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1057" r:id="rId2"/>
    <p:sldId id="520" r:id="rId3"/>
    <p:sldId id="1041" r:id="rId4"/>
    <p:sldId id="1050" r:id="rId5"/>
    <p:sldId id="1049" r:id="rId6"/>
    <p:sldId id="522" r:id="rId7"/>
    <p:sldId id="533" r:id="rId8"/>
    <p:sldId id="1051" r:id="rId9"/>
    <p:sldId id="1052" r:id="rId10"/>
    <p:sldId id="1053" r:id="rId11"/>
    <p:sldId id="1054" r:id="rId12"/>
    <p:sldId id="1055" r:id="rId13"/>
    <p:sldId id="1056" r:id="rId14"/>
    <p:sldId id="530" r:id="rId15"/>
    <p:sldId id="537" r:id="rId16"/>
  </p:sldIdLst>
  <p:sldSz cx="12192000" cy="6858000"/>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I Takazumi" initials="KT" lastIdx="2" clrIdx="0">
    <p:extLst>
      <p:ext uri="{19B8F6BF-5375-455C-9EA6-DF929625EA0E}">
        <p15:presenceInfo xmlns:p15="http://schemas.microsoft.com/office/powerpoint/2012/main" userId="S::tkawai@w.tcu.ac.jp::d410fa5f-dbc3-4aec-994b-face13ab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C"/>
    <a:srgbClr val="0000FF"/>
    <a:srgbClr val="FFFFFF"/>
    <a:srgbClr val="00FDFF"/>
    <a:srgbClr val="1F497D"/>
    <a:srgbClr val="FF2F92"/>
    <a:srgbClr val="47B1ED"/>
    <a:srgbClr val="3FA6EB"/>
    <a:srgbClr val="FF2600"/>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autoAdjust="0"/>
    <p:restoredTop sz="93810" autoAdjust="0"/>
  </p:normalViewPr>
  <p:slideViewPr>
    <p:cSldViewPr>
      <p:cViewPr varScale="1">
        <p:scale>
          <a:sx n="79" d="100"/>
          <a:sy n="79" d="100"/>
        </p:scale>
        <p:origin x="272"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2" cy="340359"/>
          </a:xfrm>
          <a:prstGeom prst="rect">
            <a:avLst/>
          </a:prstGeom>
        </p:spPr>
        <p:txBody>
          <a:bodyPr vert="horz" lIns="90528" tIns="45264" rIns="90528" bIns="4526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629459" y="0"/>
            <a:ext cx="4308306" cy="340359"/>
          </a:xfrm>
          <a:prstGeom prst="rect">
            <a:avLst/>
          </a:prstGeom>
        </p:spPr>
        <p:txBody>
          <a:bodyPr vert="horz" lIns="90528" tIns="45264" rIns="90528" bIns="45264" rtlCol="0"/>
          <a:lstStyle>
            <a:lvl1pPr algn="r">
              <a:defRPr sz="1100"/>
            </a:lvl1pPr>
          </a:lstStyle>
          <a:p>
            <a:fld id="{032C4624-EB4D-4933-AD60-29FDCA47B6C1}" type="datetimeFigureOut">
              <a:rPr kumimoji="1" lang="ja-JP" altLang="en-US" smtClean="0"/>
              <a:t>2021/6/30</a:t>
            </a:fld>
            <a:endParaRPr kumimoji="1" lang="ja-JP" altLang="en-US"/>
          </a:p>
        </p:txBody>
      </p:sp>
      <p:sp>
        <p:nvSpPr>
          <p:cNvPr id="4" name="フッター プレースホルダー 3"/>
          <p:cNvSpPr>
            <a:spLocks noGrp="1"/>
          </p:cNvSpPr>
          <p:nvPr>
            <p:ph type="ftr" sz="quarter" idx="2"/>
          </p:nvPr>
        </p:nvSpPr>
        <p:spPr>
          <a:xfrm>
            <a:off x="1" y="6463688"/>
            <a:ext cx="4306732" cy="340358"/>
          </a:xfrm>
          <a:prstGeom prst="rect">
            <a:avLst/>
          </a:prstGeom>
        </p:spPr>
        <p:txBody>
          <a:bodyPr vert="horz" lIns="90528" tIns="45264" rIns="90528" bIns="4526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629459" y="6463688"/>
            <a:ext cx="4308306" cy="340358"/>
          </a:xfrm>
          <a:prstGeom prst="rect">
            <a:avLst/>
          </a:prstGeom>
        </p:spPr>
        <p:txBody>
          <a:bodyPr vert="horz" lIns="90528" tIns="45264" rIns="90528" bIns="45264" rtlCol="0" anchor="b"/>
          <a:lstStyle>
            <a:lvl1pPr algn="r">
              <a:defRPr sz="1100"/>
            </a:lvl1pPr>
          </a:lstStyle>
          <a:p>
            <a:fld id="{C40A43BD-46F6-4A45-9369-DE6FBA5C0184}" type="slidenum">
              <a:rPr kumimoji="1" lang="ja-JP" altLang="en-US" smtClean="0"/>
              <a:t>‹#›</a:t>
            </a:fld>
            <a:endParaRPr kumimoji="1" lang="ja-JP" altLang="en-US"/>
          </a:p>
        </p:txBody>
      </p:sp>
    </p:spTree>
    <p:extLst>
      <p:ext uri="{BB962C8B-B14F-4D97-AF65-F5344CB8AC3E}">
        <p14:creationId xmlns:p14="http://schemas.microsoft.com/office/powerpoint/2010/main" val="124892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4307045" cy="340280"/>
          </a:xfrm>
          <a:prstGeom prst="rect">
            <a:avLst/>
          </a:prstGeom>
        </p:spPr>
        <p:txBody>
          <a:bodyPr vert="horz" lIns="95607" tIns="47802" rIns="95607" bIns="47802" rtlCol="0"/>
          <a:lstStyle>
            <a:lvl1pPr algn="l">
              <a:defRPr sz="1100"/>
            </a:lvl1pPr>
          </a:lstStyle>
          <a:p>
            <a:endParaRPr kumimoji="1" lang="ja-JP" altLang="en-US"/>
          </a:p>
        </p:txBody>
      </p:sp>
      <p:sp>
        <p:nvSpPr>
          <p:cNvPr id="3" name="日付プレースホルダー 2"/>
          <p:cNvSpPr>
            <a:spLocks noGrp="1"/>
          </p:cNvSpPr>
          <p:nvPr>
            <p:ph type="dt" idx="1"/>
          </p:nvPr>
        </p:nvSpPr>
        <p:spPr>
          <a:xfrm>
            <a:off x="5629997" y="3"/>
            <a:ext cx="4307045" cy="340280"/>
          </a:xfrm>
          <a:prstGeom prst="rect">
            <a:avLst/>
          </a:prstGeom>
        </p:spPr>
        <p:txBody>
          <a:bodyPr vert="horz" lIns="95607" tIns="47802" rIns="95607" bIns="47802" rtlCol="0"/>
          <a:lstStyle>
            <a:lvl1pPr algn="r">
              <a:defRPr sz="1100"/>
            </a:lvl1pPr>
          </a:lstStyle>
          <a:p>
            <a:fld id="{968DAD15-E570-4A54-9D03-86F33ED006BB}" type="datetimeFigureOut">
              <a:rPr kumimoji="1" lang="ja-JP" altLang="en-US" smtClean="0"/>
              <a:t>2021/6/30</a:t>
            </a:fld>
            <a:endParaRPr kumimoji="1" lang="ja-JP" altLang="en-US"/>
          </a:p>
        </p:txBody>
      </p:sp>
      <p:sp>
        <p:nvSpPr>
          <p:cNvPr id="4" name="スライド イメージ プレースホルダー 3"/>
          <p:cNvSpPr>
            <a:spLocks noGrp="1" noRot="1" noChangeAspect="1"/>
          </p:cNvSpPr>
          <p:nvPr>
            <p:ph type="sldImg" idx="2"/>
          </p:nvPr>
        </p:nvSpPr>
        <p:spPr>
          <a:xfrm>
            <a:off x="2700338" y="509588"/>
            <a:ext cx="4538662" cy="2554287"/>
          </a:xfrm>
          <a:prstGeom prst="rect">
            <a:avLst/>
          </a:prstGeom>
          <a:noFill/>
          <a:ln w="12700">
            <a:solidFill>
              <a:prstClr val="black"/>
            </a:solidFill>
          </a:ln>
        </p:spPr>
        <p:txBody>
          <a:bodyPr vert="horz" lIns="95607" tIns="47802" rIns="95607" bIns="47802" rtlCol="0" anchor="ctr"/>
          <a:lstStyle/>
          <a:p>
            <a:endParaRPr lang="ja-JP" altLang="en-US"/>
          </a:p>
        </p:txBody>
      </p:sp>
      <p:sp>
        <p:nvSpPr>
          <p:cNvPr id="5" name="ノート プレースホルダー 4"/>
          <p:cNvSpPr>
            <a:spLocks noGrp="1"/>
          </p:cNvSpPr>
          <p:nvPr>
            <p:ph type="body" sz="quarter" idx="3"/>
          </p:nvPr>
        </p:nvSpPr>
        <p:spPr>
          <a:xfrm>
            <a:off x="993935" y="3232669"/>
            <a:ext cx="7951470" cy="3062524"/>
          </a:xfrm>
          <a:prstGeom prst="rect">
            <a:avLst/>
          </a:prstGeom>
        </p:spPr>
        <p:txBody>
          <a:bodyPr vert="horz" lIns="95607" tIns="47802" rIns="95607" bIns="478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4155"/>
            <a:ext cx="4307045" cy="340280"/>
          </a:xfrm>
          <a:prstGeom prst="rect">
            <a:avLst/>
          </a:prstGeom>
        </p:spPr>
        <p:txBody>
          <a:bodyPr vert="horz" lIns="95607" tIns="47802" rIns="95607" bIns="4780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29997" y="6464155"/>
            <a:ext cx="4307045" cy="340280"/>
          </a:xfrm>
          <a:prstGeom prst="rect">
            <a:avLst/>
          </a:prstGeom>
        </p:spPr>
        <p:txBody>
          <a:bodyPr vert="horz" lIns="95607" tIns="47802" rIns="95607" bIns="47802" rtlCol="0" anchor="b"/>
          <a:lstStyle>
            <a:lvl1pPr algn="r">
              <a:defRPr sz="1100"/>
            </a:lvl1pPr>
          </a:lstStyle>
          <a:p>
            <a:fld id="{5CBD0F50-0484-4585-89C4-936AD3F55A68}" type="slidenum">
              <a:rPr kumimoji="1" lang="ja-JP" altLang="en-US" smtClean="0"/>
              <a:t>‹#›</a:t>
            </a:fld>
            <a:endParaRPr kumimoji="1" lang="ja-JP" altLang="en-US"/>
          </a:p>
        </p:txBody>
      </p:sp>
    </p:spTree>
    <p:extLst>
      <p:ext uri="{BB962C8B-B14F-4D97-AF65-F5344CB8AC3E}">
        <p14:creationId xmlns:p14="http://schemas.microsoft.com/office/powerpoint/2010/main" val="1889516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9</a:t>
            </a:fld>
            <a:endParaRPr kumimoji="1" lang="ja-JP" altLang="en-US"/>
          </a:p>
        </p:txBody>
      </p:sp>
    </p:spTree>
    <p:extLst>
      <p:ext uri="{BB962C8B-B14F-4D97-AF65-F5344CB8AC3E}">
        <p14:creationId xmlns:p14="http://schemas.microsoft.com/office/powerpoint/2010/main" val="2959384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BE79B4-80B2-2047-B0A8-DCCCC59C9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33722"/>
            <a:ext cx="1664402" cy="1609229"/>
          </a:xfrm>
          <a:prstGeom prst="rect">
            <a:avLst/>
          </a:prstGeom>
        </p:spPr>
      </p:pic>
      <p:pic>
        <p:nvPicPr>
          <p:cNvPr id="5" name="図 4">
            <a:extLst>
              <a:ext uri="{FF2B5EF4-FFF2-40B4-BE49-F238E27FC236}">
                <a16:creationId xmlns:a16="http://schemas.microsoft.com/office/drawing/2014/main" id="{C3493600-BFED-B440-B5D7-FC17B373C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72284"/>
            <a:ext cx="12192000" cy="3213100"/>
          </a:xfrm>
          <a:prstGeom prst="rect">
            <a:avLst/>
          </a:prstGeom>
        </p:spPr>
      </p:pic>
      <p:sp>
        <p:nvSpPr>
          <p:cNvPr id="3" name="サブタイトル 2"/>
          <p:cNvSpPr>
            <a:spLocks noGrp="1"/>
          </p:cNvSpPr>
          <p:nvPr>
            <p:ph type="subTitle" idx="1" hasCustomPrompt="1"/>
          </p:nvPr>
        </p:nvSpPr>
        <p:spPr>
          <a:xfrm>
            <a:off x="1828800" y="3284985"/>
            <a:ext cx="8534400" cy="550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サブタイトルの書式設定</a:t>
            </a:r>
          </a:p>
        </p:txBody>
      </p:sp>
      <p:sp>
        <p:nvSpPr>
          <p:cNvPr id="2" name="タイトル 1"/>
          <p:cNvSpPr>
            <a:spLocks noGrp="1"/>
          </p:cNvSpPr>
          <p:nvPr>
            <p:ph type="ctrTitle" hasCustomPrompt="1"/>
          </p:nvPr>
        </p:nvSpPr>
        <p:spPr>
          <a:xfrm>
            <a:off x="914400" y="1700809"/>
            <a:ext cx="10363200" cy="1470025"/>
          </a:xfrm>
        </p:spPr>
        <p:txBody>
          <a:bodyPr/>
          <a:lstStyle>
            <a:lvl1pPr>
              <a:defRPr b="1">
                <a:latin typeface="Meiryo UI" panose="020B0604030504040204" pitchFamily="34" charset="-128"/>
                <a:ea typeface="Meiryo UI" panose="020B0604030504040204" pitchFamily="34" charset="-128"/>
              </a:defRPr>
            </a:lvl1pPr>
          </a:lstStyle>
          <a:p>
            <a:r>
              <a:rPr kumimoji="1" lang="ja-JP" altLang="en-US"/>
              <a:t>マスタータイトルの書式設定</a:t>
            </a:r>
          </a:p>
        </p:txBody>
      </p:sp>
      <p:sp>
        <p:nvSpPr>
          <p:cNvPr id="25" name="テキスト プレースホルダー 24">
            <a:extLst>
              <a:ext uri="{FF2B5EF4-FFF2-40B4-BE49-F238E27FC236}">
                <a16:creationId xmlns:a16="http://schemas.microsoft.com/office/drawing/2014/main" id="{3931D52A-02DD-1A48-B2D3-AF543E094F5D}"/>
              </a:ext>
            </a:extLst>
          </p:cNvPr>
          <p:cNvSpPr>
            <a:spLocks noGrp="1"/>
          </p:cNvSpPr>
          <p:nvPr>
            <p:ph type="body" sz="quarter" idx="11" hasCustomPrompt="1"/>
          </p:nvPr>
        </p:nvSpPr>
        <p:spPr>
          <a:xfrm>
            <a:off x="719667" y="4437064"/>
            <a:ext cx="4032251" cy="1512887"/>
          </a:xfrm>
        </p:spPr>
        <p:txBody>
          <a:bodyPr>
            <a:noAutofit/>
          </a:bodyPr>
          <a:lstStyle>
            <a:lvl1pPr marL="0" indent="0">
              <a:buNone/>
              <a:defRPr sz="2400" i="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所属・名前・日付</a:t>
            </a:r>
          </a:p>
        </p:txBody>
      </p:sp>
      <p:sp>
        <p:nvSpPr>
          <p:cNvPr id="8" name="正方形/長方形 7">
            <a:extLst>
              <a:ext uri="{FF2B5EF4-FFF2-40B4-BE49-F238E27FC236}">
                <a16:creationId xmlns:a16="http://schemas.microsoft.com/office/drawing/2014/main" id="{178C4F3D-3B49-CF4A-BDCB-DDD033C425CE}"/>
              </a:ext>
            </a:extLst>
          </p:cNvPr>
          <p:cNvSpPr/>
          <p:nvPr userDrawn="1"/>
        </p:nvSpPr>
        <p:spPr>
          <a:xfrm>
            <a:off x="0" y="6525345"/>
            <a:ext cx="12192000" cy="360040"/>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10" name="図 9">
            <a:extLst>
              <a:ext uri="{FF2B5EF4-FFF2-40B4-BE49-F238E27FC236}">
                <a16:creationId xmlns:a16="http://schemas.microsoft.com/office/drawing/2014/main" id="{3B6493A9-8520-5448-B9A9-3BB9C6ECA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7784" y="6509255"/>
            <a:ext cx="1944216" cy="376129"/>
          </a:xfrm>
          <a:prstGeom prst="rect">
            <a:avLst/>
          </a:prstGeom>
        </p:spPr>
      </p:pic>
    </p:spTree>
    <p:extLst>
      <p:ext uri="{BB962C8B-B14F-4D97-AF65-F5344CB8AC3E}">
        <p14:creationId xmlns:p14="http://schemas.microsoft.com/office/powerpoint/2010/main" val="856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スライド番号プレースホルダー 10">
            <a:extLst>
              <a:ext uri="{FF2B5EF4-FFF2-40B4-BE49-F238E27FC236}">
                <a16:creationId xmlns:a16="http://schemas.microsoft.com/office/drawing/2014/main" id="{5542C69D-34B0-AE4F-A859-685106546B47}"/>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a:p>
        </p:txBody>
      </p:sp>
    </p:spTree>
    <p:extLst>
      <p:ext uri="{BB962C8B-B14F-4D97-AF65-F5344CB8AC3E}">
        <p14:creationId xmlns:p14="http://schemas.microsoft.com/office/powerpoint/2010/main" val="41575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F40860A-66A3-E248-B3BE-7DCE1FAD0CAC}"/>
              </a:ext>
            </a:extLst>
          </p:cNvPr>
          <p:cNvSpPr txBox="1"/>
          <p:nvPr userDrawn="1"/>
        </p:nvSpPr>
        <p:spPr>
          <a:xfrm>
            <a:off x="423696" y="692696"/>
            <a:ext cx="11344608" cy="369332"/>
          </a:xfrm>
          <a:prstGeom prst="rect">
            <a:avLst/>
          </a:prstGeom>
          <a:noFill/>
        </p:spPr>
        <p:txBody>
          <a:bodyPr wrap="square" rtlCol="0">
            <a:spAutoFit/>
          </a:bodyPr>
          <a:lstStyle/>
          <a:p>
            <a:pPr algn="ctr"/>
            <a:r>
              <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ご清聴ありがとうございました！</a:t>
            </a:r>
          </a:p>
        </p:txBody>
      </p:sp>
      <p:sp>
        <p:nvSpPr>
          <p:cNvPr id="9" name="テキスト ボックス 8">
            <a:extLst>
              <a:ext uri="{FF2B5EF4-FFF2-40B4-BE49-F238E27FC236}">
                <a16:creationId xmlns:a16="http://schemas.microsoft.com/office/drawing/2014/main" id="{D0B98EB6-2213-A94B-987E-90F308571796}"/>
              </a:ext>
            </a:extLst>
          </p:cNvPr>
          <p:cNvSpPr txBox="1"/>
          <p:nvPr userDrawn="1"/>
        </p:nvSpPr>
        <p:spPr>
          <a:xfrm>
            <a:off x="423696" y="1062028"/>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Thank you for listening! (English)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0" name="テキスト ボックス 9">
            <a:extLst>
              <a:ext uri="{FF2B5EF4-FFF2-40B4-BE49-F238E27FC236}">
                <a16:creationId xmlns:a16="http://schemas.microsoft.com/office/drawing/2014/main" id="{687F54D5-9C5E-674B-A06C-B58A51023B20}"/>
              </a:ext>
            </a:extLst>
          </p:cNvPr>
          <p:cNvSpPr txBox="1"/>
          <p:nvPr userDrawn="1"/>
        </p:nvSpPr>
        <p:spPr>
          <a:xfrm>
            <a:off x="423696" y="1853045"/>
            <a:ext cx="11344608" cy="369332"/>
          </a:xfrm>
          <a:prstGeom prst="rect">
            <a:avLst/>
          </a:prstGeom>
          <a:noFill/>
        </p:spPr>
        <p:txBody>
          <a:bodyPr wrap="square" rtlCol="0">
            <a:spAutoFit/>
          </a:bodyPr>
          <a:lstStyle/>
          <a:p>
            <a:pPr algn="ct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Vielen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Dank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für</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Ihre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Aufmerksamkeit</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(Deutsch)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1" name="テキスト ボックス 10">
            <a:extLst>
              <a:ext uri="{FF2B5EF4-FFF2-40B4-BE49-F238E27FC236}">
                <a16:creationId xmlns:a16="http://schemas.microsoft.com/office/drawing/2014/main" id="{A88B1BB5-7A1C-EC41-AAC0-E5C366C157F3}"/>
              </a:ext>
            </a:extLst>
          </p:cNvPr>
          <p:cNvSpPr txBox="1"/>
          <p:nvPr userDrawn="1"/>
        </p:nvSpPr>
        <p:spPr>
          <a:xfrm>
            <a:off x="423696" y="2206815"/>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Merci beaucoup pour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votre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attention !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Français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2" name="テキスト ボックス 11">
            <a:extLst>
              <a:ext uri="{FF2B5EF4-FFF2-40B4-BE49-F238E27FC236}">
                <a16:creationId xmlns:a16="http://schemas.microsoft.com/office/drawing/2014/main" id="{857FC506-49FF-1741-A424-383C5614AE6B}"/>
              </a:ext>
            </a:extLst>
          </p:cNvPr>
          <p:cNvSpPr txBox="1"/>
          <p:nvPr userDrawn="1"/>
        </p:nvSpPr>
        <p:spPr>
          <a:xfrm>
            <a:off x="423696" y="4607153"/>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Muchas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gracias por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su</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atención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Español</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3" name="テキスト ボックス 12">
            <a:extLst>
              <a:ext uri="{FF2B5EF4-FFF2-40B4-BE49-F238E27FC236}">
                <a16:creationId xmlns:a16="http://schemas.microsoft.com/office/drawing/2014/main" id="{37CAE708-23F2-8C47-995A-D6CA7A6D612A}"/>
              </a:ext>
            </a:extLst>
          </p:cNvPr>
          <p:cNvSpPr txBox="1"/>
          <p:nvPr userDrawn="1"/>
        </p:nvSpPr>
        <p:spPr>
          <a:xfrm>
            <a:off x="356056" y="6202349"/>
            <a:ext cx="11344608" cy="369332"/>
          </a:xfrm>
          <a:prstGeom prst="rect">
            <a:avLst/>
          </a:prstGeom>
          <a:noFill/>
        </p:spPr>
        <p:txBody>
          <a:bodyPr wrap="square" rtlCol="0">
            <a:spAutoFit/>
          </a:bodyPr>
          <a:lstStyle/>
          <a:p>
            <a:pPr algn="ct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非常感谢您的关注</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中文和简体</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4" name="テキスト ボックス 13">
            <a:extLst>
              <a:ext uri="{FF2B5EF4-FFF2-40B4-BE49-F238E27FC236}">
                <a16:creationId xmlns:a16="http://schemas.microsoft.com/office/drawing/2014/main" id="{E87F0464-CE50-DF46-8EC1-2BE90B3D7028}"/>
              </a:ext>
            </a:extLst>
          </p:cNvPr>
          <p:cNvSpPr txBox="1"/>
          <p:nvPr userDrawn="1"/>
        </p:nvSpPr>
        <p:spPr>
          <a:xfrm>
            <a:off x="421720" y="5781443"/>
            <a:ext cx="11344608" cy="369332"/>
          </a:xfrm>
          <a:prstGeom prst="rect">
            <a:avLst/>
          </a:prstGeom>
          <a:noFill/>
        </p:spPr>
        <p:txBody>
          <a:bodyPr wrap="square" rtlCol="0">
            <a:spAutoFit/>
          </a:bodyPr>
          <a:lstStyle/>
          <a:p>
            <a:pPr algn="ct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경청 해 주셔서 감사합니다</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한국어</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5" name="テキスト ボックス 14">
            <a:extLst>
              <a:ext uri="{FF2B5EF4-FFF2-40B4-BE49-F238E27FC236}">
                <a16:creationId xmlns:a16="http://schemas.microsoft.com/office/drawing/2014/main" id="{73C64D7A-43EC-8248-94E8-1B543054EE11}"/>
              </a:ext>
            </a:extLst>
          </p:cNvPr>
          <p:cNvSpPr txBox="1"/>
          <p:nvPr userDrawn="1"/>
        </p:nvSpPr>
        <p:spPr>
          <a:xfrm>
            <a:off x="450094" y="4990426"/>
            <a:ext cx="11344608" cy="369332"/>
          </a:xfrm>
          <a:prstGeom prst="rect">
            <a:avLst/>
          </a:prstGeom>
          <a:noFill/>
        </p:spPr>
        <p:txBody>
          <a:bodyPr wrap="square" rtlCol="0">
            <a:spAutoFit/>
          </a:bodyPr>
          <a:lstStyle/>
          <a:p>
            <a:pPr algn="ctr"/>
            <a:r>
              <a:rPr kumimoji="1" lang="az-Cyrl-AZ"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спасибо за Ваше внимание! (Русский)</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6" name="テキスト ボックス 15">
            <a:extLst>
              <a:ext uri="{FF2B5EF4-FFF2-40B4-BE49-F238E27FC236}">
                <a16:creationId xmlns:a16="http://schemas.microsoft.com/office/drawing/2014/main" id="{663086CF-4E84-104D-AC02-77F1E0803C06}"/>
              </a:ext>
            </a:extLst>
          </p:cNvPr>
          <p:cNvSpPr txBox="1"/>
          <p:nvPr userDrawn="1"/>
        </p:nvSpPr>
        <p:spPr>
          <a:xfrm>
            <a:off x="421720" y="1485307"/>
            <a:ext cx="11344608" cy="369332"/>
          </a:xfrm>
          <a:prstGeom prst="rect">
            <a:avLst/>
          </a:prstGeom>
          <a:noFill/>
        </p:spPr>
        <p:txBody>
          <a:bodyPr wrap="square" rtlCol="0">
            <a:spAutoFit/>
          </a:bodyPr>
          <a:lstStyle/>
          <a:p>
            <a:pPr algn="ctr"/>
            <a:r>
              <a:rPr kumimoji="1" lang="vi-VN"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Cám ơn vì sự quan tâm của bạn! (Tiếng Việt)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7" name="テキスト ボックス 16">
            <a:extLst>
              <a:ext uri="{FF2B5EF4-FFF2-40B4-BE49-F238E27FC236}">
                <a16:creationId xmlns:a16="http://schemas.microsoft.com/office/drawing/2014/main" id="{257EFDE2-5218-4D4F-9E75-429E1B18A6B4}"/>
              </a:ext>
            </a:extLst>
          </p:cNvPr>
          <p:cNvSpPr txBox="1"/>
          <p:nvPr userDrawn="1"/>
        </p:nvSpPr>
        <p:spPr>
          <a:xfrm>
            <a:off x="356056" y="5304638"/>
            <a:ext cx="11344608" cy="461665"/>
          </a:xfrm>
          <a:prstGeom prst="rect">
            <a:avLst/>
          </a:prstGeom>
          <a:noFill/>
        </p:spPr>
        <p:txBody>
          <a:bodyPr wrap="square" rtlCol="0">
            <a:spAutoFit/>
          </a:bodyPr>
          <a:lstStyle/>
          <a:p>
            <a:pPr algn="ctr"/>
            <a:r>
              <a:rPr kumimoji="1" lang="th-TH" altLang="ko-KR" sz="24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ขอขอบคุณสำหรับความสนใจของคุณ! (ไทย)</a:t>
            </a:r>
            <a:endParaRPr kumimoji="1" lang="ja-JP" altLang="en-US" sz="24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pic>
        <p:nvPicPr>
          <p:cNvPr id="3" name="図 2">
            <a:extLst>
              <a:ext uri="{FF2B5EF4-FFF2-40B4-BE49-F238E27FC236}">
                <a16:creationId xmlns:a16="http://schemas.microsoft.com/office/drawing/2014/main" id="{77763623-E694-0D45-B396-308316413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70"/>
          <a:stretch/>
        </p:blipFill>
        <p:spPr>
          <a:xfrm>
            <a:off x="2724402" y="2885014"/>
            <a:ext cx="6743196" cy="1517226"/>
          </a:xfrm>
          <a:prstGeom prst="rect">
            <a:avLst/>
          </a:prstGeom>
        </p:spPr>
      </p:pic>
    </p:spTree>
    <p:extLst>
      <p:ext uri="{BB962C8B-B14F-4D97-AF65-F5344CB8AC3E}">
        <p14:creationId xmlns:p14="http://schemas.microsoft.com/office/powerpoint/2010/main" val="233356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Table of Contents">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5560DA7-39E1-4941-AFA0-A46832BDE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44624"/>
            <a:ext cx="1143043" cy="1105152"/>
          </a:xfrm>
          <a:prstGeom prst="rect">
            <a:avLst/>
          </a:prstGeom>
        </p:spPr>
      </p:pic>
      <p:sp>
        <p:nvSpPr>
          <p:cNvPr id="11" name="正方形/長方形 10">
            <a:extLst>
              <a:ext uri="{FF2B5EF4-FFF2-40B4-BE49-F238E27FC236}">
                <a16:creationId xmlns:a16="http://schemas.microsoft.com/office/drawing/2014/main" id="{EC980AAF-BA0B-0047-95EC-2E9BBD4BA860}"/>
              </a:ext>
            </a:extLst>
          </p:cNvPr>
          <p:cNvSpPr/>
          <p:nvPr userDrawn="1"/>
        </p:nvSpPr>
        <p:spPr>
          <a:xfrm>
            <a:off x="0" y="0"/>
            <a:ext cx="2831637" cy="688538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10" name="図 9">
            <a:extLst>
              <a:ext uri="{FF2B5EF4-FFF2-40B4-BE49-F238E27FC236}">
                <a16:creationId xmlns:a16="http://schemas.microsoft.com/office/drawing/2014/main" id="{049F945A-B7CD-3B42-975F-42887B271F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1637" y="4418540"/>
            <a:ext cx="9360363" cy="2466845"/>
          </a:xfrm>
          <a:prstGeom prst="rect">
            <a:avLst/>
          </a:prstGeom>
        </p:spPr>
      </p:pic>
      <p:sp>
        <p:nvSpPr>
          <p:cNvPr id="2" name="タイトル 1"/>
          <p:cNvSpPr>
            <a:spLocks noGrp="1"/>
          </p:cNvSpPr>
          <p:nvPr>
            <p:ph type="ctrTitle" hasCustomPrompt="1"/>
          </p:nvPr>
        </p:nvSpPr>
        <p:spPr>
          <a:xfrm>
            <a:off x="3094517" y="404665"/>
            <a:ext cx="8042043" cy="601663"/>
          </a:xfrm>
        </p:spPr>
        <p:txBody>
          <a:bodyPr>
            <a:normAutofit/>
          </a:bodyPr>
          <a:lstStyle>
            <a:lvl1pPr>
              <a:defRPr sz="3200" b="1">
                <a:latin typeface="Meiryo UI" panose="020B0604030504040204" pitchFamily="34" charset="-128"/>
                <a:ea typeface="Meiryo UI" panose="020B0604030504040204" pitchFamily="34" charset="-128"/>
              </a:defRPr>
            </a:lvl1pPr>
          </a:lstStyle>
          <a:p>
            <a:r>
              <a:rPr kumimoji="1" lang="ja-JP" altLang="en-US"/>
              <a:t>もくじの書式設定</a:t>
            </a:r>
          </a:p>
        </p:txBody>
      </p:sp>
      <p:sp>
        <p:nvSpPr>
          <p:cNvPr id="17" name="直角三角形 16">
            <a:extLst>
              <a:ext uri="{FF2B5EF4-FFF2-40B4-BE49-F238E27FC236}">
                <a16:creationId xmlns:a16="http://schemas.microsoft.com/office/drawing/2014/main" id="{2EB29E6A-CBD9-C943-A1FF-91EC06395478}"/>
              </a:ext>
            </a:extLst>
          </p:cNvPr>
          <p:cNvSpPr/>
          <p:nvPr userDrawn="1"/>
        </p:nvSpPr>
        <p:spPr>
          <a:xfrm flipV="1">
            <a:off x="2953218" y="1052736"/>
            <a:ext cx="8423369"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5" name="コンテンツ プレースホルダー 4">
            <a:extLst>
              <a:ext uri="{FF2B5EF4-FFF2-40B4-BE49-F238E27FC236}">
                <a16:creationId xmlns:a16="http://schemas.microsoft.com/office/drawing/2014/main" id="{1F5F2551-1B75-8446-BD10-BC442C4FCA80}"/>
              </a:ext>
            </a:extLst>
          </p:cNvPr>
          <p:cNvSpPr>
            <a:spLocks noGrp="1"/>
          </p:cNvSpPr>
          <p:nvPr>
            <p:ph sz="quarter" idx="10"/>
          </p:nvPr>
        </p:nvSpPr>
        <p:spPr>
          <a:xfrm>
            <a:off x="3094567" y="1268761"/>
            <a:ext cx="8282020" cy="4824065"/>
          </a:xfrm>
        </p:spPr>
        <p:txBody>
          <a:bodyPr/>
          <a:lstStyle>
            <a:lvl1pPr marL="342900" indent="-342900">
              <a:buFont typeface="Wingdings" pitchFamily="2" charset="2"/>
              <a:buChar char="p"/>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buFont typeface="Wingdings" pitchFamily="2" charset="2"/>
              <a:buChar char="l"/>
              <a:defRPr>
                <a:latin typeface="Meiryo UI" panose="020B0604030504040204" pitchFamily="34" charset="-128"/>
                <a:ea typeface="Meiryo UI" panose="020B0604030504040204" pitchFamily="34" charset="-128"/>
              </a:defRPr>
            </a:lvl2pPr>
            <a:lvl3pPr marL="1143000" indent="-228600">
              <a:buFont typeface="Wingdings" pitchFamily="2" charset="2"/>
              <a:buChar char="Ø"/>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marL="342900" lvl="0" indent="-342900" algn="l" defTabSz="914400" rtl="0" eaLnBrk="1" latinLnBrk="0" hangingPunct="1">
              <a:spcBef>
                <a:spcPct val="20000"/>
              </a:spcBef>
              <a:buFont typeface="Wingdings" panose="05000000000000000000" pitchFamily="2" charset="2"/>
              <a:buChar char="p"/>
            </a:pPr>
            <a:r>
              <a:rPr kumimoji="1" lang="ja-JP" altLang="en-US"/>
              <a:t>マスター テキストの書式設定</a:t>
            </a:r>
          </a:p>
          <a:p>
            <a:pPr marL="342900" lvl="1" indent="-342900" algn="l" defTabSz="914400" rtl="0" eaLnBrk="1" latinLnBrk="0" hangingPunct="1">
              <a:spcBef>
                <a:spcPct val="20000"/>
              </a:spcBef>
              <a:buFont typeface="Wingdings" panose="05000000000000000000" pitchFamily="2" charset="2"/>
              <a:buChar char="p"/>
            </a:pPr>
            <a:r>
              <a:rPr kumimoji="1" lang="ja-JP" altLang="en-US"/>
              <a:t>第 </a:t>
            </a:r>
            <a:r>
              <a:rPr kumimoji="1" lang="en-US" altLang="ja-JP"/>
              <a:t>2 </a:t>
            </a:r>
            <a:r>
              <a:rPr kumimoji="1" lang="ja-JP" altLang="en-US"/>
              <a:t>レベル</a:t>
            </a:r>
          </a:p>
          <a:p>
            <a:pPr marL="342900" lvl="2" indent="-342900" algn="l" defTabSz="914400" rtl="0" eaLnBrk="1" latinLnBrk="0" hangingPunct="1">
              <a:spcBef>
                <a:spcPct val="20000"/>
              </a:spcBef>
              <a:buFont typeface="Wingdings" panose="05000000000000000000" pitchFamily="2" charset="2"/>
              <a:buChar char="p"/>
            </a:pPr>
            <a:r>
              <a:rPr kumimoji="1" lang="ja-JP" altLang="en-US"/>
              <a:t>第 </a:t>
            </a:r>
            <a:r>
              <a:rPr kumimoji="1" lang="en-US" altLang="ja-JP"/>
              <a:t>3 </a:t>
            </a:r>
            <a:r>
              <a:rPr kumimoji="1" lang="ja-JP" altLang="en-US"/>
              <a:t>レベル</a:t>
            </a:r>
          </a:p>
          <a:p>
            <a:pPr marL="342900" lvl="3" indent="-342900" algn="l" defTabSz="914400" rtl="0" eaLnBrk="1" latinLnBrk="0" hangingPunct="1">
              <a:spcBef>
                <a:spcPct val="20000"/>
              </a:spcBef>
              <a:buFont typeface="Wingdings" panose="05000000000000000000" pitchFamily="2" charset="2"/>
              <a:buChar char="p"/>
            </a:pPr>
            <a:r>
              <a:rPr kumimoji="1" lang="ja-JP" altLang="en-US"/>
              <a:t>第 </a:t>
            </a:r>
            <a:r>
              <a:rPr kumimoji="1" lang="en-US" altLang="ja-JP"/>
              <a:t>4 </a:t>
            </a:r>
            <a:r>
              <a:rPr kumimoji="1" lang="ja-JP" altLang="en-US"/>
              <a:t>レベル</a:t>
            </a:r>
          </a:p>
          <a:p>
            <a:pPr marL="342900" lvl="4" indent="-342900" algn="l" defTabSz="914400" rtl="0" eaLnBrk="1" latinLnBrk="0" hangingPunct="1">
              <a:spcBef>
                <a:spcPct val="20000"/>
              </a:spcBef>
              <a:buFont typeface="Wingdings" panose="05000000000000000000" pitchFamily="2" charset="2"/>
              <a:buChar char="p"/>
            </a:pPr>
            <a:r>
              <a:rPr kumimoji="1" lang="ja-JP" altLang="en-US"/>
              <a:t>第 </a:t>
            </a:r>
            <a:r>
              <a:rPr kumimoji="1" lang="en-US" altLang="ja-JP"/>
              <a:t>5 </a:t>
            </a:r>
            <a:r>
              <a:rPr kumimoji="1" lang="ja-JP" altLang="en-US"/>
              <a:t>レベル</a:t>
            </a:r>
          </a:p>
        </p:txBody>
      </p:sp>
      <p:sp>
        <p:nvSpPr>
          <p:cNvPr id="7" name="テキスト プレースホルダー 6">
            <a:extLst>
              <a:ext uri="{FF2B5EF4-FFF2-40B4-BE49-F238E27FC236}">
                <a16:creationId xmlns:a16="http://schemas.microsoft.com/office/drawing/2014/main" id="{57501F5C-E2B4-8949-A74F-01FD124BA4EA}"/>
              </a:ext>
            </a:extLst>
          </p:cNvPr>
          <p:cNvSpPr>
            <a:spLocks noGrp="1"/>
          </p:cNvSpPr>
          <p:nvPr>
            <p:ph type="body" sz="quarter" idx="11" hasCustomPrompt="1"/>
          </p:nvPr>
        </p:nvSpPr>
        <p:spPr>
          <a:xfrm rot="5400000">
            <a:off x="-2314036" y="3091558"/>
            <a:ext cx="5832600" cy="725828"/>
          </a:xfrm>
          <a:gradFill flip="none" rotWithShape="1">
            <a:gsLst>
              <a:gs pos="0">
                <a:srgbClr val="1F497D"/>
              </a:gs>
              <a:gs pos="50000">
                <a:srgbClr val="48B2EE"/>
              </a:gs>
              <a:gs pos="100000">
                <a:srgbClr val="9CD3E7"/>
              </a:gs>
            </a:gsLst>
            <a:lin ang="2700000" scaled="1"/>
            <a:tileRect/>
          </a:gradFill>
        </p:spPr>
        <p:txBody>
          <a:bodyPr anchor="ctr"/>
          <a:lstStyle>
            <a:lvl1pPr marL="0" indent="0">
              <a:buNone/>
              <a:defRPr i="1">
                <a:solidFill>
                  <a:schemeClr val="bg1"/>
                </a:solidFill>
                <a:effectLst>
                  <a:outerShdw blurRad="38100" dist="38100" dir="2700000" algn="tl">
                    <a:srgbClr val="000000">
                      <a:alpha val="43137"/>
                    </a:srgbClr>
                  </a:outerShdw>
                </a:effectLst>
              </a:defRPr>
            </a:lvl1pPr>
          </a:lstStyle>
          <a:p>
            <a:pPr lvl="0"/>
            <a:r>
              <a:rPr kumimoji="1" lang="ja-JP" altLang="en-US"/>
              <a:t>セッションタイトル</a:t>
            </a:r>
          </a:p>
        </p:txBody>
      </p:sp>
      <p:pic>
        <p:nvPicPr>
          <p:cNvPr id="9" name="図 8">
            <a:extLst>
              <a:ext uri="{FF2B5EF4-FFF2-40B4-BE49-F238E27FC236}">
                <a16:creationId xmlns:a16="http://schemas.microsoft.com/office/drawing/2014/main" id="{EF7DACDE-5732-A040-B5F3-933AB015A3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03156" y="6597352"/>
            <a:ext cx="1488843" cy="288032"/>
          </a:xfrm>
          <a:prstGeom prst="rect">
            <a:avLst/>
          </a:prstGeom>
        </p:spPr>
      </p:pic>
    </p:spTree>
    <p:extLst>
      <p:ext uri="{BB962C8B-B14F-4D97-AF65-F5344CB8AC3E}">
        <p14:creationId xmlns:p14="http://schemas.microsoft.com/office/powerpoint/2010/main" val="3279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solidFill>
              <a:schemeClr val="tx1"/>
            </a:solid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1396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solidFill>
              <a:schemeClr val="tx1"/>
            </a:solid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28768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B84DA6B-6132-A746-90EA-47B5F39E0546}"/>
              </a:ext>
            </a:extLst>
          </p:cNvPr>
          <p:cNvSpPr/>
          <p:nvPr userDrawn="1"/>
        </p:nvSpPr>
        <p:spPr>
          <a:xfrm>
            <a:off x="0" y="3212976"/>
            <a:ext cx="12192000" cy="364502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7" name="図 6">
            <a:extLst>
              <a:ext uri="{FF2B5EF4-FFF2-40B4-BE49-F238E27FC236}">
                <a16:creationId xmlns:a16="http://schemas.microsoft.com/office/drawing/2014/main" id="{7AEA9728-975C-9C42-8E3A-C492E31A9DB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90" r="991"/>
          <a:stretch/>
        </p:blipFill>
        <p:spPr>
          <a:xfrm>
            <a:off x="0" y="0"/>
            <a:ext cx="12192000" cy="3274680"/>
          </a:xfrm>
          <a:prstGeom prst="rect">
            <a:avLst/>
          </a:prstGeom>
        </p:spPr>
      </p:pic>
      <p:sp>
        <p:nvSpPr>
          <p:cNvPr id="2" name="タイトル 1"/>
          <p:cNvSpPr>
            <a:spLocks noGrp="1"/>
          </p:cNvSpPr>
          <p:nvPr>
            <p:ph type="title"/>
          </p:nvPr>
        </p:nvSpPr>
        <p:spPr>
          <a:xfrm>
            <a:off x="963084" y="4659214"/>
            <a:ext cx="10363200" cy="1362075"/>
          </a:xfrm>
        </p:spPr>
        <p:txBody>
          <a:bodyPr anchor="t"/>
          <a:lstStyle>
            <a:lvl1pPr algn="l">
              <a:defRPr sz="4000" b="1" cap="all">
                <a:solidFill>
                  <a:schemeClr val="bg1"/>
                </a:solidFill>
                <a:effectLst>
                  <a:glow rad="228600">
                    <a:schemeClr val="accent1">
                      <a:satMod val="175000"/>
                      <a:alpha val="40000"/>
                    </a:schemeClr>
                  </a:glow>
                </a:effectLst>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3159027"/>
            <a:ext cx="10363200" cy="1500187"/>
          </a:xfrm>
        </p:spPr>
        <p:txBody>
          <a:bodyPr anchor="b"/>
          <a:lstStyle>
            <a:lvl1pPr marL="0" indent="0">
              <a:buNone/>
              <a:defRPr sz="2000">
                <a:solidFill>
                  <a:srgbClr val="0000FF"/>
                </a:solidFill>
                <a:effectLst>
                  <a:glow rad="63500">
                    <a:schemeClr val="bg1">
                      <a:alpha val="76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627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600201"/>
            <a:ext cx="5384800" cy="4525963"/>
          </a:xfrm>
        </p:spPr>
        <p:txBody>
          <a:bodyPr>
            <a:normAutofit/>
          </a:bodyPr>
          <a:lstStyle>
            <a:lvl1pPr marL="342900" indent="-342900" algn="l" defTabSz="914400" rtl="0" eaLnBrk="1" latinLnBrk="0" hangingPunct="1">
              <a:spcBef>
                <a:spcPct val="20000"/>
              </a:spcBef>
              <a:buFont typeface="Wingdings" pitchFamily="2" charset="2"/>
              <a:buChar char="p"/>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lgn="l" defTabSz="914400" rtl="0" eaLnBrk="1" latinLnBrk="0" hangingPunct="1">
              <a:spcBef>
                <a:spcPct val="20000"/>
              </a:spcBef>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spcBef>
                <a:spcPct val="20000"/>
              </a:spcBef>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spcBef>
                <a:spcPct val="20000"/>
              </a:spcBef>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spcBef>
                <a:spcPct val="20000"/>
              </a:spcBef>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lvl="0"/>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2171700" indent="-3429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16002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3494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テキスト プレースホルダー 4">
            <a:extLst>
              <a:ext uri="{FF2B5EF4-FFF2-40B4-BE49-F238E27FC236}">
                <a16:creationId xmlns:a16="http://schemas.microsoft.com/office/drawing/2014/main" id="{3F94BC75-6F5F-9C46-837E-D055ED03FE75}"/>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70361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196752"/>
            <a:ext cx="5386917"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4" name="コンテンツ プレースホルダー 3"/>
          <p:cNvSpPr>
            <a:spLocks noGrp="1"/>
          </p:cNvSpPr>
          <p:nvPr>
            <p:ph sz="half" idx="2"/>
          </p:nvPr>
        </p:nvSpPr>
        <p:spPr>
          <a:xfrm>
            <a:off x="609600" y="1875655"/>
            <a:ext cx="5386917" cy="4281339"/>
          </a:xfrm>
        </p:spPr>
        <p:txBody>
          <a:bodyPr/>
          <a:lstStyle>
            <a:lvl1pPr marL="342900" indent="-342900">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6193368" y="1196752"/>
            <a:ext cx="5389033"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6" name="コンテンツ プレースホルダー 5"/>
          <p:cNvSpPr>
            <a:spLocks noGrp="1"/>
          </p:cNvSpPr>
          <p:nvPr>
            <p:ph sz="quarter" idx="4"/>
          </p:nvPr>
        </p:nvSpPr>
        <p:spPr>
          <a:xfrm>
            <a:off x="6193368" y="1875655"/>
            <a:ext cx="5389033" cy="4281339"/>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3" name="スライド番号プレースホルダー 10">
            <a:extLst>
              <a:ext uri="{FF2B5EF4-FFF2-40B4-BE49-F238E27FC236}">
                <a16:creationId xmlns:a16="http://schemas.microsoft.com/office/drawing/2014/main" id="{F9CA7BAF-A82D-4A4E-A88F-E6169ED3899E}"/>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413FFABE-964A-4443-B500-52F144EEF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DFDF8B7B-88D0-1942-8715-C30071174B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BF4DCFA1-421E-5148-A5FE-C650E1D7054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050B0F35-5D3F-4941-993E-99CC0F2F9DDE}"/>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367196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1016E83A-F1B9-C64D-9429-A3CF02464525}"/>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dirty="0"/>
          </a:p>
        </p:txBody>
      </p:sp>
      <p:pic>
        <p:nvPicPr>
          <p:cNvPr id="11" name="図 10">
            <a:extLst>
              <a:ext uri="{FF2B5EF4-FFF2-40B4-BE49-F238E27FC236}">
                <a16:creationId xmlns:a16="http://schemas.microsoft.com/office/drawing/2014/main" id="{B545270A-BF76-4940-94D2-F9C1E7AB1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2" name="タイトル 1">
            <a:extLst>
              <a:ext uri="{FF2B5EF4-FFF2-40B4-BE49-F238E27FC236}">
                <a16:creationId xmlns:a16="http://schemas.microsoft.com/office/drawing/2014/main" id="{CBCDFA74-1941-174B-B298-B0201B01E0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3" name="直角三角形 12">
            <a:extLst>
              <a:ext uri="{FF2B5EF4-FFF2-40B4-BE49-F238E27FC236}">
                <a16:creationId xmlns:a16="http://schemas.microsoft.com/office/drawing/2014/main" id="{7CF7447F-9D96-CC4C-9258-644613340F25}"/>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950DFCF1-7446-0748-85B9-66C1841F6235}"/>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0101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正方形/長方形 7">
            <a:extLst>
              <a:ext uri="{FF2B5EF4-FFF2-40B4-BE49-F238E27FC236}">
                <a16:creationId xmlns:a16="http://schemas.microsoft.com/office/drawing/2014/main" id="{371FC6EE-C2BE-E04E-A8AB-AB43CA6A390C}"/>
              </a:ext>
            </a:extLst>
          </p:cNvPr>
          <p:cNvSpPr/>
          <p:nvPr userDrawn="1"/>
        </p:nvSpPr>
        <p:spPr>
          <a:xfrm>
            <a:off x="0" y="6562905"/>
            <a:ext cx="12192000" cy="295095"/>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5" name="図 4">
            <a:extLst>
              <a:ext uri="{FF2B5EF4-FFF2-40B4-BE49-F238E27FC236}">
                <a16:creationId xmlns:a16="http://schemas.microsoft.com/office/drawing/2014/main" id="{5366778F-CB17-F042-A3DE-D1C8CBF74A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04512" y="6570230"/>
            <a:ext cx="1487488" cy="287770"/>
          </a:xfrm>
          <a:prstGeom prst="rect">
            <a:avLst/>
          </a:prstGeom>
          <a:solidFill>
            <a:srgbClr val="00AADC"/>
          </a:solidFill>
        </p:spPr>
      </p:pic>
    </p:spTree>
    <p:extLst>
      <p:ext uri="{BB962C8B-B14F-4D97-AF65-F5344CB8AC3E}">
        <p14:creationId xmlns:p14="http://schemas.microsoft.com/office/powerpoint/2010/main" val="34318593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4" r:id="rId7"/>
    <p:sldLayoutId id="2147483653" r:id="rId8"/>
    <p:sldLayoutId id="2147483654" r:id="rId9"/>
    <p:sldLayoutId id="2147483655" r:id="rId10"/>
    <p:sldLayoutId id="2147483662"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3178CBB-83AE-7346-A485-C69B4703092E}"/>
              </a:ext>
            </a:extLst>
          </p:cNvPr>
          <p:cNvSpPr>
            <a:spLocks noGrp="1"/>
          </p:cNvSpPr>
          <p:nvPr>
            <p:ph type="subTitle" idx="1"/>
          </p:nvPr>
        </p:nvSpPr>
        <p:spPr/>
        <p:txBody>
          <a:bodyPr>
            <a:normAutofit lnSpcReduction="10000"/>
          </a:bodyPr>
          <a:lstStyle/>
          <a:p>
            <a:r>
              <a:rPr lang="ja-JP" altLang="en-US"/>
              <a:t>「身近なデータサイエンスのメリット・デメリット」</a:t>
            </a:r>
            <a:endParaRPr kumimoji="1" lang="ja-JP" altLang="en-US"/>
          </a:p>
        </p:txBody>
      </p:sp>
      <p:sp>
        <p:nvSpPr>
          <p:cNvPr id="5" name="タイトル 4">
            <a:extLst>
              <a:ext uri="{FF2B5EF4-FFF2-40B4-BE49-F238E27FC236}">
                <a16:creationId xmlns:a16="http://schemas.microsoft.com/office/drawing/2014/main" id="{14517067-D599-4844-BC97-DD29DA77C397}"/>
              </a:ext>
            </a:extLst>
          </p:cNvPr>
          <p:cNvSpPr>
            <a:spLocks noGrp="1"/>
          </p:cNvSpPr>
          <p:nvPr>
            <p:ph type="ctrTitle"/>
          </p:nvPr>
        </p:nvSpPr>
        <p:spPr/>
        <p:txBody>
          <a:bodyPr/>
          <a:lstStyle/>
          <a:p>
            <a:r>
              <a:rPr lang="ja-JP" altLang="en-US"/>
              <a:t>データサイエンスリテラシー</a:t>
            </a:r>
            <a:r>
              <a:rPr lang="en-US" altLang="ja-JP" dirty="0"/>
              <a:t>(1)</a:t>
            </a:r>
            <a:endParaRPr kumimoji="1" lang="ja-JP" altLang="en-US"/>
          </a:p>
        </p:txBody>
      </p:sp>
      <p:pic>
        <p:nvPicPr>
          <p:cNvPr id="3074" name="Picture 2" descr="ブレインストーミング・会議のイラスト">
            <a:extLst>
              <a:ext uri="{FF2B5EF4-FFF2-40B4-BE49-F238E27FC236}">
                <a16:creationId xmlns:a16="http://schemas.microsoft.com/office/drawing/2014/main" id="{989A7494-011E-1842-B452-0C947AB16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 y="4093592"/>
            <a:ext cx="2503760" cy="2503760"/>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a:extLst>
              <a:ext uri="{FF2B5EF4-FFF2-40B4-BE49-F238E27FC236}">
                <a16:creationId xmlns:a16="http://schemas.microsoft.com/office/drawing/2014/main" id="{1B56DE1B-2324-0A47-A5DE-319C9484E58D}"/>
              </a:ext>
            </a:extLst>
          </p:cNvPr>
          <p:cNvSpPr/>
          <p:nvPr/>
        </p:nvSpPr>
        <p:spPr>
          <a:xfrm>
            <a:off x="2351584" y="3861048"/>
            <a:ext cx="2016224" cy="1912258"/>
          </a:xfrm>
          <a:prstGeom prst="wedgeEllipseCallout">
            <a:avLst>
              <a:gd name="adj1" fmla="val -76947"/>
              <a:gd name="adj2" fmla="val 20587"/>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11" name="Picture 2">
            <a:extLst>
              <a:ext uri="{FF2B5EF4-FFF2-40B4-BE49-F238E27FC236}">
                <a16:creationId xmlns:a16="http://schemas.microsoft.com/office/drawing/2014/main" id="{367BD5EC-C949-CC48-A30F-F6C40A87F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67608" y="4040391"/>
            <a:ext cx="1447310" cy="1573321"/>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3">
            <a:extLst>
              <a:ext uri="{FF2B5EF4-FFF2-40B4-BE49-F238E27FC236}">
                <a16:creationId xmlns:a16="http://schemas.microsoft.com/office/drawing/2014/main" id="{9CA8047F-17F2-CB4F-A2F6-ACDA6757E47A}"/>
              </a:ext>
            </a:extLst>
          </p:cNvPr>
          <p:cNvSpPr txBox="1">
            <a:spLocks/>
          </p:cNvSpPr>
          <p:nvPr/>
        </p:nvSpPr>
        <p:spPr>
          <a:xfrm>
            <a:off x="2063552" y="573325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93720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1041226" cy="5316064"/>
          </a:xfrm>
          <a:ln>
            <a:noFill/>
          </a:ln>
        </p:spPr>
        <p:txBody>
          <a:bodyPr>
            <a:normAutofit fontScale="92500"/>
          </a:bodyPr>
          <a:lstStyle/>
          <a:p>
            <a:pPr marL="0" indent="0">
              <a:buNone/>
            </a:pPr>
            <a:r>
              <a:rPr lang="ja-JP" altLang="en-US"/>
              <a:t>議論の例：</a:t>
            </a:r>
            <a:endParaRPr lang="en-US" altLang="ja-JP" dirty="0"/>
          </a:p>
          <a:p>
            <a:pPr lvl="1"/>
            <a:r>
              <a:rPr lang="ja-JP" altLang="en-US"/>
              <a:t>話題・技術：</a:t>
            </a:r>
            <a:r>
              <a:rPr lang="ja-JP" altLang="en-US" b="1"/>
              <a:t>人材採用システムによる優秀人材発掘</a:t>
            </a:r>
            <a:endParaRPr lang="en-US" altLang="ja-JP" b="1" dirty="0"/>
          </a:p>
          <a:p>
            <a:pPr lvl="1"/>
            <a:r>
              <a:rPr lang="ja-JP" altLang="en-US"/>
              <a:t>興味を持った理由：</a:t>
            </a:r>
            <a:r>
              <a:rPr lang="en-US" altLang="ja-JP" dirty="0"/>
              <a:t> </a:t>
            </a:r>
            <a:r>
              <a:rPr lang="en-US" altLang="ja-JP" b="1" dirty="0"/>
              <a:t>AI</a:t>
            </a:r>
            <a:r>
              <a:rPr lang="ja-JP" altLang="en-US" b="1"/>
              <a:t>に採用を決められるのは嫌だと思ったから。</a:t>
            </a:r>
            <a:endParaRPr lang="en-US" altLang="ja-JP" b="1" dirty="0"/>
          </a:p>
          <a:p>
            <a:pPr lvl="1"/>
            <a:r>
              <a:rPr lang="ja-JP" altLang="en-US">
                <a:solidFill>
                  <a:srgbClr val="0000FF"/>
                </a:solidFill>
              </a:rPr>
              <a:t>技術のメリット：</a:t>
            </a:r>
            <a:endParaRPr lang="en-US" altLang="ja-JP" dirty="0">
              <a:solidFill>
                <a:srgbClr val="0000FF"/>
              </a:solidFill>
            </a:endParaRPr>
          </a:p>
          <a:p>
            <a:pPr lvl="2"/>
            <a:r>
              <a:rPr lang="ja-JP" altLang="en-US"/>
              <a:t>（会社）</a:t>
            </a:r>
            <a:r>
              <a:rPr lang="ja-JP" altLang="en-US" b="1"/>
              <a:t>その会社に長く在籍し、成果を上げる可能性が高い人材を確保できる。</a:t>
            </a:r>
            <a:endParaRPr lang="en-US" altLang="ja-JP" b="1" dirty="0"/>
          </a:p>
          <a:p>
            <a:pPr marL="914400" lvl="2" indent="0">
              <a:buNone/>
            </a:pPr>
            <a:r>
              <a:rPr lang="ja-JP" altLang="en-US" b="1"/>
              <a:t>　　　　　　　人による評価のような、ばらつきがなくなる。</a:t>
            </a:r>
            <a:endParaRPr lang="en-US" altLang="ja-JP" b="1" dirty="0"/>
          </a:p>
          <a:p>
            <a:pPr lvl="2"/>
            <a:r>
              <a:rPr lang="ja-JP" altLang="en-US"/>
              <a:t>（応募者）</a:t>
            </a:r>
            <a:r>
              <a:rPr lang="ja-JP" altLang="en-US" b="1"/>
              <a:t>自分のスキルや経歴データを考慮し、１つの軸で評価してもらえる。</a:t>
            </a:r>
            <a:endParaRPr lang="en-US" altLang="ja-JP" b="1" dirty="0"/>
          </a:p>
          <a:p>
            <a:pPr marL="914400" lvl="2" indent="0">
              <a:buNone/>
            </a:pPr>
            <a:r>
              <a:rPr lang="ja-JP" altLang="en-US" b="1"/>
              <a:t>　　　　　　　　　コネや容姿以外の実力で評価してもらえる。</a:t>
            </a:r>
            <a:endParaRPr lang="en-US" altLang="ja-JP" b="1" dirty="0"/>
          </a:p>
          <a:p>
            <a:pPr lvl="1"/>
            <a:r>
              <a:rPr lang="ja-JP" altLang="en-US">
                <a:solidFill>
                  <a:srgbClr val="FF2600"/>
                </a:solidFill>
              </a:rPr>
              <a:t>技術のデメリット：</a:t>
            </a:r>
            <a:endParaRPr lang="en-US" altLang="ja-JP" dirty="0">
              <a:solidFill>
                <a:srgbClr val="FF2600"/>
              </a:solidFill>
            </a:endParaRPr>
          </a:p>
          <a:p>
            <a:pPr lvl="2"/>
            <a:r>
              <a:rPr lang="ja-JP" altLang="en-US"/>
              <a:t>（会社）</a:t>
            </a:r>
            <a:r>
              <a:rPr lang="ja-JP" altLang="en-US" b="1"/>
              <a:t>学習するデータが入社社員に限られ、同じような人ばかりが採用されやすい。</a:t>
            </a:r>
            <a:endParaRPr lang="en-US" altLang="ja-JP" b="1" dirty="0"/>
          </a:p>
          <a:p>
            <a:pPr lvl="2"/>
            <a:r>
              <a:rPr lang="ja-JP" altLang="en-US"/>
              <a:t>（応募者）</a:t>
            </a:r>
            <a:r>
              <a:rPr lang="ja-JP" altLang="en-US" b="1"/>
              <a:t>人柄や熱心さなど、数字やデータにしにくい特長をアピールできない。</a:t>
            </a:r>
            <a:endParaRPr lang="en-US" altLang="ja-JP" b="1"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grpSp>
        <p:nvGrpSpPr>
          <p:cNvPr id="6" name="グループ化 5">
            <a:extLst>
              <a:ext uri="{FF2B5EF4-FFF2-40B4-BE49-F238E27FC236}">
                <a16:creationId xmlns:a16="http://schemas.microsoft.com/office/drawing/2014/main" id="{012E2D64-1A37-EA49-9BA0-ADD3BBF850EE}"/>
              </a:ext>
            </a:extLst>
          </p:cNvPr>
          <p:cNvGrpSpPr/>
          <p:nvPr/>
        </p:nvGrpSpPr>
        <p:grpSpPr>
          <a:xfrm>
            <a:off x="9971947" y="753047"/>
            <a:ext cx="2100717" cy="1667841"/>
            <a:chOff x="6233003" y="1484784"/>
            <a:chExt cx="6595834" cy="5236692"/>
          </a:xfrm>
        </p:grpSpPr>
        <p:pic>
          <p:nvPicPr>
            <p:cNvPr id="7" name="図 6">
              <a:extLst>
                <a:ext uri="{FF2B5EF4-FFF2-40B4-BE49-F238E27FC236}">
                  <a16:creationId xmlns:a16="http://schemas.microsoft.com/office/drawing/2014/main" id="{650B85B7-7032-654C-8764-DAA7590A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053" y="1484784"/>
              <a:ext cx="6318784" cy="5236692"/>
            </a:xfrm>
            <a:prstGeom prst="rect">
              <a:avLst/>
            </a:prstGeom>
          </p:spPr>
        </p:pic>
        <p:pic>
          <p:nvPicPr>
            <p:cNvPr id="8" name="図 7">
              <a:extLst>
                <a:ext uri="{FF2B5EF4-FFF2-40B4-BE49-F238E27FC236}">
                  <a16:creationId xmlns:a16="http://schemas.microsoft.com/office/drawing/2014/main" id="{D7400B0F-C047-8D47-B9A5-FF28B8A9B3DD}"/>
                </a:ext>
              </a:extLst>
            </p:cNvPr>
            <p:cNvPicPr>
              <a:picLocks noChangeAspect="1"/>
            </p:cNvPicPr>
            <p:nvPr/>
          </p:nvPicPr>
          <p:blipFill rotWithShape="1">
            <a:blip r:embed="rId3">
              <a:extLst>
                <a:ext uri="{28A0092B-C50C-407E-A947-70E740481C1C}">
                  <a14:useLocalDpi xmlns:a14="http://schemas.microsoft.com/office/drawing/2010/main" val="0"/>
                </a:ext>
              </a:extLst>
            </a:blip>
            <a:srcRect l="3304" t="3056" r="45031" b="42651"/>
            <a:stretch/>
          </p:blipFill>
          <p:spPr>
            <a:xfrm>
              <a:off x="6233003" y="2708920"/>
              <a:ext cx="2005315" cy="1994087"/>
            </a:xfrm>
            <a:prstGeom prst="rect">
              <a:avLst/>
            </a:prstGeom>
          </p:spPr>
        </p:pic>
      </p:grpSp>
      <p:sp>
        <p:nvSpPr>
          <p:cNvPr id="2" name="角丸四角形 1">
            <a:extLst>
              <a:ext uri="{FF2B5EF4-FFF2-40B4-BE49-F238E27FC236}">
                <a16:creationId xmlns:a16="http://schemas.microsoft.com/office/drawing/2014/main" id="{CCCF54BF-B39E-034B-9AA3-C263F876609F}"/>
              </a:ext>
            </a:extLst>
          </p:cNvPr>
          <p:cNvSpPr/>
          <p:nvPr/>
        </p:nvSpPr>
        <p:spPr>
          <a:xfrm>
            <a:off x="1199456" y="3201319"/>
            <a:ext cx="10225136" cy="1667841"/>
          </a:xfrm>
          <a:prstGeom prst="round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角丸四角形 9">
            <a:extLst>
              <a:ext uri="{FF2B5EF4-FFF2-40B4-BE49-F238E27FC236}">
                <a16:creationId xmlns:a16="http://schemas.microsoft.com/office/drawing/2014/main" id="{DC019AC3-8DCA-874F-92D2-17DB86F7E1EE}"/>
              </a:ext>
            </a:extLst>
          </p:cNvPr>
          <p:cNvSpPr/>
          <p:nvPr/>
        </p:nvSpPr>
        <p:spPr>
          <a:xfrm>
            <a:off x="1199456" y="5306986"/>
            <a:ext cx="10225136" cy="985470"/>
          </a:xfrm>
          <a:prstGeom prst="roundRect">
            <a:avLst/>
          </a:prstGeom>
          <a:noFill/>
          <a:ln w="190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 name="テキスト ボックス 2">
            <a:extLst>
              <a:ext uri="{FF2B5EF4-FFF2-40B4-BE49-F238E27FC236}">
                <a16:creationId xmlns:a16="http://schemas.microsoft.com/office/drawing/2014/main" id="{6AC0617B-17DD-CE4D-8BC1-7CCF95079370}"/>
              </a:ext>
            </a:extLst>
          </p:cNvPr>
          <p:cNvSpPr txBox="1"/>
          <p:nvPr/>
        </p:nvSpPr>
        <p:spPr>
          <a:xfrm>
            <a:off x="5048804" y="6237312"/>
            <a:ext cx="4923143" cy="369332"/>
          </a:xfrm>
          <a:prstGeom prst="rect">
            <a:avLst/>
          </a:prstGeom>
          <a:noFill/>
        </p:spPr>
        <p:txBody>
          <a:bodyPr wrap="none" rtlCol="0">
            <a:spAutoFit/>
          </a:bodyPr>
          <a:lstStyle/>
          <a:p>
            <a:r>
              <a:rPr kumimoji="1" lang="ja-JP" altLang="en-US">
                <a:solidFill>
                  <a:srgbClr val="FF0000"/>
                </a:solidFill>
              </a:rPr>
              <a:t>嫌な思いをする人・不利益を被る人がいないか？</a:t>
            </a:r>
          </a:p>
        </p:txBody>
      </p:sp>
      <p:sp>
        <p:nvSpPr>
          <p:cNvPr id="11" name="フッター プレースホルダー 3">
            <a:extLst>
              <a:ext uri="{FF2B5EF4-FFF2-40B4-BE49-F238E27FC236}">
                <a16:creationId xmlns:a16="http://schemas.microsoft.com/office/drawing/2014/main" id="{861B9E87-8E30-5242-B698-232C551AE4AB}"/>
              </a:ext>
            </a:extLst>
          </p:cNvPr>
          <p:cNvSpPr txBox="1">
            <a:spLocks/>
          </p:cNvSpPr>
          <p:nvPr/>
        </p:nvSpPr>
        <p:spPr>
          <a:xfrm>
            <a:off x="10056440" y="6237312"/>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1987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1" y="1281288"/>
            <a:ext cx="11485759" cy="5316064"/>
          </a:xfrm>
          <a:ln>
            <a:noFill/>
          </a:ln>
        </p:spPr>
        <p:txBody>
          <a:bodyPr>
            <a:normAutofit lnSpcReduction="10000"/>
          </a:bodyPr>
          <a:lstStyle/>
          <a:p>
            <a:pPr lvl="1"/>
            <a:r>
              <a:rPr lang="ja-JP" altLang="en-US"/>
              <a:t>どんな意見でも一旦受け入れて考えてみる、</a:t>
            </a:r>
            <a:r>
              <a:rPr lang="ja-JP" altLang="en-US" b="1"/>
              <a:t>否定しない．</a:t>
            </a:r>
            <a:endParaRPr lang="en-US" altLang="ja-JP" dirty="0"/>
          </a:p>
          <a:p>
            <a:pPr lvl="1"/>
            <a:r>
              <a:rPr lang="ja-JP" altLang="en-US"/>
              <a:t>他の人の意見をさえぎらず、</a:t>
            </a:r>
            <a:r>
              <a:rPr lang="ja-JP" altLang="en-US" b="1"/>
              <a:t>最後まで</a:t>
            </a:r>
            <a:r>
              <a:rPr lang="ja-JP" altLang="en-US"/>
              <a:t>聞く．</a:t>
            </a:r>
            <a:endParaRPr lang="en-US" altLang="ja-JP" dirty="0"/>
          </a:p>
          <a:p>
            <a:pPr lvl="1"/>
            <a:r>
              <a:rPr lang="ja-JP" altLang="en-US"/>
              <a:t>意見はできるだけ</a:t>
            </a:r>
            <a:r>
              <a:rPr lang="ja-JP" altLang="en-US" b="1"/>
              <a:t>簡潔</a:t>
            </a:r>
            <a:r>
              <a:rPr lang="ja-JP" altLang="en-US"/>
              <a:t>に．</a:t>
            </a:r>
            <a:endParaRPr lang="en-US" altLang="ja-JP" dirty="0"/>
          </a:p>
          <a:p>
            <a:pPr lvl="2"/>
            <a:r>
              <a:rPr lang="ja-JP" altLang="en-US"/>
              <a:t>質問されたら、まず答えをはじめに言う</a:t>
            </a:r>
            <a:r>
              <a:rPr lang="en-US" altLang="ja-JP" dirty="0"/>
              <a:t>.</a:t>
            </a:r>
            <a:r>
              <a:rPr lang="ja-JP" altLang="en-US"/>
              <a:t>（</a:t>
            </a:r>
            <a:r>
              <a:rPr lang="en-US" altLang="ja-JP" dirty="0"/>
              <a:t>Yes</a:t>
            </a:r>
            <a:r>
              <a:rPr lang="ja-JP" altLang="en-US"/>
              <a:t>、</a:t>
            </a:r>
            <a:r>
              <a:rPr lang="en-US" altLang="ja-JP" dirty="0"/>
              <a:t>No</a:t>
            </a:r>
            <a:r>
              <a:rPr lang="ja-JP" altLang="en-US"/>
              <a:t>など）</a:t>
            </a:r>
            <a:endParaRPr lang="en-US" altLang="ja-JP" dirty="0"/>
          </a:p>
          <a:p>
            <a:pPr lvl="2"/>
            <a:endParaRPr lang="en-US" altLang="ja-JP" dirty="0"/>
          </a:p>
          <a:p>
            <a:pPr lvl="1"/>
            <a:r>
              <a:rPr lang="ja-JP" altLang="en-US"/>
              <a:t>スプレッドシートは</a:t>
            </a:r>
            <a:r>
              <a:rPr lang="en-US" altLang="ja-JP" dirty="0"/>
              <a:t>Zoom</a:t>
            </a:r>
            <a:r>
              <a:rPr lang="ja-JP" altLang="en-US"/>
              <a:t>ウインドウの下にある</a:t>
            </a:r>
            <a:r>
              <a:rPr lang="ja-JP" altLang="en-US">
                <a:solidFill>
                  <a:srgbClr val="FF0000"/>
                </a:solidFill>
              </a:rPr>
              <a:t>「画面を共有」</a:t>
            </a:r>
            <a:r>
              <a:rPr lang="ja-JP" altLang="en-US"/>
              <a:t>を使って共有すると便利です</a:t>
            </a:r>
            <a:r>
              <a:rPr lang="en-US" altLang="ja-JP" dirty="0"/>
              <a:t>.</a:t>
            </a:r>
          </a:p>
          <a:p>
            <a:pPr lvl="1"/>
            <a:endParaRPr lang="en-US" altLang="ja-JP" b="1" dirty="0"/>
          </a:p>
          <a:p>
            <a:pPr lvl="1"/>
            <a:r>
              <a:rPr lang="ja-JP" altLang="en-US"/>
              <a:t>オンライン参加者はグループワークでは，</a:t>
            </a:r>
            <a:endParaRPr lang="en-US" altLang="ja-JP" dirty="0"/>
          </a:p>
          <a:p>
            <a:pPr marL="457200" lvl="1" indent="0">
              <a:buNone/>
            </a:pPr>
            <a:r>
              <a:rPr lang="ja-JP" altLang="en-US" b="1">
                <a:solidFill>
                  <a:srgbClr val="FF0000"/>
                </a:solidFill>
              </a:rPr>
              <a:t>カメラ・マイクをオン</a:t>
            </a:r>
            <a:r>
              <a:rPr lang="ja-JP" altLang="en-US"/>
              <a:t>にしてください．</a:t>
            </a:r>
            <a:endParaRPr lang="en-US" altLang="ja-JP" dirty="0"/>
          </a:p>
          <a:p>
            <a:pPr lvl="2"/>
            <a:r>
              <a:rPr lang="ja-JP" altLang="en-US"/>
              <a:t>（ネットワークが不安定な場合はメンバーに断ってオフに．）</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a:bodyPr>
          <a:lstStyle/>
          <a:p>
            <a:r>
              <a:rPr lang="ja-JP" altLang="en-US"/>
              <a:t>ディスカッションのチップス</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pic>
        <p:nvPicPr>
          <p:cNvPr id="4098" name="Picture 2" descr="オンライン会議のイラスト（女性）">
            <a:extLst>
              <a:ext uri="{FF2B5EF4-FFF2-40B4-BE49-F238E27FC236}">
                <a16:creationId xmlns:a16="http://schemas.microsoft.com/office/drawing/2014/main" id="{AE69FC54-8640-B740-88CB-7774C3E60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4293096"/>
            <a:ext cx="2707268" cy="2321482"/>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3">
            <a:extLst>
              <a:ext uri="{FF2B5EF4-FFF2-40B4-BE49-F238E27FC236}">
                <a16:creationId xmlns:a16="http://schemas.microsoft.com/office/drawing/2014/main" id="{C55863F0-2332-5247-857C-4E96320B1931}"/>
              </a:ext>
            </a:extLst>
          </p:cNvPr>
          <p:cNvSpPr txBox="1">
            <a:spLocks/>
          </p:cNvSpPr>
          <p:nvPr/>
        </p:nvSpPr>
        <p:spPr>
          <a:xfrm>
            <a:off x="10050141" y="624684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421840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8DBC033-CD58-B642-866D-282FDC3779EB}"/>
              </a:ext>
            </a:extLst>
          </p:cNvPr>
          <p:cNvSpPr>
            <a:spLocks noGrp="1"/>
          </p:cNvSpPr>
          <p:nvPr>
            <p:ph idx="1"/>
          </p:nvPr>
        </p:nvSpPr>
        <p:spPr>
          <a:ln>
            <a:noFill/>
          </a:ln>
        </p:spPr>
        <p:txBody>
          <a:bodyPr/>
          <a:lstStyle/>
          <a:p>
            <a:pPr lvl="1"/>
            <a:r>
              <a:rPr lang="ja-JP" altLang="en-US"/>
              <a:t>スプレッドシートへの記載は、</a:t>
            </a:r>
            <a:r>
              <a:rPr lang="ja-JP" altLang="en-US" b="1"/>
              <a:t>思いつき次第</a:t>
            </a:r>
            <a:r>
              <a:rPr lang="ja-JP" altLang="en-US"/>
              <a:t>書き込み、議論や調査内容によって編集・推敲する。</a:t>
            </a:r>
          </a:p>
          <a:p>
            <a:pPr lvl="1"/>
            <a:r>
              <a:rPr lang="ja-JP" altLang="en-US"/>
              <a:t>セル内に</a:t>
            </a:r>
            <a:r>
              <a:rPr lang="ja-JP" altLang="en-US">
                <a:solidFill>
                  <a:srgbClr val="FF0000"/>
                </a:solidFill>
              </a:rPr>
              <a:t>改行を追加</a:t>
            </a:r>
            <a:r>
              <a:rPr lang="ja-JP" altLang="en-US"/>
              <a:t>する</a:t>
            </a:r>
            <a:r>
              <a:rPr lang="en" altLang="ja-JP" dirty="0"/>
              <a:t> 	Windows</a:t>
            </a:r>
            <a:r>
              <a:rPr lang="ja-JP" altLang="en-US"/>
              <a:t>：</a:t>
            </a:r>
            <a:r>
              <a:rPr lang="en" altLang="ja-JP" dirty="0" err="1"/>
              <a:t>Ctrl+Enter</a:t>
            </a:r>
            <a:r>
              <a:rPr lang="en" altLang="ja-JP" dirty="0"/>
              <a:t>, </a:t>
            </a:r>
            <a:r>
              <a:rPr lang="en" altLang="ja-JP" dirty="0" err="1"/>
              <a:t>Alt+Enter</a:t>
            </a:r>
            <a:endParaRPr lang="en-US" altLang="ja-JP" dirty="0"/>
          </a:p>
          <a:p>
            <a:pPr marL="457200" lvl="1" indent="0">
              <a:buNone/>
            </a:pPr>
            <a:r>
              <a:rPr lang="ja-JP" altLang="en-US"/>
              <a:t>　　　　　　　　　　　　　　　　　</a:t>
            </a:r>
            <a:r>
              <a:rPr lang="en-US" altLang="ja-JP" dirty="0"/>
              <a:t>	</a:t>
            </a:r>
            <a:r>
              <a:rPr lang="en" altLang="ja-JP" dirty="0"/>
              <a:t>Mac</a:t>
            </a:r>
            <a:r>
              <a:rPr lang="ja-JP" altLang="en-US"/>
              <a:t>：⌘</a:t>
            </a:r>
            <a:r>
              <a:rPr lang="en-US" altLang="ja-JP" dirty="0"/>
              <a:t>+</a:t>
            </a:r>
            <a:r>
              <a:rPr lang="en" altLang="ja-JP" dirty="0"/>
              <a:t>Enter</a:t>
            </a:r>
            <a:endParaRPr lang="ja-JP" altLang="en-US"/>
          </a:p>
          <a:p>
            <a:pPr lvl="1"/>
            <a:r>
              <a:rPr lang="ja-JP" altLang="en-US"/>
              <a:t>誤って貼り付けたり、削除してしまった時、</a:t>
            </a:r>
            <a:r>
              <a:rPr lang="ja-JP" altLang="en-US">
                <a:solidFill>
                  <a:srgbClr val="FF0000"/>
                </a:solidFill>
              </a:rPr>
              <a:t>元に戻す・やり直す</a:t>
            </a:r>
            <a:endParaRPr lang="en-US" altLang="ja-JP" dirty="0">
              <a:solidFill>
                <a:srgbClr val="FF0000"/>
              </a:solidFill>
            </a:endParaRPr>
          </a:p>
          <a:p>
            <a:pPr marL="457200" lvl="1" indent="0">
              <a:buNone/>
            </a:pPr>
            <a:r>
              <a:rPr lang="en" altLang="ja-JP" dirty="0"/>
              <a:t>					Windows</a:t>
            </a:r>
            <a:r>
              <a:rPr lang="ja-JP" altLang="en"/>
              <a:t>：</a:t>
            </a:r>
            <a:r>
              <a:rPr lang="en" altLang="ja-JP" dirty="0"/>
              <a:t>Ctrl + z</a:t>
            </a:r>
          </a:p>
          <a:p>
            <a:pPr marL="457200" lvl="1" indent="0">
              <a:buNone/>
            </a:pPr>
            <a:r>
              <a:rPr lang="en" altLang="ja-JP" dirty="0"/>
              <a:t>					Mac</a:t>
            </a:r>
            <a:r>
              <a:rPr lang="ja-JP" altLang="en"/>
              <a:t>：</a:t>
            </a:r>
            <a:r>
              <a:rPr lang="en" altLang="ja-JP" dirty="0"/>
              <a:t> ⌘ + z</a:t>
            </a:r>
            <a:endParaRPr lang="ja-JP" altLang="en-US"/>
          </a:p>
          <a:p>
            <a:endParaRPr kumimoji="1" lang="ja-JP" altLang="en-US"/>
          </a:p>
        </p:txBody>
      </p:sp>
      <p:sp>
        <p:nvSpPr>
          <p:cNvPr id="3" name="タイトル 2">
            <a:extLst>
              <a:ext uri="{FF2B5EF4-FFF2-40B4-BE49-F238E27FC236}">
                <a16:creationId xmlns:a16="http://schemas.microsoft.com/office/drawing/2014/main" id="{D67F9094-672F-834D-924A-4D8C92E50521}"/>
              </a:ext>
            </a:extLst>
          </p:cNvPr>
          <p:cNvSpPr>
            <a:spLocks noGrp="1"/>
          </p:cNvSpPr>
          <p:nvPr>
            <p:ph type="title"/>
          </p:nvPr>
        </p:nvSpPr>
        <p:spPr/>
        <p:txBody>
          <a:bodyPr/>
          <a:lstStyle/>
          <a:p>
            <a:r>
              <a:rPr kumimoji="1" lang="en-US" altLang="ja-JP" dirty="0"/>
              <a:t>Google Spread Sheet</a:t>
            </a:r>
            <a:r>
              <a:rPr kumimoji="1" lang="ja-JP" altLang="en-US"/>
              <a:t>のチップス</a:t>
            </a:r>
          </a:p>
        </p:txBody>
      </p:sp>
      <p:sp>
        <p:nvSpPr>
          <p:cNvPr id="6" name="テキスト プレースホルダー 5">
            <a:extLst>
              <a:ext uri="{FF2B5EF4-FFF2-40B4-BE49-F238E27FC236}">
                <a16:creationId xmlns:a16="http://schemas.microsoft.com/office/drawing/2014/main" id="{11362A15-8E95-3541-A95B-E1A443AFB647}"/>
              </a:ext>
            </a:extLst>
          </p:cNvPr>
          <p:cNvSpPr>
            <a:spLocks noGrp="1"/>
          </p:cNvSpPr>
          <p:nvPr>
            <p:ph type="body" sz="quarter" idx="14"/>
          </p:nvPr>
        </p:nvSpPr>
        <p:spPr/>
        <p:txBody>
          <a:bodyPr/>
          <a:lstStyle/>
          <a:p>
            <a:endParaRPr kumimoji="1" lang="ja-JP" altLang="en-US"/>
          </a:p>
        </p:txBody>
      </p:sp>
    </p:spTree>
    <p:extLst>
      <p:ext uri="{BB962C8B-B14F-4D97-AF65-F5344CB8AC3E}">
        <p14:creationId xmlns:p14="http://schemas.microsoft.com/office/powerpoint/2010/main" val="99513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0EBDA-CB3A-914D-B66F-09262DA3A948}"/>
              </a:ext>
            </a:extLst>
          </p:cNvPr>
          <p:cNvSpPr/>
          <p:nvPr/>
        </p:nvSpPr>
        <p:spPr>
          <a:xfrm>
            <a:off x="2994741" y="2831297"/>
            <a:ext cx="8568951" cy="1080119"/>
          </a:xfrm>
          <a:prstGeom prst="roundRect">
            <a:avLst/>
          </a:prstGeom>
          <a:solidFill>
            <a:srgbClr val="FFFFFF">
              <a:alpha val="50196"/>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7" name="角丸四角形 6">
            <a:extLst>
              <a:ext uri="{FF2B5EF4-FFF2-40B4-BE49-F238E27FC236}">
                <a16:creationId xmlns:a16="http://schemas.microsoft.com/office/drawing/2014/main" id="{D78A91C1-5BEB-C946-AA4E-2C718BE3C249}"/>
              </a:ext>
            </a:extLst>
          </p:cNvPr>
          <p:cNvSpPr/>
          <p:nvPr/>
        </p:nvSpPr>
        <p:spPr>
          <a:xfrm>
            <a:off x="2994741" y="1268760"/>
            <a:ext cx="8568951" cy="1080119"/>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lstStyle/>
          <a:p>
            <a:r>
              <a:rPr lang="en-US" altLang="ja-JP" dirty="0"/>
              <a:t>Table of Contents</a:t>
            </a:r>
            <a:endParaRPr lang="ja-JP" altLang="en-US"/>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「身近なデータサイエンスのメリット・デメリット」</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166575" y="1268761"/>
            <a:ext cx="8474041" cy="4824065"/>
          </a:xfrm>
          <a:effectLst>
            <a:glow rad="101600">
              <a:schemeClr val="accent2">
                <a:satMod val="175000"/>
                <a:alpha val="40000"/>
              </a:schemeClr>
            </a:glow>
          </a:effectLst>
        </p:spPr>
        <p:txBody>
          <a:bodyPr>
            <a:normAutofit/>
          </a:bodyPr>
          <a:lstStyle/>
          <a:p>
            <a:pPr marL="0" indent="0">
              <a:buNone/>
            </a:pPr>
            <a:r>
              <a:rPr lang="en-US" altLang="ja-JP" dirty="0"/>
              <a:t>2-1. </a:t>
            </a:r>
            <a:r>
              <a:rPr lang="ja-JP" altLang="en-US">
                <a:solidFill>
                  <a:srgbClr val="C00000"/>
                </a:solidFill>
              </a:rPr>
              <a:t>グループワーク</a:t>
            </a:r>
            <a:r>
              <a:rPr lang="en-US" altLang="ja-JP" dirty="0"/>
              <a:t>: </a:t>
            </a:r>
          </a:p>
          <a:p>
            <a:pPr marL="400050" lvl="1" indent="0">
              <a:buNone/>
            </a:pPr>
            <a:r>
              <a:rPr lang="ja-JP" altLang="en-US" sz="2600"/>
              <a:t>「データサイエンス、</a:t>
            </a:r>
            <a:r>
              <a:rPr lang="en-US" altLang="ja-JP" sz="2600" dirty="0"/>
              <a:t>AI</a:t>
            </a:r>
            <a:r>
              <a:rPr lang="ja-JP" altLang="en-US" sz="2600"/>
              <a:t>、データ分析のメリット・デメリット」</a:t>
            </a:r>
            <a:endParaRPr lang="en-US" altLang="ja-JP" sz="2600" dirty="0"/>
          </a:p>
          <a:p>
            <a:pPr marL="400050" lvl="1" indent="0">
              <a:buNone/>
            </a:pPr>
            <a:endParaRPr lang="en-US" altLang="ja-JP" sz="2600" dirty="0"/>
          </a:p>
          <a:p>
            <a:pPr marL="0" indent="0">
              <a:buNone/>
            </a:pPr>
            <a:r>
              <a:rPr lang="en-US" altLang="ja-JP" dirty="0"/>
              <a:t>2-2. </a:t>
            </a:r>
            <a:r>
              <a:rPr lang="ja-JP" altLang="en-US"/>
              <a:t>グループワーク発表</a:t>
            </a:r>
            <a:r>
              <a:rPr lang="en-US" altLang="ja-JP" dirty="0"/>
              <a:t>:</a:t>
            </a:r>
          </a:p>
          <a:p>
            <a:pPr marL="400050" lvl="1" indent="0">
              <a:buNone/>
            </a:pPr>
            <a:r>
              <a:rPr lang="ja-JP" altLang="en-US" sz="2600">
                <a:solidFill>
                  <a:prstClr val="black"/>
                </a:solidFill>
              </a:rPr>
              <a:t>「話し合ったトピックスについてリーダーが発表」</a:t>
            </a:r>
            <a:endParaRPr lang="en-US" altLang="ja-JP" sz="2600" dirty="0">
              <a:solidFill>
                <a:prstClr val="black"/>
              </a:solidFill>
            </a:endParaRPr>
          </a:p>
          <a:p>
            <a:pPr marL="400050" lvl="1" indent="0">
              <a:buNone/>
            </a:pPr>
            <a:endParaRPr lang="en-US" altLang="ja-JP" sz="2600" dirty="0"/>
          </a:p>
          <a:p>
            <a:r>
              <a:rPr lang="en-US" altLang="ja-JP" dirty="0"/>
              <a:t>Zoom</a:t>
            </a:r>
            <a:r>
              <a:rPr lang="ja-JP" altLang="en-US"/>
              <a:t>でグループ分け</a:t>
            </a:r>
            <a:endParaRPr lang="en-US" altLang="ja-JP" dirty="0"/>
          </a:p>
          <a:p>
            <a:pPr lvl="1"/>
            <a:r>
              <a:rPr lang="ja-JP" altLang="en-US">
                <a:effectLst>
                  <a:glow rad="254000">
                    <a:schemeClr val="bg1">
                      <a:alpha val="60000"/>
                    </a:schemeClr>
                  </a:glow>
                </a:effectLst>
              </a:rPr>
              <a:t>ランダムに</a:t>
            </a:r>
            <a:r>
              <a:rPr lang="en-US" altLang="ja-JP" dirty="0">
                <a:effectLst>
                  <a:glow rad="254000">
                    <a:schemeClr val="bg1">
                      <a:alpha val="60000"/>
                    </a:schemeClr>
                  </a:glow>
                </a:effectLst>
              </a:rPr>
              <a:t>4~5</a:t>
            </a:r>
            <a:r>
              <a:rPr lang="ja-JP" altLang="en-US">
                <a:effectLst>
                  <a:glow rad="254000">
                    <a:schemeClr val="bg1">
                      <a:alpha val="60000"/>
                    </a:schemeClr>
                  </a:glow>
                </a:effectLst>
              </a:rPr>
              <a:t>人のグループに分かれます．</a:t>
            </a:r>
            <a:endParaRPr lang="en-US" altLang="ja-JP" dirty="0">
              <a:effectLst>
                <a:glow rad="254000">
                  <a:schemeClr val="bg1">
                    <a:alpha val="60000"/>
                  </a:schemeClr>
                </a:glow>
              </a:effectLst>
            </a:endParaRPr>
          </a:p>
        </p:txBody>
      </p:sp>
    </p:spTree>
    <p:extLst>
      <p:ext uri="{BB962C8B-B14F-4D97-AF65-F5344CB8AC3E}">
        <p14:creationId xmlns:p14="http://schemas.microsoft.com/office/powerpoint/2010/main" val="9696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0EBDA-CB3A-914D-B66F-09262DA3A948}"/>
              </a:ext>
            </a:extLst>
          </p:cNvPr>
          <p:cNvSpPr/>
          <p:nvPr/>
        </p:nvSpPr>
        <p:spPr>
          <a:xfrm>
            <a:off x="2994741" y="2831297"/>
            <a:ext cx="8568951" cy="1080119"/>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lstStyle/>
          <a:p>
            <a:r>
              <a:rPr lang="en-US" altLang="ja-JP" dirty="0"/>
              <a:t>Table of Contents</a:t>
            </a:r>
            <a:endParaRPr lang="ja-JP" altLang="en-US"/>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「身近なデータサイエンスのメリット・デメリット」</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166575" y="1268761"/>
            <a:ext cx="8474041" cy="4824065"/>
          </a:xfrm>
        </p:spPr>
        <p:txBody>
          <a:bodyPr>
            <a:normAutofit/>
          </a:bodyPr>
          <a:lstStyle/>
          <a:p>
            <a:pPr marL="0" indent="0">
              <a:buNone/>
            </a:pPr>
            <a:r>
              <a:rPr lang="en-US" altLang="ja-JP" dirty="0"/>
              <a:t>2-1. </a:t>
            </a:r>
            <a:r>
              <a:rPr lang="ja-JP" altLang="en-US">
                <a:solidFill>
                  <a:srgbClr val="C00000"/>
                </a:solidFill>
              </a:rPr>
              <a:t>グループワーク</a:t>
            </a:r>
            <a:r>
              <a:rPr lang="en-US" altLang="ja-JP" dirty="0"/>
              <a:t>: </a:t>
            </a:r>
          </a:p>
          <a:p>
            <a:pPr marL="400050" lvl="1" indent="0">
              <a:buNone/>
            </a:pPr>
            <a:r>
              <a:rPr lang="ja-JP" altLang="en-US" sz="2600"/>
              <a:t>「データサイエンス、</a:t>
            </a:r>
            <a:r>
              <a:rPr lang="en-US" altLang="ja-JP" sz="2600" dirty="0"/>
              <a:t>AI</a:t>
            </a:r>
            <a:r>
              <a:rPr lang="ja-JP" altLang="en-US" sz="2600"/>
              <a:t>、データ分析で興味を持っている話題」</a:t>
            </a:r>
            <a:endParaRPr lang="en-US" altLang="ja-JP" sz="2600" dirty="0"/>
          </a:p>
          <a:p>
            <a:pPr marL="400050" lvl="1" indent="0">
              <a:buNone/>
            </a:pPr>
            <a:endParaRPr lang="en-US" altLang="ja-JP" sz="2600" dirty="0"/>
          </a:p>
          <a:p>
            <a:pPr marL="0" indent="0">
              <a:buNone/>
            </a:pPr>
            <a:r>
              <a:rPr lang="en-US" altLang="ja-JP" dirty="0"/>
              <a:t>2-2. </a:t>
            </a:r>
            <a:r>
              <a:rPr lang="ja-JP" altLang="en-US"/>
              <a:t>グループワーク発表</a:t>
            </a:r>
            <a:r>
              <a:rPr lang="en-US" altLang="ja-JP" dirty="0"/>
              <a:t>:</a:t>
            </a:r>
          </a:p>
          <a:p>
            <a:pPr marL="400050" lvl="1" indent="0">
              <a:buNone/>
            </a:pPr>
            <a:r>
              <a:rPr lang="ja-JP" altLang="en-US" sz="2600">
                <a:solidFill>
                  <a:prstClr val="black"/>
                </a:solidFill>
              </a:rPr>
              <a:t>「話し合ったトピックスについて発表」</a:t>
            </a:r>
            <a:endParaRPr lang="en-US" altLang="ja-JP" sz="2600" dirty="0">
              <a:solidFill>
                <a:prstClr val="black"/>
              </a:solidFill>
            </a:endParaRPr>
          </a:p>
          <a:p>
            <a:pPr marL="400050" lvl="1" indent="0">
              <a:buNone/>
            </a:pPr>
            <a:endParaRPr lang="en-US" altLang="ja-JP" sz="2600" dirty="0"/>
          </a:p>
        </p:txBody>
      </p:sp>
      <p:sp>
        <p:nvSpPr>
          <p:cNvPr id="7" name="角丸四角形 6">
            <a:extLst>
              <a:ext uri="{FF2B5EF4-FFF2-40B4-BE49-F238E27FC236}">
                <a16:creationId xmlns:a16="http://schemas.microsoft.com/office/drawing/2014/main" id="{D78A91C1-5BEB-C946-AA4E-2C718BE3C249}"/>
              </a:ext>
            </a:extLst>
          </p:cNvPr>
          <p:cNvSpPr/>
          <p:nvPr/>
        </p:nvSpPr>
        <p:spPr>
          <a:xfrm>
            <a:off x="2994741" y="1268760"/>
            <a:ext cx="8568951" cy="1080119"/>
          </a:xfrm>
          <a:prstGeom prst="roundRect">
            <a:avLst/>
          </a:prstGeom>
          <a:solidFill>
            <a:srgbClr val="FFFFFF">
              <a:alpha val="50196"/>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93408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1041226" cy="5316064"/>
          </a:xfrm>
          <a:ln>
            <a:noFill/>
          </a:ln>
        </p:spPr>
        <p:txBody>
          <a:bodyPr>
            <a:normAutofit/>
          </a:bodyPr>
          <a:lstStyle/>
          <a:p>
            <a:pPr marL="0" indent="0">
              <a:buNone/>
            </a:pPr>
            <a:r>
              <a:rPr lang="ja-JP" altLang="en-US"/>
              <a:t>グループで話し合ったトピックスの共有（リーダー：</a:t>
            </a:r>
            <a:r>
              <a:rPr lang="en-US" altLang="ja-JP" dirty="0"/>
              <a:t>1</a:t>
            </a:r>
            <a:r>
              <a:rPr lang="ja-JP" altLang="en-US"/>
              <a:t>分</a:t>
            </a:r>
            <a:r>
              <a:rPr lang="en-US" altLang="ja-JP" dirty="0"/>
              <a:t>/</a:t>
            </a:r>
            <a:r>
              <a:rPr lang="ja-JP" altLang="en-US"/>
              <a:t>１人）</a:t>
            </a:r>
            <a:endParaRPr lang="en-US" altLang="ja-JP" dirty="0"/>
          </a:p>
          <a:p>
            <a:pPr lvl="1"/>
            <a:r>
              <a:rPr lang="ja-JP" altLang="en-US" b="1"/>
              <a:t>発表：　１分／１人</a:t>
            </a:r>
            <a:endParaRPr lang="en-US" altLang="ja-JP" b="1" dirty="0"/>
          </a:p>
          <a:p>
            <a:pPr lvl="1"/>
            <a:r>
              <a:rPr lang="ja-JP" altLang="en-US" b="1"/>
              <a:t>質疑応答：</a:t>
            </a:r>
            <a:r>
              <a:rPr lang="en-US" altLang="ja-JP" b="1" dirty="0"/>
              <a:t>〜</a:t>
            </a:r>
            <a:r>
              <a:rPr lang="ja-JP" altLang="en-US" b="1"/>
              <a:t>１分</a:t>
            </a:r>
            <a:endParaRPr lang="en-US" altLang="ja-JP" b="1" dirty="0"/>
          </a:p>
          <a:p>
            <a:pPr lvl="2"/>
            <a:r>
              <a:rPr lang="ja-JP" altLang="en-US" b="1"/>
              <a:t>質問は</a:t>
            </a:r>
            <a:r>
              <a:rPr lang="en" altLang="ja-JP" b="1" dirty="0"/>
              <a:t>Zoom</a:t>
            </a:r>
            <a:r>
              <a:rPr lang="ja-JP" altLang="en-US" b="1"/>
              <a:t>のチャットに随時書き込んでください</a:t>
            </a:r>
            <a:r>
              <a:rPr lang="en-US" altLang="ja-JP" b="1" dirty="0"/>
              <a:t>.</a:t>
            </a:r>
          </a:p>
          <a:p>
            <a:pPr marL="914400" lvl="2" indent="0">
              <a:buNone/>
            </a:pPr>
            <a:r>
              <a:rPr lang="en-US" altLang="ja-JP" b="1" dirty="0">
                <a:sym typeface="Wingdings" pitchFamily="2" charset="2"/>
              </a:rPr>
              <a:t>        </a:t>
            </a:r>
            <a:r>
              <a:rPr lang="ja-JP" altLang="en-US" b="1"/>
              <a:t>講師が選択して取り上げます</a:t>
            </a:r>
            <a:r>
              <a:rPr lang="en-US" altLang="ja-JP" b="1" dirty="0"/>
              <a:t>.</a:t>
            </a:r>
          </a:p>
          <a:p>
            <a:pPr lvl="2"/>
            <a:r>
              <a:rPr lang="ja-JP" altLang="en-US" b="1"/>
              <a:t>講師から内容について質問する場合があります．</a:t>
            </a:r>
          </a:p>
          <a:p>
            <a:pPr lvl="2"/>
            <a:endParaRPr lang="en-US" altLang="ja-JP" b="1" dirty="0"/>
          </a:p>
          <a:p>
            <a:pPr lvl="1"/>
            <a:endParaRPr lang="ja-JP" altLang="en-US" b="1"/>
          </a:p>
          <a:p>
            <a:pPr lvl="1"/>
            <a:endParaRPr lang="en-US" altLang="ja-JP" b="1" dirty="0"/>
          </a:p>
          <a:p>
            <a:pPr lvl="1"/>
            <a:endParaRPr lang="en-US" altLang="ja-JP" b="1" dirty="0"/>
          </a:p>
          <a:p>
            <a:pPr lvl="1"/>
            <a:endParaRPr lang="en-US" altLang="ja-JP" b="1"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2-2. </a:t>
            </a:r>
            <a:r>
              <a:rPr lang="ja-JP" altLang="en-US"/>
              <a:t>グループワーク</a:t>
            </a:r>
            <a:endParaRPr lang="en-US" altLang="ja-JP" dirty="0"/>
          </a:p>
        </p:txBody>
      </p:sp>
    </p:spTree>
    <p:extLst>
      <p:ext uri="{BB962C8B-B14F-4D97-AF65-F5344CB8AC3E}">
        <p14:creationId xmlns:p14="http://schemas.microsoft.com/office/powerpoint/2010/main" val="33168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D78A91C1-5BEB-C946-AA4E-2C718BE3C249}"/>
              </a:ext>
            </a:extLst>
          </p:cNvPr>
          <p:cNvSpPr/>
          <p:nvPr/>
        </p:nvSpPr>
        <p:spPr>
          <a:xfrm>
            <a:off x="2994741" y="1268760"/>
            <a:ext cx="8568951" cy="1080119"/>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lstStyle/>
          <a:p>
            <a:r>
              <a:rPr lang="en-US" altLang="ja-JP" dirty="0"/>
              <a:t>Table of Contents</a:t>
            </a:r>
            <a:endParaRPr lang="ja-JP" altLang="en-US"/>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fontScale="92500" lnSpcReduction="20000"/>
          </a:bodyPr>
          <a:lstStyle/>
          <a:p>
            <a:r>
              <a:rPr lang="ja-JP" altLang="en-US"/>
              <a:t>「身近なデータサイエンスのメリット・デメリット」</a:t>
            </a:r>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166575" y="1268761"/>
            <a:ext cx="8474041" cy="4824065"/>
          </a:xfrm>
        </p:spPr>
        <p:txBody>
          <a:bodyPr>
            <a:normAutofit/>
          </a:bodyPr>
          <a:lstStyle/>
          <a:p>
            <a:pPr marL="0" indent="0">
              <a:buNone/>
            </a:pPr>
            <a:r>
              <a:rPr lang="en-US" altLang="ja-JP" dirty="0"/>
              <a:t>2-1. </a:t>
            </a:r>
            <a:r>
              <a:rPr lang="ja-JP" altLang="en-US">
                <a:solidFill>
                  <a:srgbClr val="C00000"/>
                </a:solidFill>
              </a:rPr>
              <a:t>グループワーク</a:t>
            </a:r>
            <a:r>
              <a:rPr lang="en-US" altLang="ja-JP" dirty="0"/>
              <a:t>: </a:t>
            </a:r>
          </a:p>
          <a:p>
            <a:pPr marL="400050" lvl="1" indent="0">
              <a:buNone/>
            </a:pPr>
            <a:r>
              <a:rPr lang="ja-JP" altLang="en-US" sz="2600"/>
              <a:t>「データサイエンス、</a:t>
            </a:r>
            <a:r>
              <a:rPr lang="en-US" altLang="ja-JP" sz="2600" dirty="0"/>
              <a:t>AI</a:t>
            </a:r>
            <a:r>
              <a:rPr lang="ja-JP" altLang="en-US" sz="2600"/>
              <a:t>、データ分析のメリット・デメリット」</a:t>
            </a:r>
            <a:endParaRPr lang="en-US" altLang="ja-JP" sz="2600" dirty="0"/>
          </a:p>
          <a:p>
            <a:pPr marL="400050" lvl="1" indent="0">
              <a:buNone/>
            </a:pPr>
            <a:endParaRPr lang="en-US" altLang="ja-JP" sz="2600" dirty="0"/>
          </a:p>
          <a:p>
            <a:pPr marL="0" indent="0">
              <a:buNone/>
            </a:pPr>
            <a:r>
              <a:rPr lang="en-US" altLang="ja-JP" dirty="0"/>
              <a:t>2-2. </a:t>
            </a:r>
            <a:r>
              <a:rPr lang="ja-JP" altLang="en-US"/>
              <a:t>グループワーク発表</a:t>
            </a:r>
            <a:r>
              <a:rPr lang="en-US" altLang="ja-JP" dirty="0"/>
              <a:t>:</a:t>
            </a:r>
          </a:p>
          <a:p>
            <a:pPr marL="400050" lvl="1" indent="0">
              <a:buNone/>
            </a:pPr>
            <a:r>
              <a:rPr lang="ja-JP" altLang="en-US" sz="2600">
                <a:solidFill>
                  <a:prstClr val="black"/>
                </a:solidFill>
              </a:rPr>
              <a:t>「話し合ったトピックスについてリーダーが発表」</a:t>
            </a:r>
            <a:endParaRPr lang="en-US" altLang="ja-JP" sz="2600" dirty="0">
              <a:solidFill>
                <a:prstClr val="black"/>
              </a:solidFill>
            </a:endParaRPr>
          </a:p>
          <a:p>
            <a:pPr marL="400050" lvl="1" indent="0">
              <a:buNone/>
            </a:pPr>
            <a:endParaRPr lang="en-US" altLang="ja-JP" sz="2600" dirty="0"/>
          </a:p>
        </p:txBody>
      </p:sp>
      <p:sp>
        <p:nvSpPr>
          <p:cNvPr id="8" name="角丸四角形 7">
            <a:extLst>
              <a:ext uri="{FF2B5EF4-FFF2-40B4-BE49-F238E27FC236}">
                <a16:creationId xmlns:a16="http://schemas.microsoft.com/office/drawing/2014/main" id="{4860EBDA-CB3A-914D-B66F-09262DA3A948}"/>
              </a:ext>
            </a:extLst>
          </p:cNvPr>
          <p:cNvSpPr/>
          <p:nvPr/>
        </p:nvSpPr>
        <p:spPr>
          <a:xfrm>
            <a:off x="2994741" y="2831297"/>
            <a:ext cx="8568951" cy="1080119"/>
          </a:xfrm>
          <a:prstGeom prst="roundRect">
            <a:avLst/>
          </a:prstGeom>
          <a:solidFill>
            <a:srgbClr val="FFFFFF">
              <a:alpha val="50196"/>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331786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1BB867A-0EC5-F34A-BBF1-021C80E9FBE3}"/>
              </a:ext>
            </a:extLst>
          </p:cNvPr>
          <p:cNvSpPr/>
          <p:nvPr/>
        </p:nvSpPr>
        <p:spPr>
          <a:xfrm>
            <a:off x="2135560" y="5344652"/>
            <a:ext cx="5400600" cy="892660"/>
          </a:xfrm>
          <a:prstGeom prst="roundRect">
            <a:avLst/>
          </a:prstGeom>
          <a:solidFill>
            <a:schemeClr val="accent5">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9" name="角丸四角形 8">
            <a:extLst>
              <a:ext uri="{FF2B5EF4-FFF2-40B4-BE49-F238E27FC236}">
                <a16:creationId xmlns:a16="http://schemas.microsoft.com/office/drawing/2014/main" id="{370F3F3A-FC87-B346-9EDE-C84F92BA7CF8}"/>
              </a:ext>
            </a:extLst>
          </p:cNvPr>
          <p:cNvSpPr/>
          <p:nvPr/>
        </p:nvSpPr>
        <p:spPr>
          <a:xfrm>
            <a:off x="407503" y="2221058"/>
            <a:ext cx="11036311" cy="2936133"/>
          </a:xfrm>
          <a:prstGeom prst="roundRect">
            <a:avLst>
              <a:gd name="adj" fmla="val 6146"/>
            </a:avLst>
          </a:prstGeom>
          <a:solidFill>
            <a:schemeClr val="accent5">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8" name="角丸四角形 7">
            <a:extLst>
              <a:ext uri="{FF2B5EF4-FFF2-40B4-BE49-F238E27FC236}">
                <a16:creationId xmlns:a16="http://schemas.microsoft.com/office/drawing/2014/main" id="{88FC47C2-AAF5-974E-8EC7-E6DB626275E6}"/>
              </a:ext>
            </a:extLst>
          </p:cNvPr>
          <p:cNvSpPr/>
          <p:nvPr/>
        </p:nvSpPr>
        <p:spPr>
          <a:xfrm>
            <a:off x="388281" y="1168188"/>
            <a:ext cx="11036311" cy="892660"/>
          </a:xfrm>
          <a:prstGeom prst="roundRect">
            <a:avLst/>
          </a:prstGeom>
          <a:solidFill>
            <a:schemeClr val="accent5">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コンテンツ プレースホルダー 1">
            <a:extLst>
              <a:ext uri="{FF2B5EF4-FFF2-40B4-BE49-F238E27FC236}">
                <a16:creationId xmlns:a16="http://schemas.microsoft.com/office/drawing/2014/main" id="{72F79034-8F02-2B42-B581-010A9BD36820}"/>
              </a:ext>
            </a:extLst>
          </p:cNvPr>
          <p:cNvSpPr>
            <a:spLocks noGrp="1"/>
          </p:cNvSpPr>
          <p:nvPr>
            <p:ph idx="1"/>
          </p:nvPr>
        </p:nvSpPr>
        <p:spPr>
          <a:ln>
            <a:noFill/>
          </a:ln>
        </p:spPr>
        <p:txBody>
          <a:bodyPr>
            <a:normAutofit lnSpcReduction="10000"/>
          </a:bodyPr>
          <a:lstStyle/>
          <a:p>
            <a:pPr marL="514350" indent="-514350">
              <a:buFont typeface="+mj-lt"/>
              <a:buAutoNum type="arabicPeriod"/>
            </a:pPr>
            <a:r>
              <a:rPr lang="ja-JP" altLang="en-US"/>
              <a:t>興味を持っている話題・技術の記載</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リーダーと書記の選出</a:t>
            </a:r>
          </a:p>
          <a:p>
            <a:pPr marL="514350" indent="-514350">
              <a:buFont typeface="+mj-lt"/>
              <a:buAutoNum type="arabicPeriod"/>
            </a:pPr>
            <a:endParaRPr lang="en-US" altLang="ja-JP" dirty="0"/>
          </a:p>
          <a:p>
            <a:pPr marL="514350" indent="-514350">
              <a:buFont typeface="+mj-lt"/>
              <a:buAutoNum type="arabicPeriod"/>
            </a:pPr>
            <a:r>
              <a:rPr lang="ja-JP" altLang="en-US"/>
              <a:t>各メンバーのテーマについて議論</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全員発表したら、グループでの発表内容をまとめる</a:t>
            </a:r>
            <a:endParaRPr lang="en-US" altLang="ja-JP" dirty="0"/>
          </a:p>
          <a:p>
            <a:pPr marL="514350" indent="-514350">
              <a:buFont typeface="+mj-lt"/>
              <a:buAutoNum type="arabicPeriod"/>
            </a:pPr>
            <a:endParaRPr lang="en-US" altLang="ja-JP" dirty="0"/>
          </a:p>
          <a:p>
            <a:pPr marL="0" indent="0">
              <a:buNone/>
            </a:pPr>
            <a:r>
              <a:rPr lang="ja-JP" altLang="en-US">
                <a:sym typeface="Wingdings" pitchFamily="2" charset="2"/>
              </a:rPr>
              <a:t>　　　　</a:t>
            </a:r>
            <a:r>
              <a:rPr lang="en-US" altLang="ja-JP" dirty="0">
                <a:sym typeface="Wingdings" pitchFamily="2" charset="2"/>
              </a:rPr>
              <a:t> </a:t>
            </a:r>
            <a:r>
              <a:rPr lang="ja-JP" altLang="en-US">
                <a:sym typeface="Wingdings" pitchFamily="2" charset="2"/>
              </a:rPr>
              <a:t>５．</a:t>
            </a:r>
            <a:r>
              <a:rPr lang="ja-JP" altLang="en-US"/>
              <a:t>グループリーダによる発表</a:t>
            </a:r>
            <a:endParaRPr lang="en-US" altLang="ja-JP" dirty="0"/>
          </a:p>
          <a:p>
            <a:pPr marL="514350" indent="-514350">
              <a:buFont typeface="+mj-lt"/>
              <a:buAutoNum type="arabicPeriod"/>
            </a:pPr>
            <a:endParaRPr kumimoji="1" lang="ja-JP" altLang="en-US"/>
          </a:p>
        </p:txBody>
      </p:sp>
      <p:sp>
        <p:nvSpPr>
          <p:cNvPr id="3" name="タイトル 2">
            <a:extLst>
              <a:ext uri="{FF2B5EF4-FFF2-40B4-BE49-F238E27FC236}">
                <a16:creationId xmlns:a16="http://schemas.microsoft.com/office/drawing/2014/main" id="{8572C4C1-71FF-CA42-9F18-28C8FB1CEE80}"/>
              </a:ext>
            </a:extLst>
          </p:cNvPr>
          <p:cNvSpPr>
            <a:spLocks noGrp="1"/>
          </p:cNvSpPr>
          <p:nvPr>
            <p:ph type="title"/>
          </p:nvPr>
        </p:nvSpPr>
        <p:spPr/>
        <p:txBody>
          <a:bodyPr/>
          <a:lstStyle/>
          <a:p>
            <a:r>
              <a:rPr kumimoji="1" lang="ja-JP" altLang="en-US"/>
              <a:t>今日のグループワークの流れ</a:t>
            </a:r>
          </a:p>
        </p:txBody>
      </p:sp>
      <p:sp>
        <p:nvSpPr>
          <p:cNvPr id="5" name="スライド番号プレースホルダー 4">
            <a:extLst>
              <a:ext uri="{FF2B5EF4-FFF2-40B4-BE49-F238E27FC236}">
                <a16:creationId xmlns:a16="http://schemas.microsoft.com/office/drawing/2014/main" id="{BE525212-C324-D94A-9F59-AFF63CC3503E}"/>
              </a:ext>
            </a:extLst>
          </p:cNvPr>
          <p:cNvSpPr>
            <a:spLocks noGrp="1"/>
          </p:cNvSpPr>
          <p:nvPr>
            <p:ph type="sldNum" sz="quarter" idx="12"/>
          </p:nvPr>
        </p:nvSpPr>
        <p:spPr/>
        <p:txBody>
          <a:bodyPr/>
          <a:lstStyle/>
          <a:p>
            <a:fld id="{AC026BDF-97B0-402E-8580-15579999136A}" type="slidenum">
              <a:rPr lang="ja-JP" altLang="en-US" smtClean="0"/>
              <a:pPr/>
              <a:t>3</a:t>
            </a:fld>
            <a:endParaRPr lang="ja-JP" altLang="en-US"/>
          </a:p>
        </p:txBody>
      </p:sp>
      <p:sp>
        <p:nvSpPr>
          <p:cNvPr id="6" name="テキスト プレースホルダー 5">
            <a:extLst>
              <a:ext uri="{FF2B5EF4-FFF2-40B4-BE49-F238E27FC236}">
                <a16:creationId xmlns:a16="http://schemas.microsoft.com/office/drawing/2014/main" id="{D028974F-A292-7C4D-B456-82DFEE059EE2}"/>
              </a:ext>
            </a:extLst>
          </p:cNvPr>
          <p:cNvSpPr>
            <a:spLocks noGrp="1"/>
          </p:cNvSpPr>
          <p:nvPr>
            <p:ph type="body" sz="quarter" idx="14"/>
          </p:nvPr>
        </p:nvSpPr>
        <p:spPr/>
        <p:txBody>
          <a:bodyPr/>
          <a:lstStyle/>
          <a:p>
            <a:endParaRPr kumimoji="1" lang="ja-JP" altLang="en-US"/>
          </a:p>
        </p:txBody>
      </p:sp>
      <p:sp>
        <p:nvSpPr>
          <p:cNvPr id="4" name="正方形/長方形 3">
            <a:extLst>
              <a:ext uri="{FF2B5EF4-FFF2-40B4-BE49-F238E27FC236}">
                <a16:creationId xmlns:a16="http://schemas.microsoft.com/office/drawing/2014/main" id="{E8751048-E39E-FE49-8F2F-4414B55D02C5}"/>
              </a:ext>
            </a:extLst>
          </p:cNvPr>
          <p:cNvSpPr/>
          <p:nvPr/>
        </p:nvSpPr>
        <p:spPr>
          <a:xfrm>
            <a:off x="9773990" y="1383685"/>
            <a:ext cx="1569660" cy="461665"/>
          </a:xfrm>
          <a:prstGeom prst="rect">
            <a:avLst/>
          </a:prstGeom>
        </p:spPr>
        <p:txBody>
          <a:bodyPr wrap="none">
            <a:spAutoFit/>
          </a:bodyPr>
          <a:lstStyle/>
          <a:p>
            <a:r>
              <a:rPr lang="ja-JP" altLang="en-US" sz="2400" b="1">
                <a:solidFill>
                  <a:srgbClr val="0000FF"/>
                </a:solidFill>
                <a:latin typeface="Meiryo UI" panose="020B0604030504040204" pitchFamily="34" charset="-128"/>
                <a:ea typeface="Meiryo UI" panose="020B0604030504040204" pitchFamily="34" charset="-128"/>
              </a:rPr>
              <a:t>個人ワーク</a:t>
            </a:r>
          </a:p>
        </p:txBody>
      </p:sp>
      <p:sp>
        <p:nvSpPr>
          <p:cNvPr id="11" name="正方形/長方形 10">
            <a:extLst>
              <a:ext uri="{FF2B5EF4-FFF2-40B4-BE49-F238E27FC236}">
                <a16:creationId xmlns:a16="http://schemas.microsoft.com/office/drawing/2014/main" id="{3E53C37F-1A66-5543-B73B-EE6A8E3FB86B}"/>
              </a:ext>
            </a:extLst>
          </p:cNvPr>
          <p:cNvSpPr/>
          <p:nvPr/>
        </p:nvSpPr>
        <p:spPr>
          <a:xfrm>
            <a:off x="9408368" y="2419132"/>
            <a:ext cx="2013693" cy="461665"/>
          </a:xfrm>
          <a:prstGeom prst="rect">
            <a:avLst/>
          </a:prstGeom>
        </p:spPr>
        <p:txBody>
          <a:bodyPr wrap="none">
            <a:spAutoFit/>
          </a:bodyPr>
          <a:lstStyle/>
          <a:p>
            <a:r>
              <a:rPr lang="ja-JP" altLang="en-US" sz="2400" b="1">
                <a:solidFill>
                  <a:srgbClr val="0000FF"/>
                </a:solidFill>
                <a:latin typeface="Meiryo UI" panose="020B0604030504040204" pitchFamily="34" charset="-128"/>
                <a:ea typeface="Meiryo UI" panose="020B0604030504040204" pitchFamily="34" charset="-128"/>
              </a:rPr>
              <a:t>グループワーク</a:t>
            </a:r>
          </a:p>
        </p:txBody>
      </p:sp>
    </p:spTree>
    <p:extLst>
      <p:ext uri="{BB962C8B-B14F-4D97-AF65-F5344CB8AC3E}">
        <p14:creationId xmlns:p14="http://schemas.microsoft.com/office/powerpoint/2010/main" val="213952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860CF81B-6ED3-FC4B-9486-980AFACCF152}"/>
              </a:ext>
            </a:extLst>
          </p:cNvPr>
          <p:cNvSpPr/>
          <p:nvPr/>
        </p:nvSpPr>
        <p:spPr>
          <a:xfrm>
            <a:off x="839416" y="4581128"/>
            <a:ext cx="9865096" cy="1368152"/>
          </a:xfrm>
          <a:prstGeom prst="roundRect">
            <a:avLst/>
          </a:prstGeom>
          <a:solidFill>
            <a:schemeClr val="accent1">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1041226" cy="5316064"/>
          </a:xfrm>
          <a:ln>
            <a:noFill/>
          </a:ln>
        </p:spPr>
        <p:txBody>
          <a:bodyPr>
            <a:normAutofit/>
          </a:bodyPr>
          <a:lstStyle/>
          <a:p>
            <a:pPr marL="0" indent="0">
              <a:buNone/>
            </a:pPr>
            <a:r>
              <a:rPr lang="en-US" altLang="ja-JP" dirty="0"/>
              <a:t>1. </a:t>
            </a:r>
            <a:r>
              <a:rPr lang="ja-JP" altLang="en-US"/>
              <a:t>興味を持っている話題・技術の提供</a:t>
            </a:r>
            <a:endParaRPr lang="en-US" altLang="ja-JP" dirty="0"/>
          </a:p>
          <a:p>
            <a:pPr lvl="1"/>
            <a:r>
              <a:rPr lang="ja-JP" altLang="en-US"/>
              <a:t>考えてきたデータサイエンス、</a:t>
            </a:r>
            <a:r>
              <a:rPr lang="en-US" altLang="ja-JP" dirty="0"/>
              <a:t>AI</a:t>
            </a:r>
            <a:r>
              <a:rPr lang="ja-JP" altLang="en-US"/>
              <a:t>、データ分析の話題・技術について、</a:t>
            </a:r>
            <a:endParaRPr lang="en-US" altLang="ja-JP" dirty="0"/>
          </a:p>
          <a:p>
            <a:pPr lvl="2"/>
            <a:r>
              <a:rPr lang="ja-JP" altLang="en-US" u="sng">
                <a:solidFill>
                  <a:srgbClr val="0000FF"/>
                </a:solidFill>
              </a:rPr>
              <a:t>興味を持っている話題・技術の概要</a:t>
            </a:r>
            <a:endParaRPr lang="en-US" altLang="ja-JP" u="sng" dirty="0">
              <a:solidFill>
                <a:srgbClr val="0000FF"/>
              </a:solidFill>
            </a:endParaRPr>
          </a:p>
          <a:p>
            <a:pPr lvl="2"/>
            <a:r>
              <a:rPr lang="ja-JP" altLang="en-US" u="sng">
                <a:solidFill>
                  <a:srgbClr val="0000FF"/>
                </a:solidFill>
              </a:rPr>
              <a:t>なぜ興味を持ったか</a:t>
            </a:r>
            <a:endParaRPr lang="en-US" altLang="ja-JP" u="sng" dirty="0">
              <a:solidFill>
                <a:srgbClr val="0000FF"/>
              </a:solidFill>
            </a:endParaRPr>
          </a:p>
          <a:p>
            <a:pPr lvl="2"/>
            <a:r>
              <a:rPr lang="ja-JP" altLang="en-US" u="sng">
                <a:solidFill>
                  <a:srgbClr val="0000FF"/>
                </a:solidFill>
              </a:rPr>
              <a:t>その技術のメリット・デメリット</a:t>
            </a:r>
            <a:endParaRPr lang="en-US" altLang="ja-JP" dirty="0"/>
          </a:p>
          <a:p>
            <a:pPr marL="457200" lvl="1" indent="0">
              <a:buNone/>
            </a:pPr>
            <a:r>
              <a:rPr lang="en-US" altLang="ja-JP" dirty="0">
                <a:sym typeface="Wingdings" pitchFamily="2" charset="2"/>
              </a:rPr>
              <a:t></a:t>
            </a:r>
            <a:r>
              <a:rPr lang="en-US" altLang="ja-JP" dirty="0">
                <a:solidFill>
                  <a:srgbClr val="FF0000"/>
                </a:solidFill>
              </a:rPr>
              <a:t>Google Classroom</a:t>
            </a:r>
            <a:r>
              <a:rPr lang="ja-JP" altLang="en-US">
                <a:solidFill>
                  <a:srgbClr val="FF0000"/>
                </a:solidFill>
              </a:rPr>
              <a:t>のスプレッドシートに記載</a:t>
            </a:r>
            <a:endParaRPr lang="en-US" altLang="ja-JP" dirty="0">
              <a:solidFill>
                <a:srgbClr val="FF0000"/>
              </a:solidFill>
            </a:endParaRPr>
          </a:p>
          <a:p>
            <a:pPr marL="457200" lvl="1" indent="0">
              <a:buNone/>
            </a:pPr>
            <a:endParaRPr lang="en-US" altLang="ja-JP" dirty="0">
              <a:solidFill>
                <a:srgbClr val="FF0000"/>
              </a:solidFill>
            </a:endParaRPr>
          </a:p>
          <a:p>
            <a:pPr marL="457200" lvl="1" indent="0">
              <a:buNone/>
            </a:pPr>
            <a:r>
              <a:rPr lang="ja-JP" altLang="en-US">
                <a:solidFill>
                  <a:srgbClr val="0000FF"/>
                </a:solidFill>
              </a:rPr>
              <a:t>今から，</a:t>
            </a:r>
            <a:r>
              <a:rPr lang="en-US" altLang="ja-JP" dirty="0">
                <a:solidFill>
                  <a:srgbClr val="0000FF"/>
                </a:solidFill>
              </a:rPr>
              <a:t>Zoom</a:t>
            </a:r>
            <a:r>
              <a:rPr lang="ja-JP" altLang="en-US">
                <a:solidFill>
                  <a:srgbClr val="0000FF"/>
                </a:solidFill>
              </a:rPr>
              <a:t>のブレイクアウトルームでランダムにグループを作ります．</a:t>
            </a:r>
            <a:endParaRPr lang="en-US" altLang="ja-JP" dirty="0">
              <a:solidFill>
                <a:srgbClr val="0000FF"/>
              </a:solidFill>
            </a:endParaRPr>
          </a:p>
          <a:p>
            <a:pPr marL="457200" lvl="1" indent="0">
              <a:buNone/>
            </a:pPr>
            <a:r>
              <a:rPr lang="ja-JP" altLang="en-US">
                <a:solidFill>
                  <a:srgbClr val="0000FF"/>
                </a:solidFill>
              </a:rPr>
              <a:t>まずは個人でスプレッドシートに書き込んでください．</a:t>
            </a:r>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spTree>
    <p:extLst>
      <p:ext uri="{BB962C8B-B14F-4D97-AF65-F5344CB8AC3E}">
        <p14:creationId xmlns:p14="http://schemas.microsoft.com/office/powerpoint/2010/main" val="199135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1BB867A-0EC5-F34A-BBF1-021C80E9FBE3}"/>
              </a:ext>
            </a:extLst>
          </p:cNvPr>
          <p:cNvSpPr/>
          <p:nvPr/>
        </p:nvSpPr>
        <p:spPr>
          <a:xfrm>
            <a:off x="2135560" y="5344652"/>
            <a:ext cx="5400600" cy="892660"/>
          </a:xfrm>
          <a:prstGeom prst="roundRect">
            <a:avLst/>
          </a:prstGeom>
          <a:solidFill>
            <a:schemeClr val="accent5">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9" name="角丸四角形 8">
            <a:extLst>
              <a:ext uri="{FF2B5EF4-FFF2-40B4-BE49-F238E27FC236}">
                <a16:creationId xmlns:a16="http://schemas.microsoft.com/office/drawing/2014/main" id="{370F3F3A-FC87-B346-9EDE-C84F92BA7CF8}"/>
              </a:ext>
            </a:extLst>
          </p:cNvPr>
          <p:cNvSpPr/>
          <p:nvPr/>
        </p:nvSpPr>
        <p:spPr>
          <a:xfrm>
            <a:off x="407503" y="2221058"/>
            <a:ext cx="11036311" cy="2936133"/>
          </a:xfrm>
          <a:prstGeom prst="roundRect">
            <a:avLst>
              <a:gd name="adj" fmla="val 6146"/>
            </a:avLst>
          </a:prstGeom>
          <a:solidFill>
            <a:schemeClr val="accent5">
              <a:lumMod val="20000"/>
              <a:lumOff val="80000"/>
            </a:schemeClr>
          </a:solidFill>
          <a:ln>
            <a:solidFill>
              <a:srgbClr val="0000FF"/>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2" name="コンテンツ プレースホルダー 1">
            <a:extLst>
              <a:ext uri="{FF2B5EF4-FFF2-40B4-BE49-F238E27FC236}">
                <a16:creationId xmlns:a16="http://schemas.microsoft.com/office/drawing/2014/main" id="{72F79034-8F02-2B42-B581-010A9BD36820}"/>
              </a:ext>
            </a:extLst>
          </p:cNvPr>
          <p:cNvSpPr>
            <a:spLocks noGrp="1"/>
          </p:cNvSpPr>
          <p:nvPr>
            <p:ph idx="1"/>
          </p:nvPr>
        </p:nvSpPr>
        <p:spPr>
          <a:ln>
            <a:noFill/>
          </a:ln>
        </p:spPr>
        <p:txBody>
          <a:bodyPr>
            <a:normAutofit lnSpcReduction="10000"/>
          </a:bodyPr>
          <a:lstStyle/>
          <a:p>
            <a:pPr marL="514350" indent="-514350">
              <a:buFont typeface="+mj-lt"/>
              <a:buAutoNum type="arabicPeriod"/>
            </a:pPr>
            <a:r>
              <a:rPr lang="ja-JP" altLang="en-US"/>
              <a:t>興味を持っている話題・技術の記載</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リーダーと書記の選出</a:t>
            </a:r>
          </a:p>
          <a:p>
            <a:pPr marL="514350" indent="-514350">
              <a:buFont typeface="+mj-lt"/>
              <a:buAutoNum type="arabicPeriod"/>
            </a:pPr>
            <a:endParaRPr lang="en-US" altLang="ja-JP" dirty="0"/>
          </a:p>
          <a:p>
            <a:pPr marL="514350" indent="-514350">
              <a:buFont typeface="+mj-lt"/>
              <a:buAutoNum type="arabicPeriod"/>
            </a:pPr>
            <a:r>
              <a:rPr lang="ja-JP" altLang="en-US"/>
              <a:t>各メンバーのテーマについて議論</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全員発表したら、グループでの発表内容をまとめる</a:t>
            </a:r>
            <a:endParaRPr lang="en-US" altLang="ja-JP" dirty="0"/>
          </a:p>
          <a:p>
            <a:pPr marL="514350" indent="-514350">
              <a:buFont typeface="+mj-lt"/>
              <a:buAutoNum type="arabicPeriod"/>
            </a:pPr>
            <a:endParaRPr lang="en-US" altLang="ja-JP" dirty="0"/>
          </a:p>
          <a:p>
            <a:pPr marL="0" indent="0">
              <a:buNone/>
            </a:pPr>
            <a:r>
              <a:rPr lang="ja-JP" altLang="en-US">
                <a:sym typeface="Wingdings" pitchFamily="2" charset="2"/>
              </a:rPr>
              <a:t>　　　　</a:t>
            </a:r>
            <a:r>
              <a:rPr lang="en-US" altLang="ja-JP" dirty="0">
                <a:sym typeface="Wingdings" pitchFamily="2" charset="2"/>
              </a:rPr>
              <a:t> </a:t>
            </a:r>
            <a:r>
              <a:rPr lang="ja-JP" altLang="en-US">
                <a:sym typeface="Wingdings" pitchFamily="2" charset="2"/>
              </a:rPr>
              <a:t>５．</a:t>
            </a:r>
            <a:r>
              <a:rPr lang="ja-JP" altLang="en-US"/>
              <a:t>グループリーダによる発表</a:t>
            </a:r>
            <a:endParaRPr lang="en-US" altLang="ja-JP" dirty="0"/>
          </a:p>
          <a:p>
            <a:pPr marL="514350" indent="-514350">
              <a:buFont typeface="+mj-lt"/>
              <a:buAutoNum type="arabicPeriod"/>
            </a:pPr>
            <a:endParaRPr kumimoji="1" lang="ja-JP" altLang="en-US"/>
          </a:p>
        </p:txBody>
      </p:sp>
      <p:sp>
        <p:nvSpPr>
          <p:cNvPr id="3" name="タイトル 2">
            <a:extLst>
              <a:ext uri="{FF2B5EF4-FFF2-40B4-BE49-F238E27FC236}">
                <a16:creationId xmlns:a16="http://schemas.microsoft.com/office/drawing/2014/main" id="{8572C4C1-71FF-CA42-9F18-28C8FB1CEE80}"/>
              </a:ext>
            </a:extLst>
          </p:cNvPr>
          <p:cNvSpPr>
            <a:spLocks noGrp="1"/>
          </p:cNvSpPr>
          <p:nvPr>
            <p:ph type="title"/>
          </p:nvPr>
        </p:nvSpPr>
        <p:spPr/>
        <p:txBody>
          <a:bodyPr/>
          <a:lstStyle/>
          <a:p>
            <a:r>
              <a:rPr kumimoji="1" lang="ja-JP" altLang="en-US"/>
              <a:t>今日のグループワークの流れ</a:t>
            </a:r>
          </a:p>
        </p:txBody>
      </p:sp>
      <p:sp>
        <p:nvSpPr>
          <p:cNvPr id="6" name="テキスト プレースホルダー 5">
            <a:extLst>
              <a:ext uri="{FF2B5EF4-FFF2-40B4-BE49-F238E27FC236}">
                <a16:creationId xmlns:a16="http://schemas.microsoft.com/office/drawing/2014/main" id="{D028974F-A292-7C4D-B456-82DFEE059EE2}"/>
              </a:ext>
            </a:extLst>
          </p:cNvPr>
          <p:cNvSpPr>
            <a:spLocks noGrp="1"/>
          </p:cNvSpPr>
          <p:nvPr>
            <p:ph type="body" sz="quarter" idx="14"/>
          </p:nvPr>
        </p:nvSpPr>
        <p:spPr/>
        <p:txBody>
          <a:bodyPr/>
          <a:lstStyle/>
          <a:p>
            <a:endParaRPr kumimoji="1" lang="ja-JP" altLang="en-US"/>
          </a:p>
        </p:txBody>
      </p:sp>
      <p:sp>
        <p:nvSpPr>
          <p:cNvPr id="11" name="正方形/長方形 10">
            <a:extLst>
              <a:ext uri="{FF2B5EF4-FFF2-40B4-BE49-F238E27FC236}">
                <a16:creationId xmlns:a16="http://schemas.microsoft.com/office/drawing/2014/main" id="{5DA6B813-5D5F-F547-B858-2DDC5EAEF260}"/>
              </a:ext>
            </a:extLst>
          </p:cNvPr>
          <p:cNvSpPr/>
          <p:nvPr/>
        </p:nvSpPr>
        <p:spPr>
          <a:xfrm>
            <a:off x="9773990" y="1383685"/>
            <a:ext cx="1569660" cy="461665"/>
          </a:xfrm>
          <a:prstGeom prst="rect">
            <a:avLst/>
          </a:prstGeom>
        </p:spPr>
        <p:txBody>
          <a:bodyPr wrap="none">
            <a:spAutoFit/>
          </a:bodyPr>
          <a:lstStyle/>
          <a:p>
            <a:r>
              <a:rPr lang="ja-JP" altLang="en-US" sz="2400" b="1">
                <a:solidFill>
                  <a:srgbClr val="0000FF"/>
                </a:solidFill>
                <a:latin typeface="Meiryo UI" panose="020B0604030504040204" pitchFamily="34" charset="-128"/>
                <a:ea typeface="Meiryo UI" panose="020B0604030504040204" pitchFamily="34" charset="-128"/>
              </a:rPr>
              <a:t>個人ワーク</a:t>
            </a:r>
          </a:p>
        </p:txBody>
      </p:sp>
      <p:sp>
        <p:nvSpPr>
          <p:cNvPr id="12" name="正方形/長方形 11">
            <a:extLst>
              <a:ext uri="{FF2B5EF4-FFF2-40B4-BE49-F238E27FC236}">
                <a16:creationId xmlns:a16="http://schemas.microsoft.com/office/drawing/2014/main" id="{C5D81DFD-9CE0-644D-9FCD-725F9BFE51C9}"/>
              </a:ext>
            </a:extLst>
          </p:cNvPr>
          <p:cNvSpPr/>
          <p:nvPr/>
        </p:nvSpPr>
        <p:spPr>
          <a:xfrm>
            <a:off x="9408368" y="2419132"/>
            <a:ext cx="2013693" cy="461665"/>
          </a:xfrm>
          <a:prstGeom prst="rect">
            <a:avLst/>
          </a:prstGeom>
        </p:spPr>
        <p:txBody>
          <a:bodyPr wrap="none">
            <a:spAutoFit/>
          </a:bodyPr>
          <a:lstStyle/>
          <a:p>
            <a:r>
              <a:rPr lang="ja-JP" altLang="en-US" sz="2400" b="1">
                <a:solidFill>
                  <a:srgbClr val="0000FF"/>
                </a:solidFill>
                <a:latin typeface="Meiryo UI" panose="020B0604030504040204" pitchFamily="34" charset="-128"/>
                <a:ea typeface="Meiryo UI" panose="020B0604030504040204" pitchFamily="34" charset="-128"/>
              </a:rPr>
              <a:t>グループワーク</a:t>
            </a:r>
          </a:p>
        </p:txBody>
      </p:sp>
      <p:sp>
        <p:nvSpPr>
          <p:cNvPr id="8" name="角丸四角形 7">
            <a:extLst>
              <a:ext uri="{FF2B5EF4-FFF2-40B4-BE49-F238E27FC236}">
                <a16:creationId xmlns:a16="http://schemas.microsoft.com/office/drawing/2014/main" id="{88FC47C2-AAF5-974E-8EC7-E6DB626275E6}"/>
              </a:ext>
            </a:extLst>
          </p:cNvPr>
          <p:cNvSpPr/>
          <p:nvPr/>
        </p:nvSpPr>
        <p:spPr>
          <a:xfrm>
            <a:off x="388281" y="1168188"/>
            <a:ext cx="11036311" cy="892660"/>
          </a:xfrm>
          <a:prstGeom prst="roundRect">
            <a:avLst/>
          </a:prstGeom>
          <a:solidFill>
            <a:srgbClr val="FFFFFF">
              <a:alpha val="50196"/>
            </a:srgbClr>
          </a:solidFill>
          <a:ln>
            <a:solidFill>
              <a:srgbClr val="48B2EE"/>
            </a:solidFill>
          </a:ln>
          <a:effectLst>
            <a:innerShdw blurRad="63500" dist="50800" dir="13500000">
              <a:prstClr val="black">
                <a:alpha val="50000"/>
              </a:prstClr>
            </a:innerShdw>
          </a:effectLst>
          <a:scene3d>
            <a:camera prst="orthographicFront"/>
            <a:lightRig rig="threePt" dir="t"/>
          </a:scene3d>
          <a:sp3d>
            <a:bevelT w="152400" h="1524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249522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0897210" cy="5316064"/>
          </a:xfrm>
          <a:ln>
            <a:noFill/>
          </a:ln>
        </p:spPr>
        <p:txBody>
          <a:bodyPr>
            <a:normAutofit/>
          </a:bodyPr>
          <a:lstStyle/>
          <a:p>
            <a:pPr marL="0" indent="0">
              <a:buNone/>
            </a:pPr>
            <a:r>
              <a:rPr lang="en-US" altLang="ja-JP" dirty="0"/>
              <a:t>2. </a:t>
            </a:r>
            <a:r>
              <a:rPr lang="ja-JP" altLang="en-US"/>
              <a:t>リーダーと書記の選出</a:t>
            </a:r>
          </a:p>
          <a:p>
            <a:pPr lvl="1"/>
            <a:r>
              <a:rPr lang="ja-JP" altLang="en-US"/>
              <a:t>リーダー：メンバーの考えを引き出し、グループの意見をまとめる</a:t>
            </a:r>
            <a:r>
              <a:rPr lang="en-US" altLang="ja-JP" dirty="0"/>
              <a:t>.</a:t>
            </a:r>
          </a:p>
          <a:p>
            <a:pPr lvl="1"/>
            <a:r>
              <a:rPr lang="ja-JP" altLang="en-US"/>
              <a:t>書記：グループの考えを適切な言葉に落とし込みファイルに記載する</a:t>
            </a:r>
            <a:r>
              <a:rPr lang="en-US" altLang="ja-JP" dirty="0"/>
              <a:t>.</a:t>
            </a:r>
          </a:p>
          <a:p>
            <a:pPr lvl="1">
              <a:buFont typeface="Wingdings" pitchFamily="2" charset="2"/>
              <a:buChar char="è"/>
            </a:pPr>
            <a:r>
              <a:rPr lang="ja-JP" altLang="en-US">
                <a:solidFill>
                  <a:srgbClr val="FF0000"/>
                </a:solidFill>
              </a:rPr>
              <a:t>選出したら</a:t>
            </a:r>
            <a:r>
              <a:rPr lang="en-US" altLang="ja-JP" dirty="0">
                <a:solidFill>
                  <a:srgbClr val="FF0000"/>
                </a:solidFill>
              </a:rPr>
              <a:t>Google Classroom</a:t>
            </a:r>
            <a:r>
              <a:rPr lang="ja-JP" altLang="en-US">
                <a:solidFill>
                  <a:srgbClr val="FF0000"/>
                </a:solidFill>
              </a:rPr>
              <a:t>のスプレッドシートに記載</a:t>
            </a:r>
            <a:r>
              <a:rPr lang="en-US" altLang="ja-JP" dirty="0">
                <a:solidFill>
                  <a:srgbClr val="FF0000"/>
                </a:solidFill>
              </a:rPr>
              <a:t>.</a:t>
            </a:r>
          </a:p>
          <a:p>
            <a:pPr marL="514350" indent="-514350">
              <a:buFont typeface="+mj-lt"/>
              <a:buAutoNum type="arabicPeriod"/>
            </a:pP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spTree>
    <p:extLst>
      <p:ext uri="{BB962C8B-B14F-4D97-AF65-F5344CB8AC3E}">
        <p14:creationId xmlns:p14="http://schemas.microsoft.com/office/powerpoint/2010/main" val="289404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1113234" cy="5316064"/>
          </a:xfrm>
          <a:ln>
            <a:noFill/>
          </a:ln>
        </p:spPr>
        <p:txBody>
          <a:bodyPr>
            <a:normAutofit fontScale="92500" lnSpcReduction="10000"/>
          </a:bodyPr>
          <a:lstStyle/>
          <a:p>
            <a:pPr marL="0" indent="0">
              <a:buNone/>
            </a:pPr>
            <a:r>
              <a:rPr lang="en-US" altLang="ja-JP" dirty="0"/>
              <a:t>3. </a:t>
            </a:r>
            <a:r>
              <a:rPr lang="ja-JP" altLang="en-US"/>
              <a:t>各メンバーのテーマについて議論</a:t>
            </a:r>
            <a:endParaRPr lang="en-US" altLang="ja-JP" dirty="0"/>
          </a:p>
          <a:p>
            <a:pPr lvl="1"/>
            <a:r>
              <a:rPr lang="ja-JP" altLang="en-US"/>
              <a:t>まず、各メンバーから話題・技術について自己紹介も兼ねて紹介</a:t>
            </a:r>
            <a:endParaRPr lang="en-US" altLang="ja-JP" dirty="0"/>
          </a:p>
          <a:p>
            <a:pPr marL="457200" lvl="1" indent="0">
              <a:buNone/>
            </a:pPr>
            <a:r>
              <a:rPr lang="ja-JP" altLang="en-US"/>
              <a:t>（まずはリーダーからが良いかも）</a:t>
            </a:r>
            <a:endParaRPr lang="en-US" altLang="ja-JP" dirty="0"/>
          </a:p>
          <a:p>
            <a:pPr lvl="1"/>
            <a:r>
              <a:rPr lang="ja-JP" altLang="en-US"/>
              <a:t>書記は各自の話題について、メリット・デメリットを軸に議論のポイント、気づいたことなどを共有スプレッドシートに記載（各自</a:t>
            </a:r>
            <a:r>
              <a:rPr lang="en-US" altLang="ja-JP" dirty="0"/>
              <a:t>2</a:t>
            </a:r>
            <a:r>
              <a:rPr lang="ja-JP" altLang="en-US"/>
              <a:t>分程度）</a:t>
            </a:r>
            <a:endParaRPr lang="en-US" altLang="ja-JP" dirty="0"/>
          </a:p>
          <a:p>
            <a:pPr lvl="1"/>
            <a:endParaRPr lang="en-US" altLang="ja-JP" dirty="0"/>
          </a:p>
          <a:p>
            <a:pPr marL="0" indent="0">
              <a:buNone/>
            </a:pPr>
            <a:r>
              <a:rPr lang="en-US" altLang="ja-JP" b="1" dirty="0"/>
              <a:t>4. </a:t>
            </a:r>
            <a:r>
              <a:rPr lang="ja-JP" altLang="en-US" b="1"/>
              <a:t>全員発表したら、リーダは議論の内容をまとめる</a:t>
            </a:r>
            <a:endParaRPr lang="en-US" altLang="ja-JP" b="1" dirty="0"/>
          </a:p>
          <a:p>
            <a:pPr lvl="1"/>
            <a:r>
              <a:rPr lang="ja-JP" altLang="en-US"/>
              <a:t>例えば・・・・</a:t>
            </a:r>
            <a:endParaRPr lang="en-US" altLang="ja-JP" dirty="0"/>
          </a:p>
          <a:p>
            <a:pPr lvl="2"/>
            <a:r>
              <a:rPr lang="ja-JP" altLang="en-US"/>
              <a:t>特に盛り上がった話題について、メリット・デメリットを軸にまとめる．</a:t>
            </a:r>
            <a:endParaRPr lang="en-US" altLang="ja-JP" dirty="0"/>
          </a:p>
          <a:p>
            <a:pPr lvl="2"/>
            <a:r>
              <a:rPr lang="ja-JP" altLang="en-US"/>
              <a:t>共通のメリット・デメリットで話題をまとめる．</a:t>
            </a:r>
            <a:endParaRPr lang="en-US" altLang="ja-JP" dirty="0"/>
          </a:p>
          <a:p>
            <a:pPr lvl="2"/>
            <a:r>
              <a:rPr lang="ja-JP" altLang="en-US"/>
              <a:t>似ている話題でまとめて、メリット・デメリットの相違をまとめる．</a:t>
            </a:r>
            <a:endParaRPr lang="en-US" altLang="ja-JP" dirty="0"/>
          </a:p>
          <a:p>
            <a:pPr marL="457200" lvl="1" indent="0">
              <a:buNone/>
            </a:pPr>
            <a:r>
              <a:rPr lang="ja-JP" altLang="en-US"/>
              <a:t>など</a:t>
            </a:r>
            <a:endParaRPr lang="en-US" altLang="ja-JP"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spTree>
    <p:extLst>
      <p:ext uri="{BB962C8B-B14F-4D97-AF65-F5344CB8AC3E}">
        <p14:creationId xmlns:p14="http://schemas.microsoft.com/office/powerpoint/2010/main" val="206766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451EA9E-329B-C14B-883E-FCE9726CF525}"/>
              </a:ext>
            </a:extLst>
          </p:cNvPr>
          <p:cNvSpPr>
            <a:spLocks noGrp="1"/>
          </p:cNvSpPr>
          <p:nvPr>
            <p:ph idx="1"/>
          </p:nvPr>
        </p:nvSpPr>
        <p:spPr>
          <a:xfrm>
            <a:off x="527382" y="1281288"/>
            <a:ext cx="11041226" cy="5316064"/>
          </a:xfrm>
          <a:ln>
            <a:noFill/>
          </a:ln>
        </p:spPr>
        <p:txBody>
          <a:bodyPr>
            <a:normAutofit/>
          </a:bodyPr>
          <a:lstStyle/>
          <a:p>
            <a:pPr marL="0" indent="0">
              <a:buNone/>
            </a:pPr>
            <a:r>
              <a:rPr lang="en-US" altLang="ja-JP" dirty="0"/>
              <a:t>5. </a:t>
            </a:r>
            <a:r>
              <a:rPr lang="ja-JP" altLang="en-US"/>
              <a:t>グループリーダによる発表：</a:t>
            </a:r>
            <a:endParaRPr lang="en-US" altLang="ja-JP" dirty="0"/>
          </a:p>
          <a:p>
            <a:pPr lvl="1"/>
            <a:r>
              <a:rPr lang="ja-JP" altLang="en-US"/>
              <a:t>発表：　１分／１人</a:t>
            </a:r>
            <a:endParaRPr lang="en-US" altLang="ja-JP" dirty="0"/>
          </a:p>
          <a:p>
            <a:pPr lvl="1"/>
            <a:r>
              <a:rPr lang="ja-JP" altLang="en-US"/>
              <a:t>質疑応答：</a:t>
            </a:r>
            <a:r>
              <a:rPr lang="en-US" altLang="ja-JP" dirty="0"/>
              <a:t>〜</a:t>
            </a:r>
            <a:r>
              <a:rPr lang="ja-JP" altLang="en-US"/>
              <a:t>１分</a:t>
            </a:r>
            <a:endParaRPr lang="en-US" altLang="ja-JP" dirty="0"/>
          </a:p>
          <a:p>
            <a:pPr lvl="2"/>
            <a:r>
              <a:rPr lang="ja-JP" altLang="en-US"/>
              <a:t>質問用フォームから質問を投稿してください。講師が選択して質問します。</a:t>
            </a:r>
            <a:endParaRPr lang="en-US" altLang="ja-JP" dirty="0"/>
          </a:p>
          <a:p>
            <a:pPr lvl="2"/>
            <a:r>
              <a:rPr lang="ja-JP" altLang="en-US"/>
              <a:t>全てを取り上げることはできませんが、少なくともひとつは質問を投稿すること</a:t>
            </a:r>
            <a:endParaRPr lang="en-US" altLang="ja-JP" dirty="0"/>
          </a:p>
          <a:p>
            <a:pPr lvl="1"/>
            <a:endParaRPr lang="ja-JP" altLang="en-US" b="1"/>
          </a:p>
          <a:p>
            <a:pPr lvl="1"/>
            <a:endParaRPr lang="en-US" altLang="ja-JP" b="1" dirty="0"/>
          </a:p>
          <a:p>
            <a:pPr lvl="1"/>
            <a:endParaRPr lang="en-US" altLang="ja-JP" b="1" dirty="0"/>
          </a:p>
          <a:p>
            <a:pPr lvl="1"/>
            <a:endParaRPr lang="en-US" altLang="ja-JP" b="1" dirty="0"/>
          </a:p>
        </p:txBody>
      </p:sp>
      <p:sp>
        <p:nvSpPr>
          <p:cNvPr id="13" name="タイトル 12">
            <a:extLst>
              <a:ext uri="{FF2B5EF4-FFF2-40B4-BE49-F238E27FC236}">
                <a16:creationId xmlns:a16="http://schemas.microsoft.com/office/drawing/2014/main" id="{F2EB2A42-F8A3-0548-9198-9049A2BE4371}"/>
              </a:ext>
            </a:extLst>
          </p:cNvPr>
          <p:cNvSpPr>
            <a:spLocks noGrp="1"/>
          </p:cNvSpPr>
          <p:nvPr>
            <p:ph type="title"/>
          </p:nvPr>
        </p:nvSpPr>
        <p:spPr/>
        <p:txBody>
          <a:bodyPr>
            <a:normAutofit fontScale="90000"/>
          </a:bodyPr>
          <a:lstStyle/>
          <a:p>
            <a:r>
              <a:rPr lang="ja-JP" altLang="en-US"/>
              <a:t>データサイエンス、</a:t>
            </a:r>
            <a:r>
              <a:rPr lang="en" altLang="ja-JP" dirty="0"/>
              <a:t>AI</a:t>
            </a:r>
            <a:r>
              <a:rPr lang="ja-JP" altLang="en"/>
              <a:t>、</a:t>
            </a:r>
            <a:r>
              <a:rPr lang="ja-JP" altLang="en-US"/>
              <a:t>データ分析のメリット・デメリット</a:t>
            </a:r>
          </a:p>
        </p:txBody>
      </p:sp>
      <p:sp>
        <p:nvSpPr>
          <p:cNvPr id="15" name="テキスト プレースホルダー 14">
            <a:extLst>
              <a:ext uri="{FF2B5EF4-FFF2-40B4-BE49-F238E27FC236}">
                <a16:creationId xmlns:a16="http://schemas.microsoft.com/office/drawing/2014/main" id="{71006FF6-29F0-AC41-86B1-97E06D7AAE36}"/>
              </a:ext>
            </a:extLst>
          </p:cNvPr>
          <p:cNvSpPr>
            <a:spLocks noGrp="1"/>
          </p:cNvSpPr>
          <p:nvPr>
            <p:ph type="body" sz="quarter" idx="14"/>
          </p:nvPr>
        </p:nvSpPr>
        <p:spPr>
          <a:xfrm>
            <a:off x="1343472" y="72306"/>
            <a:ext cx="6048672" cy="365124"/>
          </a:xfrm>
        </p:spPr>
        <p:txBody>
          <a:bodyPr/>
          <a:lstStyle/>
          <a:p>
            <a:r>
              <a:rPr lang="en-US" altLang="ja-JP" dirty="0"/>
              <a:t>2-1. </a:t>
            </a:r>
            <a:r>
              <a:rPr lang="ja-JP" altLang="en-US"/>
              <a:t>グループワーク</a:t>
            </a:r>
            <a:endParaRPr lang="en-US" altLang="ja-JP" dirty="0"/>
          </a:p>
        </p:txBody>
      </p:sp>
    </p:spTree>
    <p:extLst>
      <p:ext uri="{BB962C8B-B14F-4D97-AF65-F5344CB8AC3E}">
        <p14:creationId xmlns:p14="http://schemas.microsoft.com/office/powerpoint/2010/main" val="289360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CB51481-46D1-1F4B-B4D3-478936D6FC18}"/>
              </a:ext>
            </a:extLst>
          </p:cNvPr>
          <p:cNvSpPr>
            <a:spLocks noGrp="1"/>
          </p:cNvSpPr>
          <p:nvPr>
            <p:ph idx="1"/>
          </p:nvPr>
        </p:nvSpPr>
        <p:spPr>
          <a:ln>
            <a:noFill/>
          </a:ln>
        </p:spPr>
        <p:txBody>
          <a:bodyPr>
            <a:normAutofit lnSpcReduction="10000"/>
          </a:bodyPr>
          <a:lstStyle/>
          <a:p>
            <a:r>
              <a:rPr lang="ja-JP" altLang="en-US"/>
              <a:t>リーダーとは</a:t>
            </a:r>
            <a:endParaRPr lang="en-US" altLang="ja-JP" dirty="0"/>
          </a:p>
          <a:p>
            <a:pPr lvl="1"/>
            <a:r>
              <a:rPr lang="ja-JP" altLang="en-US"/>
              <a:t>あるチームの中のトップで、責任のある立場にある人を指す</a:t>
            </a:r>
            <a:endParaRPr lang="en-US" altLang="ja-JP" dirty="0"/>
          </a:p>
          <a:p>
            <a:pPr marL="457200" lvl="1" indent="0">
              <a:buNone/>
            </a:pPr>
            <a:r>
              <a:rPr kumimoji="1" lang="en-US" altLang="ja-JP" dirty="0">
                <a:sym typeface="Wingdings" pitchFamily="2" charset="2"/>
              </a:rPr>
              <a:t></a:t>
            </a:r>
            <a:r>
              <a:rPr kumimoji="1" lang="ja-JP" altLang="en-US">
                <a:sym typeface="Wingdings" pitchFamily="2" charset="2"/>
              </a:rPr>
              <a:t>「</a:t>
            </a:r>
            <a:r>
              <a:rPr lang="ja-JP" altLang="en-US" b="1"/>
              <a:t>先頭で引っ張るタイプ」　</a:t>
            </a:r>
            <a:r>
              <a:rPr lang="en-US" altLang="ja-JP" b="1" dirty="0"/>
              <a:t> or </a:t>
            </a:r>
            <a:r>
              <a:rPr lang="ja-JP" altLang="en-US" b="1"/>
              <a:t>「後方から支援するタイプ」</a:t>
            </a:r>
            <a:endParaRPr lang="en-US" altLang="ja-JP" b="1" dirty="0"/>
          </a:p>
          <a:p>
            <a:pPr marL="457200" lvl="1" indent="0">
              <a:buNone/>
            </a:pPr>
            <a:endParaRPr kumimoji="1" lang="ja-JP" altLang="en-US"/>
          </a:p>
          <a:p>
            <a:r>
              <a:rPr kumimoji="1" lang="ja-JP" altLang="en-US"/>
              <a:t>ファシリテータとは？</a:t>
            </a:r>
            <a:endParaRPr kumimoji="1" lang="en-US" altLang="ja-JP" dirty="0"/>
          </a:p>
          <a:p>
            <a:pPr lvl="1"/>
            <a:r>
              <a:rPr lang="ja-JP" altLang="en-US"/>
              <a:t>会議を進行する．</a:t>
            </a:r>
            <a:endParaRPr lang="en-US" altLang="ja-JP" dirty="0"/>
          </a:p>
          <a:p>
            <a:pPr lvl="1"/>
            <a:r>
              <a:rPr lang="ja-JP" altLang="en-US"/>
              <a:t>参加者に発言を促す．</a:t>
            </a:r>
            <a:endParaRPr lang="en-US" altLang="ja-JP" dirty="0"/>
          </a:p>
          <a:p>
            <a:pPr lvl="1"/>
            <a:r>
              <a:rPr lang="ja-JP" altLang="en-US"/>
              <a:t>参加者の共通認識を確認する</a:t>
            </a:r>
            <a:endParaRPr kumimoji="1" lang="en-US" altLang="ja-JP" dirty="0"/>
          </a:p>
          <a:p>
            <a:pPr lvl="1"/>
            <a:r>
              <a:rPr lang="ja-JP" altLang="en-US"/>
              <a:t>話の流れをまとめる．</a:t>
            </a:r>
            <a:endParaRPr lang="en-US" altLang="ja-JP" dirty="0"/>
          </a:p>
          <a:p>
            <a:pPr lvl="1"/>
            <a:r>
              <a:rPr lang="ja-JP" altLang="en-US"/>
              <a:t>時間の管理</a:t>
            </a:r>
            <a:endParaRPr lang="en-US" altLang="ja-JP" dirty="0"/>
          </a:p>
        </p:txBody>
      </p:sp>
      <p:sp>
        <p:nvSpPr>
          <p:cNvPr id="3" name="タイトル 2">
            <a:extLst>
              <a:ext uri="{FF2B5EF4-FFF2-40B4-BE49-F238E27FC236}">
                <a16:creationId xmlns:a16="http://schemas.microsoft.com/office/drawing/2014/main" id="{F2DF3F47-0A6D-294A-A59F-D0D0A304A2DF}"/>
              </a:ext>
            </a:extLst>
          </p:cNvPr>
          <p:cNvSpPr>
            <a:spLocks noGrp="1"/>
          </p:cNvSpPr>
          <p:nvPr>
            <p:ph type="title"/>
          </p:nvPr>
        </p:nvSpPr>
        <p:spPr/>
        <p:txBody>
          <a:bodyPr/>
          <a:lstStyle/>
          <a:p>
            <a:r>
              <a:rPr kumimoji="1" lang="ja-JP" altLang="en-US"/>
              <a:t>リーダーとファシリテーター</a:t>
            </a:r>
          </a:p>
        </p:txBody>
      </p:sp>
      <p:sp>
        <p:nvSpPr>
          <p:cNvPr id="6" name="テキスト プレースホルダー 5">
            <a:extLst>
              <a:ext uri="{FF2B5EF4-FFF2-40B4-BE49-F238E27FC236}">
                <a16:creationId xmlns:a16="http://schemas.microsoft.com/office/drawing/2014/main" id="{CC42374C-3B5A-0640-A283-43236AC3CB89}"/>
              </a:ext>
            </a:extLst>
          </p:cNvPr>
          <p:cNvSpPr>
            <a:spLocks noGrp="1"/>
          </p:cNvSpPr>
          <p:nvPr>
            <p:ph type="body" sz="quarter" idx="14"/>
          </p:nvPr>
        </p:nvSpPr>
        <p:spPr/>
        <p:txBody>
          <a:bodyPr/>
          <a:lstStyle/>
          <a:p>
            <a:endParaRPr kumimoji="1" lang="ja-JP" altLang="en-US"/>
          </a:p>
        </p:txBody>
      </p:sp>
      <p:pic>
        <p:nvPicPr>
          <p:cNvPr id="2050" name="Picture 2" descr="戦隊もののキャラクターのイラスト（レッド）">
            <a:extLst>
              <a:ext uri="{FF2B5EF4-FFF2-40B4-BE49-F238E27FC236}">
                <a16:creationId xmlns:a16="http://schemas.microsoft.com/office/drawing/2014/main" id="{4A85DD3A-B18D-B643-8016-05624CDCC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586" y="83779"/>
            <a:ext cx="1281292" cy="222833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D70314CA-A772-FA47-B1A8-7E3FA622E5E0}"/>
              </a:ext>
            </a:extLst>
          </p:cNvPr>
          <p:cNvGrpSpPr/>
          <p:nvPr/>
        </p:nvGrpSpPr>
        <p:grpSpPr>
          <a:xfrm>
            <a:off x="5951984" y="3136807"/>
            <a:ext cx="5806602" cy="3092235"/>
            <a:chOff x="5951984" y="3307096"/>
            <a:chExt cx="5806602" cy="3092235"/>
          </a:xfrm>
        </p:grpSpPr>
        <p:sp>
          <p:nvSpPr>
            <p:cNvPr id="7" name="テキスト ボックス 6">
              <a:extLst>
                <a:ext uri="{FF2B5EF4-FFF2-40B4-BE49-F238E27FC236}">
                  <a16:creationId xmlns:a16="http://schemas.microsoft.com/office/drawing/2014/main" id="{A32A81E0-DE57-FF4F-B575-97CDF14E8C5D}"/>
                </a:ext>
              </a:extLst>
            </p:cNvPr>
            <p:cNvSpPr txBox="1"/>
            <p:nvPr/>
          </p:nvSpPr>
          <p:spPr>
            <a:xfrm>
              <a:off x="6744072" y="5445224"/>
              <a:ext cx="5014514" cy="954107"/>
            </a:xfrm>
            <a:prstGeom prst="rect">
              <a:avLst/>
            </a:prstGeom>
            <a:noFill/>
          </p:spPr>
          <p:txBody>
            <a:bodyPr wrap="none" rtlCol="0">
              <a:spAutoFit/>
            </a:bodyPr>
            <a:lstStyle/>
            <a:p>
              <a:r>
                <a:rPr lang="en-US" altLang="ja-JP" sz="2800" dirty="0">
                  <a:latin typeface="Meiryo UI" panose="020B0604030504040204" pitchFamily="34" charset="-128"/>
                  <a:ea typeface="Meiryo UI" panose="020B0604030504040204" pitchFamily="34" charset="-128"/>
                </a:rPr>
                <a:t>1</a:t>
              </a:r>
              <a:r>
                <a:rPr lang="ja-JP" altLang="en-US" sz="2800">
                  <a:latin typeface="Meiryo UI" panose="020B0604030504040204" pitchFamily="34" charset="-128"/>
                  <a:ea typeface="Meiryo UI" panose="020B0604030504040204" pitchFamily="34" charset="-128"/>
                </a:rPr>
                <a:t>人で頑張るのではなく、メンバーと</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話し合いながら進めていきます。</a:t>
              </a:r>
              <a:endParaRPr kumimoji="1" lang="ja-JP" altLang="en-US" sz="2800">
                <a:latin typeface="Meiryo UI" panose="020B0604030504040204" pitchFamily="34" charset="-128"/>
                <a:ea typeface="Meiryo UI" panose="020B0604030504040204" pitchFamily="34" charset="-128"/>
              </a:endParaRPr>
            </a:p>
          </p:txBody>
        </p:sp>
        <p:sp>
          <p:nvSpPr>
            <p:cNvPr id="8" name="右矢印 7">
              <a:extLst>
                <a:ext uri="{FF2B5EF4-FFF2-40B4-BE49-F238E27FC236}">
                  <a16:creationId xmlns:a16="http://schemas.microsoft.com/office/drawing/2014/main" id="{D274E074-660F-BB4B-999C-E0DD055F3589}"/>
                </a:ext>
              </a:extLst>
            </p:cNvPr>
            <p:cNvSpPr/>
            <p:nvPr/>
          </p:nvSpPr>
          <p:spPr>
            <a:xfrm>
              <a:off x="5951984" y="4365104"/>
              <a:ext cx="576064" cy="1152128"/>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2052" name="Picture 4" descr="ヒーローショーのイラスト">
              <a:extLst>
                <a:ext uri="{FF2B5EF4-FFF2-40B4-BE49-F238E27FC236}">
                  <a16:creationId xmlns:a16="http://schemas.microsoft.com/office/drawing/2014/main" id="{125C752E-9776-CC4D-ACC2-C2F8AF2A7C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707"/>
            <a:stretch/>
          </p:blipFill>
          <p:spPr bwMode="auto">
            <a:xfrm>
              <a:off x="6923408" y="3307096"/>
              <a:ext cx="3886099" cy="24525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a:extLst>
              <a:ext uri="{FF2B5EF4-FFF2-40B4-BE49-F238E27FC236}">
                <a16:creationId xmlns:a16="http://schemas.microsoft.com/office/drawing/2014/main" id="{334FD74D-85F0-3945-8BD4-9257F27FEEEB}"/>
              </a:ext>
            </a:extLst>
          </p:cNvPr>
          <p:cNvGrpSpPr/>
          <p:nvPr/>
        </p:nvGrpSpPr>
        <p:grpSpPr>
          <a:xfrm>
            <a:off x="10113748" y="2996952"/>
            <a:ext cx="1747594" cy="706358"/>
            <a:chOff x="10113748" y="3078206"/>
            <a:chExt cx="1747594" cy="706358"/>
          </a:xfrm>
        </p:grpSpPr>
        <p:sp>
          <p:nvSpPr>
            <p:cNvPr id="9" name="テキスト ボックス 8">
              <a:extLst>
                <a:ext uri="{FF2B5EF4-FFF2-40B4-BE49-F238E27FC236}">
                  <a16:creationId xmlns:a16="http://schemas.microsoft.com/office/drawing/2014/main" id="{9B8D3B16-B703-814C-A7D1-A844BA97E4E7}"/>
                </a:ext>
              </a:extLst>
            </p:cNvPr>
            <p:cNvSpPr txBox="1"/>
            <p:nvPr/>
          </p:nvSpPr>
          <p:spPr>
            <a:xfrm>
              <a:off x="10113748" y="3078206"/>
              <a:ext cx="1747594" cy="369332"/>
            </a:xfrm>
            <a:prstGeom prst="rect">
              <a:avLst/>
            </a:prstGeom>
            <a:noFill/>
          </p:spPr>
          <p:txBody>
            <a:bodyPr wrap="none" rtlCol="0">
              <a:spAutoFit/>
            </a:bodyPr>
            <a:lstStyle/>
            <a:p>
              <a:r>
                <a:rPr kumimoji="1" lang="ja-JP" altLang="en-US">
                  <a:solidFill>
                    <a:srgbClr val="FF0000"/>
                  </a:solidFill>
                </a:rPr>
                <a:t>ファシリテーター</a:t>
              </a:r>
            </a:p>
          </p:txBody>
        </p:sp>
        <p:sp>
          <p:nvSpPr>
            <p:cNvPr id="10" name="下矢印 9">
              <a:extLst>
                <a:ext uri="{FF2B5EF4-FFF2-40B4-BE49-F238E27FC236}">
                  <a16:creationId xmlns:a16="http://schemas.microsoft.com/office/drawing/2014/main" id="{DB8D41CB-8536-B948-9842-13E9EFB1C916}"/>
                </a:ext>
              </a:extLst>
            </p:cNvPr>
            <p:cNvSpPr/>
            <p:nvPr/>
          </p:nvSpPr>
          <p:spPr>
            <a:xfrm rot="2180620">
              <a:off x="10334529" y="3443756"/>
              <a:ext cx="369983" cy="340808"/>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13" name="フッター プレースホルダー 3">
            <a:extLst>
              <a:ext uri="{FF2B5EF4-FFF2-40B4-BE49-F238E27FC236}">
                <a16:creationId xmlns:a16="http://schemas.microsoft.com/office/drawing/2014/main" id="{DB74B3C9-80A6-9945-BFD7-464E20354847}"/>
              </a:ext>
            </a:extLst>
          </p:cNvPr>
          <p:cNvSpPr txBox="1">
            <a:spLocks/>
          </p:cNvSpPr>
          <p:nvPr/>
        </p:nvSpPr>
        <p:spPr>
          <a:xfrm>
            <a:off x="10079177" y="6232227"/>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508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6E20ECB-A5C2-D040-8E76-57FAAEAA2B02}" vid="{6102943B-52AD-BA4D-AC26-286A1C21306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​​テーマ</Template>
  <TotalTime>17632</TotalTime>
  <Words>1161</Words>
  <Application>Microsoft Macintosh PowerPoint</Application>
  <PresentationFormat>ワイド画面</PresentationFormat>
  <Paragraphs>153</Paragraphs>
  <Slides>15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Meiryo UI</vt:lpstr>
      <vt:lpstr>Arial</vt:lpstr>
      <vt:lpstr>Calibri</vt:lpstr>
      <vt:lpstr>Wingdings</vt:lpstr>
      <vt:lpstr>Office ​​テーマ</vt:lpstr>
      <vt:lpstr>データサイエンスリテラシー(1)</vt:lpstr>
      <vt:lpstr>Table of Contents</vt:lpstr>
      <vt:lpstr>今日のグループワークの流れ</vt:lpstr>
      <vt:lpstr>データサイエンス、AI、データ分析のメリット・デメリット</vt:lpstr>
      <vt:lpstr>今日のグループワークの流れ</vt:lpstr>
      <vt:lpstr>データサイエンス、AI、データ分析のメリット・デメリット</vt:lpstr>
      <vt:lpstr>データサイエンス、AI、データ分析のメリット・デメリット</vt:lpstr>
      <vt:lpstr>データサイエンス、AI、データ分析のメリット・デメリット</vt:lpstr>
      <vt:lpstr>リーダーとファシリテーター</vt:lpstr>
      <vt:lpstr>データサイエンス、AI、データ分析のメリット・デメリット</vt:lpstr>
      <vt:lpstr>ディスカッションのチップス</vt:lpstr>
      <vt:lpstr>Google Spread Sheetのチップス</vt:lpstr>
      <vt:lpstr>Table of Contents</vt:lpstr>
      <vt:lpstr>Table of Contents</vt:lpstr>
      <vt:lpstr>データサイエンス、AI、データ分析のメリット・デメリット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データサイエンスリテラシー</dc:title>
  <dc:creator>KAWAI Takazumi</dc:creator>
  <cp:lastModifiedBy>KAWAI Takazumi</cp:lastModifiedBy>
  <cp:revision>384</cp:revision>
  <dcterms:created xsi:type="dcterms:W3CDTF">2020-06-02T07:08:32Z</dcterms:created>
  <dcterms:modified xsi:type="dcterms:W3CDTF">2021-06-30T07:50:10Z</dcterms:modified>
</cp:coreProperties>
</file>