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1047" r:id="rId2"/>
    <p:sldId id="1039" r:id="rId3"/>
    <p:sldId id="956" r:id="rId4"/>
    <p:sldId id="1044" r:id="rId5"/>
    <p:sldId id="963" r:id="rId6"/>
    <p:sldId id="1061" r:id="rId7"/>
    <p:sldId id="964" r:id="rId8"/>
    <p:sldId id="1062" r:id="rId9"/>
    <p:sldId id="962" r:id="rId10"/>
    <p:sldId id="961" r:id="rId11"/>
    <p:sldId id="1060" r:id="rId12"/>
    <p:sldId id="957" r:id="rId13"/>
    <p:sldId id="958" r:id="rId14"/>
    <p:sldId id="959" r:id="rId15"/>
    <p:sldId id="1040" r:id="rId16"/>
    <p:sldId id="965" r:id="rId17"/>
    <p:sldId id="966" r:id="rId18"/>
    <p:sldId id="967" r:id="rId19"/>
    <p:sldId id="614" r:id="rId20"/>
    <p:sldId id="927" r:id="rId21"/>
    <p:sldId id="615" r:id="rId22"/>
    <p:sldId id="1045" r:id="rId23"/>
    <p:sldId id="968" r:id="rId24"/>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B0B3B54-67E2-2F41-8F6A-B5A8940ED58C}">
          <p14:sldIdLst>
            <p14:sldId id="1047"/>
            <p14:sldId id="1039"/>
            <p14:sldId id="956"/>
            <p14:sldId id="1044"/>
            <p14:sldId id="963"/>
            <p14:sldId id="1061"/>
            <p14:sldId id="964"/>
            <p14:sldId id="1062"/>
            <p14:sldId id="962"/>
            <p14:sldId id="961"/>
            <p14:sldId id="1060"/>
            <p14:sldId id="957"/>
            <p14:sldId id="958"/>
            <p14:sldId id="959"/>
            <p14:sldId id="1040"/>
            <p14:sldId id="965"/>
            <p14:sldId id="966"/>
            <p14:sldId id="967"/>
            <p14:sldId id="614"/>
            <p14:sldId id="927"/>
            <p14:sldId id="615"/>
            <p14:sldId id="1045"/>
            <p14:sldId id="9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I Takazumi" initials="KT" lastIdx="2" clrIdx="0">
    <p:extLst>
      <p:ext uri="{19B8F6BF-5375-455C-9EA6-DF929625EA0E}">
        <p15:presenceInfo xmlns:p15="http://schemas.microsoft.com/office/powerpoint/2012/main" userId="S::tkawai@w.tcu.ac.jp::d410fa5f-dbc3-4aec-994b-face13ab5c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C"/>
    <a:srgbClr val="0000FF"/>
    <a:srgbClr val="FF2F92"/>
    <a:srgbClr val="FF2600"/>
    <a:srgbClr val="FFFFFF"/>
    <a:srgbClr val="000000"/>
    <a:srgbClr val="3FA6EB"/>
    <a:srgbClr val="41A8EC"/>
    <a:srgbClr val="1F497D"/>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59" autoAdjust="0"/>
    <p:restoredTop sz="96208" autoAdjust="0"/>
  </p:normalViewPr>
  <p:slideViewPr>
    <p:cSldViewPr>
      <p:cViewPr varScale="1">
        <p:scale>
          <a:sx n="82" d="100"/>
          <a:sy n="82" d="100"/>
        </p:scale>
        <p:origin x="38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1"/>
          <c:spPr>
            <a:ln w="25400" cap="rnd">
              <a:noFill/>
              <a:round/>
            </a:ln>
            <a:effectLst/>
          </c:spPr>
          <c:marker>
            <c:symbol val="circle"/>
            <c:size val="12"/>
            <c:spPr>
              <a:solidFill>
                <a:srgbClr val="C00000"/>
              </a:solidFill>
              <a:ln w="9525">
                <a:noFill/>
              </a:ln>
              <a:effectLst/>
            </c:spPr>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#,##0_);[Red]\(#,##0\)</c:formatCode>
                <c:ptCount val="11"/>
                <c:pt idx="1">
                  <c:v>60000000</c:v>
                </c:pt>
                <c:pt idx="3">
                  <c:v>144000000</c:v>
                </c:pt>
                <c:pt idx="4">
                  <c:v>60000000</c:v>
                </c:pt>
                <c:pt idx="5">
                  <c:v>55800000</c:v>
                </c:pt>
                <c:pt idx="6">
                  <c:v>86100000</c:v>
                </c:pt>
                <c:pt idx="7">
                  <c:v>829000000</c:v>
                </c:pt>
                <c:pt idx="9">
                  <c:v>480000000</c:v>
                </c:pt>
                <c:pt idx="10">
                  <c:v>480000000</c:v>
                </c:pt>
              </c:numCache>
            </c:numRef>
          </c:val>
          <c:smooth val="0"/>
          <c:extLst>
            <c:ext xmlns:c16="http://schemas.microsoft.com/office/drawing/2014/chart" uri="{C3380CC4-5D6E-409C-BE32-E72D297353CC}">
              <c16:uniqueId val="{0000001A-86BF-B242-8D92-795467DA64F4}"/>
            </c:ext>
          </c:extLst>
        </c:ser>
        <c:dLbls>
          <c:showLegendKey val="0"/>
          <c:showVal val="0"/>
          <c:showCatName val="0"/>
          <c:showSerName val="0"/>
          <c:showPercent val="0"/>
          <c:showBubbleSize val="0"/>
        </c:dLbls>
        <c:marker val="1"/>
        <c:smooth val="0"/>
        <c:axId val="1480082144"/>
        <c:axId val="1480050752"/>
      </c:lineChart>
      <c:lineChart>
        <c:grouping val="standard"/>
        <c:varyColors val="0"/>
        <c:ser>
          <c:idx val="0"/>
          <c:order val="0"/>
          <c:spPr>
            <a:ln w="25400" cap="rnd">
              <a:noFill/>
              <a:round/>
            </a:ln>
            <a:effectLst/>
          </c:spPr>
          <c:marker>
            <c:symbol val="circle"/>
            <c:size val="12"/>
            <c:spPr>
              <a:noFill/>
              <a:ln w="38100">
                <a:solidFill>
                  <a:schemeClr val="tx2"/>
                </a:solidFill>
              </a:ln>
              <a:effectLst/>
            </c:spPr>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26.200000000000003</c:v>
                </c:pt>
                <c:pt idx="1">
                  <c:v>15.400000000000006</c:v>
                </c:pt>
                <c:pt idx="2">
                  <c:v>13.239999999999995</c:v>
                </c:pt>
                <c:pt idx="3">
                  <c:v>8</c:v>
                </c:pt>
                <c:pt idx="4">
                  <c:v>5.7099999999999937</c:v>
                </c:pt>
                <c:pt idx="5">
                  <c:v>4.9000000000000057</c:v>
                </c:pt>
                <c:pt idx="6">
                  <c:v>3.7999999999999972</c:v>
                </c:pt>
                <c:pt idx="7">
                  <c:v>2.4000000000000057</c:v>
                </c:pt>
                <c:pt idx="8">
                  <c:v>1.5400000000000063</c:v>
                </c:pt>
                <c:pt idx="9">
                  <c:v>1.2999999999999972</c:v>
                </c:pt>
                <c:pt idx="10">
                  <c:v>1.2000000000000028</c:v>
                </c:pt>
              </c:numCache>
            </c:numRef>
          </c:val>
          <c:smooth val="0"/>
          <c:extLst>
            <c:ext xmlns:c16="http://schemas.microsoft.com/office/drawing/2014/chart" uri="{C3380CC4-5D6E-409C-BE32-E72D297353CC}">
              <c16:uniqueId val="{0000000E-86BF-B242-8D92-795467DA64F4}"/>
            </c:ext>
          </c:extLst>
        </c:ser>
        <c:ser>
          <c:idx val="2"/>
          <c:order val="2"/>
          <c:spPr>
            <a:ln w="25400" cap="rnd">
              <a:noFill/>
              <a:round/>
            </a:ln>
            <a:effectLst/>
          </c:spPr>
          <c:marker>
            <c:symbol val="x"/>
            <c:size val="12"/>
            <c:spPr>
              <a:noFill/>
              <a:ln w="38100">
                <a:solidFill>
                  <a:srgbClr val="00B050"/>
                </a:solidFill>
              </a:ln>
              <a:effectLst/>
            </c:spPr>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Sheet1!$F$2:$F$12</c:f>
              <c:numCache>
                <c:formatCode>General</c:formatCode>
                <c:ptCount val="11"/>
                <c:pt idx="0">
                  <c:v>25.8</c:v>
                </c:pt>
                <c:pt idx="1">
                  <c:v>26.1</c:v>
                </c:pt>
              </c:numCache>
            </c:numRef>
          </c:val>
          <c:smooth val="0"/>
          <c:extLst>
            <c:ext xmlns:c16="http://schemas.microsoft.com/office/drawing/2014/chart" uri="{C3380CC4-5D6E-409C-BE32-E72D297353CC}">
              <c16:uniqueId val="{0000001C-86BF-B242-8D92-795467DA64F4}"/>
            </c:ext>
          </c:extLst>
        </c:ser>
        <c:dLbls>
          <c:showLegendKey val="0"/>
          <c:showVal val="0"/>
          <c:showCatName val="0"/>
          <c:showSerName val="0"/>
          <c:showPercent val="0"/>
          <c:showBubbleSize val="0"/>
        </c:dLbls>
        <c:marker val="1"/>
        <c:smooth val="0"/>
        <c:axId val="1481460368"/>
        <c:axId val="1505336512"/>
      </c:lineChart>
      <c:valAx>
        <c:axId val="1480050752"/>
        <c:scaling>
          <c:orientation val="minMax"/>
        </c:scaling>
        <c:delete val="0"/>
        <c:axPos val="r"/>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altLang="ja-JP" sz="1600" b="1" dirty="0">
                    <a:latin typeface="Meiryo UI" panose="020B0604030504040204" pitchFamily="34" charset="-128"/>
                    <a:ea typeface="Meiryo UI" panose="020B0604030504040204" pitchFamily="34" charset="-128"/>
                  </a:rPr>
                  <a:t># Prams</a:t>
                </a:r>
                <a:endParaRPr lang="ja-JP" altLang="en-US" sz="1600" b="1">
                  <a:latin typeface="Meiryo UI" panose="020B0604030504040204" pitchFamily="34" charset="-128"/>
                  <a:ea typeface="Meiryo UI" panose="020B0604030504040204" pitchFamily="34" charset="-128"/>
                </a:endParaRPr>
              </a:p>
            </c:rich>
          </c:tx>
          <c:layout>
            <c:manualLayout>
              <c:xMode val="edge"/>
              <c:yMode val="edge"/>
              <c:x val="0.93582093572396952"/>
              <c:y val="0.3925626291787418"/>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480082144"/>
        <c:crosses val="max"/>
        <c:crossBetween val="between"/>
        <c:majorUnit val="200000000"/>
        <c:dispUnits>
          <c:builtInUnit val="hundredMillion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dispUnitsLbl>
        </c:dispUnits>
      </c:valAx>
      <c:catAx>
        <c:axId val="1480082144"/>
        <c:scaling>
          <c:orientation val="minMax"/>
        </c:scaling>
        <c:delete val="0"/>
        <c:axPos val="b"/>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480050752"/>
        <c:crosses val="autoZero"/>
        <c:auto val="1"/>
        <c:lblAlgn val="ctr"/>
        <c:lblOffset val="100"/>
        <c:noMultiLvlLbl val="0"/>
      </c:catAx>
      <c:valAx>
        <c:axId val="1505336512"/>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0"/>
                  <a:lumOff val="50000"/>
                </a:schemeClr>
              </a:solidFill>
              <a:round/>
            </a:ln>
            <a:effectLst/>
          </c:spPr>
        </c:min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r>
                  <a:rPr lang="en-US" altLang="ja-JP" sz="1600" b="1" dirty="0">
                    <a:latin typeface="Meiryo UI" panose="020B0604030504040204" pitchFamily="34" charset="-128"/>
                    <a:ea typeface="Meiryo UI" panose="020B0604030504040204" pitchFamily="34" charset="-128"/>
                  </a:rPr>
                  <a:t>Top 5 Error rate</a:t>
                </a:r>
                <a:endParaRPr lang="ja-JP" altLang="en-US" sz="1600" b="1">
                  <a:latin typeface="Meiryo UI" panose="020B0604030504040204" pitchFamily="34" charset="-128"/>
                  <a:ea typeface="Meiryo UI" panose="020B0604030504040204" pitchFamily="34" charset="-128"/>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endParaRPr lang="ja-JP"/>
            </a:p>
          </c:txPr>
        </c:title>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481460368"/>
        <c:crosses val="autoZero"/>
        <c:crossBetween val="between"/>
      </c:valAx>
      <c:catAx>
        <c:axId val="1481460368"/>
        <c:scaling>
          <c:orientation val="minMax"/>
        </c:scaling>
        <c:delete val="1"/>
        <c:axPos val="b"/>
        <c:numFmt formatCode="General" sourceLinked="1"/>
        <c:majorTickMark val="out"/>
        <c:minorTickMark val="none"/>
        <c:tickLblPos val="nextTo"/>
        <c:crossAx val="1505336512"/>
        <c:crosses val="autoZero"/>
        <c:auto val="1"/>
        <c:lblAlgn val="ctr"/>
        <c:lblOffset val="100"/>
        <c:noMultiLvlLbl val="0"/>
      </c:catAx>
      <c:spPr>
        <a:noFill/>
        <a:ln>
          <a:solidFill>
            <a:schemeClr val="tx1">
              <a:lumMod val="50000"/>
              <a:lumOff val="50000"/>
            </a:schemeClr>
          </a:solidFill>
        </a:ln>
        <a:effectLst/>
      </c:spPr>
    </c:plotArea>
    <c:plotVisOnly val="0"/>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361A2-C5CD-4340-84C1-23E99C29D50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B0EF196B-A2FF-7F45-978F-5C04461230CB}">
      <dgm:prSet custT="1"/>
      <dgm:spPr>
        <a:solidFill>
          <a:srgbClr val="3FA6EB"/>
        </a:solidFill>
      </dgm:spPr>
      <dgm:t>
        <a:bodyPr lIns="0" tIns="0" rIns="0" bIns="0" anchor="ctr"/>
        <a:lstStyle/>
        <a:p>
          <a:pPr marL="0" algn="ctr">
            <a:lnSpc>
              <a:spcPct val="100000"/>
            </a:lnSpc>
            <a:spcAft>
              <a:spcPts val="0"/>
            </a:spcAft>
            <a:buNone/>
          </a:pPr>
          <a:r>
            <a:rPr kumimoji="1" lang="en-US" sz="3200" b="0" dirty="0">
              <a:latin typeface="Meiryo UI" panose="020B0604030504040204" pitchFamily="34" charset="-128"/>
              <a:ea typeface="Meiryo UI" panose="020B0604030504040204" pitchFamily="34" charset="-128"/>
            </a:rPr>
            <a:t>AI</a:t>
          </a:r>
          <a:endParaRPr lang="ja-JP" sz="3200" b="0">
            <a:latin typeface="Meiryo UI" panose="020B0604030504040204" pitchFamily="34" charset="-128"/>
            <a:ea typeface="Meiryo UI" panose="020B0604030504040204" pitchFamily="34" charset="-128"/>
          </a:endParaRPr>
        </a:p>
      </dgm:t>
    </dgm:pt>
    <dgm:pt modelId="{8A78F191-D83F-4942-ADB6-76F21B4F59AA}" type="parTrans" cxnId="{AF96C546-0993-894D-B03D-57492234C824}">
      <dgm:prSet/>
      <dgm:spPr/>
      <dgm:t>
        <a:bodyPr/>
        <a:lstStyle/>
        <a:p>
          <a:endParaRPr kumimoji="1" lang="ja-JP" altLang="en-US" sz="2400"/>
        </a:p>
      </dgm:t>
    </dgm:pt>
    <dgm:pt modelId="{FF6E5EC6-3BC9-FA4C-94C6-FB1D432566A4}" type="sibTrans" cxnId="{AF96C546-0993-894D-B03D-57492234C824}">
      <dgm:prSet custT="1"/>
      <dgm:spPr>
        <a:solidFill>
          <a:srgbClr val="FFFF00"/>
        </a:solidFill>
        <a:ln>
          <a:solidFill>
            <a:schemeClr val="tx1"/>
          </a:solidFill>
        </a:ln>
      </dgm:spPr>
      <dgm:t>
        <a:bodyPr/>
        <a:lstStyle/>
        <a:p>
          <a:endParaRPr kumimoji="1" lang="ja-JP" altLang="en-US" sz="2800"/>
        </a:p>
      </dgm:t>
    </dgm:pt>
    <dgm:pt modelId="{94E9DF3D-911B-CE45-99E4-9517FA6CB50C}">
      <dgm:prSet custT="1"/>
      <dgm:spPr>
        <a:solidFill>
          <a:srgbClr val="3FA6EB"/>
        </a:solidFill>
      </dgm:spPr>
      <dgm:t>
        <a:bodyPr lIns="0" tIns="0" rIns="0" bIns="0" anchor="ctr"/>
        <a:lstStyle/>
        <a:p>
          <a:pPr marL="0" algn="ctr">
            <a:lnSpc>
              <a:spcPct val="100000"/>
            </a:lnSpc>
            <a:spcAft>
              <a:spcPts val="0"/>
            </a:spcAft>
            <a:buNone/>
          </a:pPr>
          <a:r>
            <a:rPr kumimoji="1" lang="en-US" sz="2800" b="0" dirty="0">
              <a:latin typeface="Meiryo UI" panose="020B0604030504040204" pitchFamily="34" charset="-128"/>
              <a:ea typeface="Meiryo UI" panose="020B0604030504040204" pitchFamily="34" charset="-128"/>
            </a:rPr>
            <a:t>Actuation</a:t>
          </a:r>
          <a:endParaRPr lang="ja-JP" sz="2800" b="0">
            <a:latin typeface="Meiryo UI" panose="020B0604030504040204" pitchFamily="34" charset="-128"/>
            <a:ea typeface="Meiryo UI" panose="020B0604030504040204" pitchFamily="34" charset="-128"/>
          </a:endParaRPr>
        </a:p>
      </dgm:t>
    </dgm:pt>
    <dgm:pt modelId="{118619E9-0C85-C147-AB36-C29889E18E40}" type="parTrans" cxnId="{7331AAB7-74D0-244A-9850-60DF7640E8EF}">
      <dgm:prSet/>
      <dgm:spPr/>
      <dgm:t>
        <a:bodyPr/>
        <a:lstStyle/>
        <a:p>
          <a:endParaRPr kumimoji="1" lang="ja-JP" altLang="en-US" sz="2400"/>
        </a:p>
      </dgm:t>
    </dgm:pt>
    <dgm:pt modelId="{1AC12220-3A5E-C344-9818-9C1606CD7AC6}" type="sibTrans" cxnId="{7331AAB7-74D0-244A-9850-60DF7640E8EF}">
      <dgm:prSet custT="1"/>
      <dgm:spPr>
        <a:solidFill>
          <a:srgbClr val="FFFF00"/>
        </a:solidFill>
        <a:ln>
          <a:solidFill>
            <a:schemeClr val="tx1"/>
          </a:solidFill>
        </a:ln>
      </dgm:spPr>
      <dgm:t>
        <a:bodyPr/>
        <a:lstStyle/>
        <a:p>
          <a:endParaRPr kumimoji="1" lang="ja-JP" altLang="en-US" sz="2800"/>
        </a:p>
      </dgm:t>
    </dgm:pt>
    <dgm:pt modelId="{D0659014-1DB4-924B-B885-0DD3DA693A9D}">
      <dgm:prSet custT="1"/>
      <dgm:spPr>
        <a:solidFill>
          <a:srgbClr val="3FA6EB"/>
        </a:solidFill>
      </dgm:spPr>
      <dgm:t>
        <a:bodyPr lIns="0" tIns="0" rIns="0" bIns="0" anchor="ctr"/>
        <a:lstStyle/>
        <a:p>
          <a:pPr marL="0" algn="ctr">
            <a:lnSpc>
              <a:spcPct val="100000"/>
            </a:lnSpc>
            <a:spcAft>
              <a:spcPts val="0"/>
            </a:spcAft>
            <a:buNone/>
          </a:pPr>
          <a:r>
            <a:rPr kumimoji="1" lang="en-US" sz="2800" b="0" dirty="0">
              <a:latin typeface="Meiryo UI" panose="020B0604030504040204" pitchFamily="34" charset="-128"/>
              <a:ea typeface="Meiryo UI" panose="020B0604030504040204" pitchFamily="34" charset="-128"/>
            </a:rPr>
            <a:t>Sensing</a:t>
          </a:r>
          <a:endParaRPr lang="ja-JP" sz="3200" b="0">
            <a:latin typeface="Meiryo UI" panose="020B0604030504040204" pitchFamily="34" charset="-128"/>
            <a:ea typeface="Meiryo UI" panose="020B0604030504040204" pitchFamily="34" charset="-128"/>
          </a:endParaRPr>
        </a:p>
      </dgm:t>
    </dgm:pt>
    <dgm:pt modelId="{E4C3CE3F-F642-2D4A-BCD5-72D73864C491}" type="parTrans" cxnId="{23384736-D29E-BE46-9330-99A4A8D9F7DC}">
      <dgm:prSet/>
      <dgm:spPr/>
      <dgm:t>
        <a:bodyPr/>
        <a:lstStyle/>
        <a:p>
          <a:endParaRPr kumimoji="1" lang="ja-JP" altLang="en-US" sz="2400"/>
        </a:p>
      </dgm:t>
    </dgm:pt>
    <dgm:pt modelId="{30C05DD1-AAFD-9B43-B402-521701AE0161}" type="sibTrans" cxnId="{23384736-D29E-BE46-9330-99A4A8D9F7DC}">
      <dgm:prSet custT="1"/>
      <dgm:spPr>
        <a:solidFill>
          <a:srgbClr val="FFFF00"/>
        </a:solidFill>
        <a:ln>
          <a:solidFill>
            <a:schemeClr val="tx1"/>
          </a:solidFill>
        </a:ln>
      </dgm:spPr>
      <dgm:t>
        <a:bodyPr/>
        <a:lstStyle/>
        <a:p>
          <a:endParaRPr kumimoji="1" lang="ja-JP" altLang="en-US" sz="2800"/>
        </a:p>
      </dgm:t>
    </dgm:pt>
    <dgm:pt modelId="{F3C93FF8-1578-ED46-996D-410E0A9CDB51}">
      <dgm:prSet custT="1"/>
      <dgm:spPr>
        <a:solidFill>
          <a:srgbClr val="3FA6EB"/>
        </a:solidFill>
      </dgm:spPr>
      <dgm:t>
        <a:bodyPr lIns="0" tIns="0" rIns="0" bIns="0" anchor="ctr"/>
        <a:lstStyle/>
        <a:p>
          <a:pPr marL="0" algn="ctr">
            <a:lnSpc>
              <a:spcPct val="100000"/>
            </a:lnSpc>
            <a:spcAft>
              <a:spcPts val="0"/>
            </a:spcAft>
            <a:buNone/>
          </a:pPr>
          <a:r>
            <a:rPr lang="ja-JP" altLang="en-US" sz="1600" b="0">
              <a:latin typeface="Meiryo UI" panose="020B0604030504040204" pitchFamily="34" charset="-128"/>
              <a:ea typeface="Meiryo UI" panose="020B0604030504040204" pitchFamily="34" charset="-128"/>
            </a:rPr>
            <a:t>データ分析</a:t>
          </a:r>
        </a:p>
      </dgm:t>
    </dgm:pt>
    <dgm:pt modelId="{BFEDD01A-F584-CA41-938F-7C478D39248D}" type="parTrans" cxnId="{A9022033-A307-3E42-AC28-087BCF141BBA}">
      <dgm:prSet/>
      <dgm:spPr/>
      <dgm:t>
        <a:bodyPr/>
        <a:lstStyle/>
        <a:p>
          <a:endParaRPr kumimoji="1" lang="ja-JP" altLang="en-US" sz="2400"/>
        </a:p>
      </dgm:t>
    </dgm:pt>
    <dgm:pt modelId="{4EE1B3F6-8E12-BC47-AD47-8B7E5253753F}" type="sibTrans" cxnId="{A9022033-A307-3E42-AC28-087BCF141BBA}">
      <dgm:prSet/>
      <dgm:spPr/>
      <dgm:t>
        <a:bodyPr/>
        <a:lstStyle/>
        <a:p>
          <a:endParaRPr kumimoji="1" lang="ja-JP" altLang="en-US" sz="2400"/>
        </a:p>
      </dgm:t>
    </dgm:pt>
    <dgm:pt modelId="{7E57E832-1849-AC49-8DB1-0F5FA33050CC}">
      <dgm:prSet custT="1"/>
      <dgm:spPr>
        <a:solidFill>
          <a:srgbClr val="3FA6EB"/>
        </a:solidFill>
      </dgm:spPr>
      <dgm:t>
        <a:bodyPr lIns="0" tIns="0" rIns="0" bIns="0" anchor="ctr"/>
        <a:lstStyle/>
        <a:p>
          <a:pPr marL="0" algn="ctr">
            <a:lnSpc>
              <a:spcPct val="100000"/>
            </a:lnSpc>
            <a:spcAft>
              <a:spcPts val="0"/>
            </a:spcAft>
            <a:buNone/>
          </a:pPr>
          <a:r>
            <a:rPr lang="ja-JP" altLang="en-US" sz="1600" b="0">
              <a:latin typeface="Meiryo UI" panose="020B0604030504040204" pitchFamily="34" charset="-128"/>
              <a:ea typeface="Meiryo UI" panose="020B0604030504040204" pitchFamily="34" charset="-128"/>
            </a:rPr>
            <a:t>メカトロニクス</a:t>
          </a:r>
          <a:endParaRPr lang="ja-JP" sz="1600" b="0">
            <a:latin typeface="Meiryo UI" panose="020B0604030504040204" pitchFamily="34" charset="-128"/>
            <a:ea typeface="Meiryo UI" panose="020B0604030504040204" pitchFamily="34" charset="-128"/>
          </a:endParaRPr>
        </a:p>
      </dgm:t>
    </dgm:pt>
    <dgm:pt modelId="{B5599381-4F1F-4C49-8099-BA29010DA6CE}" type="parTrans" cxnId="{BF5106DF-3A17-ED46-A29C-359700296BB5}">
      <dgm:prSet/>
      <dgm:spPr/>
      <dgm:t>
        <a:bodyPr/>
        <a:lstStyle/>
        <a:p>
          <a:endParaRPr kumimoji="1" lang="ja-JP" altLang="en-US" sz="2400"/>
        </a:p>
      </dgm:t>
    </dgm:pt>
    <dgm:pt modelId="{8E795A90-3395-774B-A71F-6324365CCAF0}" type="sibTrans" cxnId="{BF5106DF-3A17-ED46-A29C-359700296BB5}">
      <dgm:prSet/>
      <dgm:spPr/>
      <dgm:t>
        <a:bodyPr/>
        <a:lstStyle/>
        <a:p>
          <a:endParaRPr kumimoji="1" lang="ja-JP" altLang="en-US" sz="2400"/>
        </a:p>
      </dgm:t>
    </dgm:pt>
    <dgm:pt modelId="{B3F373D1-05D7-294E-8250-CD0CE3ED2FDB}">
      <dgm:prSet custT="1"/>
      <dgm:spPr>
        <a:solidFill>
          <a:srgbClr val="3FA6EB"/>
        </a:solidFill>
      </dgm:spPr>
      <dgm:t>
        <a:bodyPr lIns="0" tIns="0" rIns="0" bIns="0" anchor="ctr"/>
        <a:lstStyle/>
        <a:p>
          <a:pPr marL="0" algn="ctr">
            <a:lnSpc>
              <a:spcPct val="100000"/>
            </a:lnSpc>
            <a:spcAft>
              <a:spcPts val="0"/>
            </a:spcAft>
            <a:buNone/>
          </a:pPr>
          <a:r>
            <a:rPr lang="ja-JP" altLang="en-US" sz="1600" b="0">
              <a:latin typeface="Meiryo UI" panose="020B0604030504040204" pitchFamily="34" charset="-128"/>
              <a:ea typeface="Meiryo UI" panose="020B0604030504040204" pitchFamily="34" charset="-128"/>
            </a:rPr>
            <a:t>カメラ、タッチセンサなど（</a:t>
          </a:r>
          <a:r>
            <a:rPr lang="en-US" altLang="ja-JP" sz="1600" b="0" dirty="0">
              <a:latin typeface="Meiryo UI" panose="020B0604030504040204" pitchFamily="34" charset="-128"/>
              <a:ea typeface="Meiryo UI" panose="020B0604030504040204" pitchFamily="34" charset="-128"/>
            </a:rPr>
            <a:t>12</a:t>
          </a:r>
          <a:r>
            <a:rPr lang="ja-JP" altLang="en-US" sz="1600" b="0">
              <a:latin typeface="Meiryo UI" panose="020B0604030504040204" pitchFamily="34" charset="-128"/>
              <a:ea typeface="Meiryo UI" panose="020B0604030504040204" pitchFamily="34" charset="-128"/>
            </a:rPr>
            <a:t>個以上）</a:t>
          </a:r>
          <a:endParaRPr lang="ja-JP" sz="1600" b="0">
            <a:latin typeface="Meiryo UI" panose="020B0604030504040204" pitchFamily="34" charset="-128"/>
            <a:ea typeface="Meiryo UI" panose="020B0604030504040204" pitchFamily="34" charset="-128"/>
          </a:endParaRPr>
        </a:p>
      </dgm:t>
    </dgm:pt>
    <dgm:pt modelId="{4A7787FA-6993-3E40-8DB3-64A2D0290EAB}" type="parTrans" cxnId="{411030FF-88CF-2344-B6B5-F96C6AB23F53}">
      <dgm:prSet/>
      <dgm:spPr/>
      <dgm:t>
        <a:bodyPr/>
        <a:lstStyle/>
        <a:p>
          <a:endParaRPr kumimoji="1" lang="ja-JP" altLang="en-US" sz="2400"/>
        </a:p>
      </dgm:t>
    </dgm:pt>
    <dgm:pt modelId="{C3A7A6B3-AA5A-0349-B0A9-F00DEA3FC0C8}" type="sibTrans" cxnId="{411030FF-88CF-2344-B6B5-F96C6AB23F53}">
      <dgm:prSet/>
      <dgm:spPr/>
      <dgm:t>
        <a:bodyPr/>
        <a:lstStyle/>
        <a:p>
          <a:endParaRPr kumimoji="1" lang="ja-JP" altLang="en-US" sz="2400"/>
        </a:p>
      </dgm:t>
    </dgm:pt>
    <dgm:pt modelId="{9C6CE1B6-7D5F-B94D-92DC-8EAA8AA0DC93}">
      <dgm:prSet custT="1"/>
      <dgm:spPr>
        <a:solidFill>
          <a:srgbClr val="3FA6EB"/>
        </a:solidFill>
      </dgm:spPr>
      <dgm:t>
        <a:bodyPr lIns="0" tIns="0" rIns="0" bIns="0" anchor="ctr"/>
        <a:lstStyle/>
        <a:p>
          <a:pPr marL="0" algn="l">
            <a:lnSpc>
              <a:spcPct val="100000"/>
            </a:lnSpc>
            <a:spcAft>
              <a:spcPts val="0"/>
            </a:spcAft>
            <a:buNone/>
          </a:pPr>
          <a:r>
            <a:rPr lang="ja-JP" altLang="en-US" sz="1600" b="0">
              <a:latin typeface="Meiryo UI" panose="020B0604030504040204" pitchFamily="34" charset="-128"/>
              <a:ea typeface="Meiryo UI" panose="020B0604030504040204" pitchFamily="34" charset="-128"/>
            </a:rPr>
            <a:t>（</a:t>
          </a:r>
          <a:r>
            <a:rPr lang="en-US" altLang="ja-JP" sz="1600" b="0" dirty="0">
              <a:latin typeface="Meiryo UI" panose="020B0604030504040204" pitchFamily="34" charset="-128"/>
              <a:ea typeface="Meiryo UI" panose="020B0604030504040204" pitchFamily="34" charset="-128"/>
            </a:rPr>
            <a:t>22</a:t>
          </a:r>
          <a:r>
            <a:rPr lang="ja-JP" altLang="en-US" sz="1600" b="0">
              <a:latin typeface="Meiryo UI" panose="020B0604030504040204" pitchFamily="34" charset="-128"/>
              <a:ea typeface="Meiryo UI" panose="020B0604030504040204" pitchFamily="34" charset="-128"/>
            </a:rPr>
            <a:t>軸）</a:t>
          </a:r>
          <a:endParaRPr lang="ja-JP" sz="1600" b="0">
            <a:latin typeface="Meiryo UI" panose="020B0604030504040204" pitchFamily="34" charset="-128"/>
            <a:ea typeface="Meiryo UI" panose="020B0604030504040204" pitchFamily="34" charset="-128"/>
          </a:endParaRPr>
        </a:p>
      </dgm:t>
    </dgm:pt>
    <dgm:pt modelId="{E65FA152-D602-4B47-94E9-2835EEB0A78B}" type="parTrans" cxnId="{4FAC61CF-247C-C645-8ED9-20FE6BBF135E}">
      <dgm:prSet/>
      <dgm:spPr/>
      <dgm:t>
        <a:bodyPr/>
        <a:lstStyle/>
        <a:p>
          <a:endParaRPr kumimoji="1" lang="ja-JP" altLang="en-US" sz="2400"/>
        </a:p>
      </dgm:t>
    </dgm:pt>
    <dgm:pt modelId="{51ABF92B-CAE4-D345-9220-84812BD5837A}" type="sibTrans" cxnId="{4FAC61CF-247C-C645-8ED9-20FE6BBF135E}">
      <dgm:prSet/>
      <dgm:spPr/>
      <dgm:t>
        <a:bodyPr/>
        <a:lstStyle/>
        <a:p>
          <a:endParaRPr kumimoji="1" lang="ja-JP" altLang="en-US" sz="2400"/>
        </a:p>
      </dgm:t>
    </dgm:pt>
    <dgm:pt modelId="{C275BFA6-604A-2E4C-9508-9D5BAFBEDD11}" type="pres">
      <dgm:prSet presAssocID="{2AD361A2-C5CD-4340-84C1-23E99C29D50B}" presName="cycle" presStyleCnt="0">
        <dgm:presLayoutVars>
          <dgm:dir/>
          <dgm:resizeHandles val="exact"/>
        </dgm:presLayoutVars>
      </dgm:prSet>
      <dgm:spPr/>
    </dgm:pt>
    <dgm:pt modelId="{D8CDC4DC-1CFB-0F40-AC70-BA8F58A7E70A}" type="pres">
      <dgm:prSet presAssocID="{B0EF196B-A2FF-7F45-978F-5C04461230CB}" presName="node" presStyleLbl="node1" presStyleIdx="0" presStyleCnt="3" custScaleX="133405" custScaleY="106724" custRadScaleRad="89641" custRadScaleInc="-810">
        <dgm:presLayoutVars>
          <dgm:bulletEnabled val="1"/>
        </dgm:presLayoutVars>
      </dgm:prSet>
      <dgm:spPr/>
    </dgm:pt>
    <dgm:pt modelId="{83AE46D4-8238-2449-BF79-3923C589790A}" type="pres">
      <dgm:prSet presAssocID="{FF6E5EC6-3BC9-FA4C-94C6-FB1D432566A4}" presName="sibTrans" presStyleLbl="sibTrans2D1" presStyleIdx="0" presStyleCnt="3" custScaleX="345580"/>
      <dgm:spPr/>
    </dgm:pt>
    <dgm:pt modelId="{78532A07-D170-914F-A4CE-7DE1C1193E63}" type="pres">
      <dgm:prSet presAssocID="{FF6E5EC6-3BC9-FA4C-94C6-FB1D432566A4}" presName="connectorText" presStyleLbl="sibTrans2D1" presStyleIdx="0" presStyleCnt="3"/>
      <dgm:spPr/>
    </dgm:pt>
    <dgm:pt modelId="{72C16E81-C5D5-8643-B58B-88136466FCB1}" type="pres">
      <dgm:prSet presAssocID="{94E9DF3D-911B-CE45-99E4-9517FA6CB50C}" presName="node" presStyleLbl="node1" presStyleIdx="1" presStyleCnt="3" custScaleX="133405" custScaleY="106724" custRadScaleRad="92738" custRadScaleInc="-15066">
        <dgm:presLayoutVars>
          <dgm:bulletEnabled val="1"/>
        </dgm:presLayoutVars>
      </dgm:prSet>
      <dgm:spPr/>
    </dgm:pt>
    <dgm:pt modelId="{0CFD554E-FB45-7842-863D-BE05CC948942}" type="pres">
      <dgm:prSet presAssocID="{1AC12220-3A5E-C344-9818-9C1606CD7AC6}" presName="sibTrans" presStyleLbl="sibTrans2D1" presStyleIdx="1" presStyleCnt="3" custScaleX="345580"/>
      <dgm:spPr/>
    </dgm:pt>
    <dgm:pt modelId="{FCD62BEE-618C-4542-8CB5-6B103E352A8A}" type="pres">
      <dgm:prSet presAssocID="{1AC12220-3A5E-C344-9818-9C1606CD7AC6}" presName="connectorText" presStyleLbl="sibTrans2D1" presStyleIdx="1" presStyleCnt="3"/>
      <dgm:spPr/>
    </dgm:pt>
    <dgm:pt modelId="{7CA03782-A211-534D-8168-13E42197C740}" type="pres">
      <dgm:prSet presAssocID="{D0659014-1DB4-924B-B885-0DD3DA693A9D}" presName="node" presStyleLbl="node1" presStyleIdx="2" presStyleCnt="3" custScaleX="133405" custScaleY="106724" custRadScaleRad="92738" custRadScaleInc="15066">
        <dgm:presLayoutVars>
          <dgm:bulletEnabled val="1"/>
        </dgm:presLayoutVars>
      </dgm:prSet>
      <dgm:spPr/>
    </dgm:pt>
    <dgm:pt modelId="{A070FEB6-5C42-9441-8F4C-7815A784E115}" type="pres">
      <dgm:prSet presAssocID="{30C05DD1-AAFD-9B43-B402-521701AE0161}" presName="sibTrans" presStyleLbl="sibTrans2D1" presStyleIdx="2" presStyleCnt="3" custScaleX="345580"/>
      <dgm:spPr/>
    </dgm:pt>
    <dgm:pt modelId="{51E5E3C8-5AC7-7240-9131-238B9E24ED45}" type="pres">
      <dgm:prSet presAssocID="{30C05DD1-AAFD-9B43-B402-521701AE0161}" presName="connectorText" presStyleLbl="sibTrans2D1" presStyleIdx="2" presStyleCnt="3"/>
      <dgm:spPr/>
    </dgm:pt>
  </dgm:ptLst>
  <dgm:cxnLst>
    <dgm:cxn modelId="{EF537305-4BEE-5449-B18D-D2C5A4FE27F1}" type="presOf" srcId="{9C6CE1B6-7D5F-B94D-92DC-8EAA8AA0DC93}" destId="{72C16E81-C5D5-8643-B58B-88136466FCB1}" srcOrd="0" destOrd="2" presId="urn:microsoft.com/office/officeart/2005/8/layout/cycle2"/>
    <dgm:cxn modelId="{F5018605-A5D5-104E-9961-B099401D3AC2}" type="presOf" srcId="{FF6E5EC6-3BC9-FA4C-94C6-FB1D432566A4}" destId="{83AE46D4-8238-2449-BF79-3923C589790A}" srcOrd="0" destOrd="0" presId="urn:microsoft.com/office/officeart/2005/8/layout/cycle2"/>
    <dgm:cxn modelId="{7548EC15-1B5C-314E-AD36-1C8CD1B8BA22}" type="presOf" srcId="{D0659014-1DB4-924B-B885-0DD3DA693A9D}" destId="{7CA03782-A211-534D-8168-13E42197C740}" srcOrd="0" destOrd="0" presId="urn:microsoft.com/office/officeart/2005/8/layout/cycle2"/>
    <dgm:cxn modelId="{A9022033-A307-3E42-AC28-087BCF141BBA}" srcId="{B0EF196B-A2FF-7F45-978F-5C04461230CB}" destId="{F3C93FF8-1578-ED46-996D-410E0A9CDB51}" srcOrd="0" destOrd="0" parTransId="{BFEDD01A-F584-CA41-938F-7C478D39248D}" sibTransId="{4EE1B3F6-8E12-BC47-AD47-8B7E5253753F}"/>
    <dgm:cxn modelId="{23384736-D29E-BE46-9330-99A4A8D9F7DC}" srcId="{2AD361A2-C5CD-4340-84C1-23E99C29D50B}" destId="{D0659014-1DB4-924B-B885-0DD3DA693A9D}" srcOrd="2" destOrd="0" parTransId="{E4C3CE3F-F642-2D4A-BCD5-72D73864C491}" sibTransId="{30C05DD1-AAFD-9B43-B402-521701AE0161}"/>
    <dgm:cxn modelId="{AF96C546-0993-894D-B03D-57492234C824}" srcId="{2AD361A2-C5CD-4340-84C1-23E99C29D50B}" destId="{B0EF196B-A2FF-7F45-978F-5C04461230CB}" srcOrd="0" destOrd="0" parTransId="{8A78F191-D83F-4942-ADB6-76F21B4F59AA}" sibTransId="{FF6E5EC6-3BC9-FA4C-94C6-FB1D432566A4}"/>
    <dgm:cxn modelId="{FB902662-680E-3D48-848B-36E68AB751C7}" type="presOf" srcId="{7E57E832-1849-AC49-8DB1-0F5FA33050CC}" destId="{72C16E81-C5D5-8643-B58B-88136466FCB1}" srcOrd="0" destOrd="1" presId="urn:microsoft.com/office/officeart/2005/8/layout/cycle2"/>
    <dgm:cxn modelId="{42E60178-8E14-B043-AD88-0E7B8E69C050}" type="presOf" srcId="{1AC12220-3A5E-C344-9818-9C1606CD7AC6}" destId="{FCD62BEE-618C-4542-8CB5-6B103E352A8A}" srcOrd="1" destOrd="0" presId="urn:microsoft.com/office/officeart/2005/8/layout/cycle2"/>
    <dgm:cxn modelId="{EE5B827B-1C00-EB46-A389-43AF3734554F}" type="presOf" srcId="{FF6E5EC6-3BC9-FA4C-94C6-FB1D432566A4}" destId="{78532A07-D170-914F-A4CE-7DE1C1193E63}" srcOrd="1" destOrd="0" presId="urn:microsoft.com/office/officeart/2005/8/layout/cycle2"/>
    <dgm:cxn modelId="{B99A14A1-7208-614E-B93B-DF062100AE65}" type="presOf" srcId="{B3F373D1-05D7-294E-8250-CD0CE3ED2FDB}" destId="{7CA03782-A211-534D-8168-13E42197C740}" srcOrd="0" destOrd="1" presId="urn:microsoft.com/office/officeart/2005/8/layout/cycle2"/>
    <dgm:cxn modelId="{7331AAB7-74D0-244A-9850-60DF7640E8EF}" srcId="{2AD361A2-C5CD-4340-84C1-23E99C29D50B}" destId="{94E9DF3D-911B-CE45-99E4-9517FA6CB50C}" srcOrd="1" destOrd="0" parTransId="{118619E9-0C85-C147-AB36-C29889E18E40}" sibTransId="{1AC12220-3A5E-C344-9818-9C1606CD7AC6}"/>
    <dgm:cxn modelId="{16A069C0-660B-BE4F-B3A3-020AFCD5E82E}" type="presOf" srcId="{B0EF196B-A2FF-7F45-978F-5C04461230CB}" destId="{D8CDC4DC-1CFB-0F40-AC70-BA8F58A7E70A}" srcOrd="0" destOrd="0" presId="urn:microsoft.com/office/officeart/2005/8/layout/cycle2"/>
    <dgm:cxn modelId="{342111C9-A7D8-0B4E-B449-37FAAB00FAEE}" type="presOf" srcId="{94E9DF3D-911B-CE45-99E4-9517FA6CB50C}" destId="{72C16E81-C5D5-8643-B58B-88136466FCB1}" srcOrd="0" destOrd="0" presId="urn:microsoft.com/office/officeart/2005/8/layout/cycle2"/>
    <dgm:cxn modelId="{DBBFC1CB-B78D-1B45-A72D-B4204FF025ED}" type="presOf" srcId="{1AC12220-3A5E-C344-9818-9C1606CD7AC6}" destId="{0CFD554E-FB45-7842-863D-BE05CC948942}" srcOrd="0" destOrd="0" presId="urn:microsoft.com/office/officeart/2005/8/layout/cycle2"/>
    <dgm:cxn modelId="{4FAC61CF-247C-C645-8ED9-20FE6BBF135E}" srcId="{94E9DF3D-911B-CE45-99E4-9517FA6CB50C}" destId="{9C6CE1B6-7D5F-B94D-92DC-8EAA8AA0DC93}" srcOrd="1" destOrd="0" parTransId="{E65FA152-D602-4B47-94E9-2835EEB0A78B}" sibTransId="{51ABF92B-CAE4-D345-9220-84812BD5837A}"/>
    <dgm:cxn modelId="{588E38DD-F1D0-BE48-9AAD-008C74527C60}" type="presOf" srcId="{30C05DD1-AAFD-9B43-B402-521701AE0161}" destId="{51E5E3C8-5AC7-7240-9131-238B9E24ED45}" srcOrd="1" destOrd="0" presId="urn:microsoft.com/office/officeart/2005/8/layout/cycle2"/>
    <dgm:cxn modelId="{BF5106DF-3A17-ED46-A29C-359700296BB5}" srcId="{94E9DF3D-911B-CE45-99E4-9517FA6CB50C}" destId="{7E57E832-1849-AC49-8DB1-0F5FA33050CC}" srcOrd="0" destOrd="0" parTransId="{B5599381-4F1F-4C49-8099-BA29010DA6CE}" sibTransId="{8E795A90-3395-774B-A71F-6324365CCAF0}"/>
    <dgm:cxn modelId="{D1F770E0-ECCD-4141-B5B5-54D26E2D700B}" type="presOf" srcId="{F3C93FF8-1578-ED46-996D-410E0A9CDB51}" destId="{D8CDC4DC-1CFB-0F40-AC70-BA8F58A7E70A}" srcOrd="0" destOrd="1" presId="urn:microsoft.com/office/officeart/2005/8/layout/cycle2"/>
    <dgm:cxn modelId="{E5114BE1-3AB7-4146-B88D-0913ECB2DED4}" type="presOf" srcId="{2AD361A2-C5CD-4340-84C1-23E99C29D50B}" destId="{C275BFA6-604A-2E4C-9508-9D5BAFBEDD11}" srcOrd="0" destOrd="0" presId="urn:microsoft.com/office/officeart/2005/8/layout/cycle2"/>
    <dgm:cxn modelId="{4719F7F9-7FF6-AF4A-98B2-5E00290F2E1B}" type="presOf" srcId="{30C05DD1-AAFD-9B43-B402-521701AE0161}" destId="{A070FEB6-5C42-9441-8F4C-7815A784E115}" srcOrd="0" destOrd="0" presId="urn:microsoft.com/office/officeart/2005/8/layout/cycle2"/>
    <dgm:cxn modelId="{411030FF-88CF-2344-B6B5-F96C6AB23F53}" srcId="{D0659014-1DB4-924B-B885-0DD3DA693A9D}" destId="{B3F373D1-05D7-294E-8250-CD0CE3ED2FDB}" srcOrd="0" destOrd="0" parTransId="{4A7787FA-6993-3E40-8DB3-64A2D0290EAB}" sibTransId="{C3A7A6B3-AA5A-0349-B0A9-F00DEA3FC0C8}"/>
    <dgm:cxn modelId="{94DD5D29-0752-1D4F-AF02-5943C12599DD}" type="presParOf" srcId="{C275BFA6-604A-2E4C-9508-9D5BAFBEDD11}" destId="{D8CDC4DC-1CFB-0F40-AC70-BA8F58A7E70A}" srcOrd="0" destOrd="0" presId="urn:microsoft.com/office/officeart/2005/8/layout/cycle2"/>
    <dgm:cxn modelId="{F866C026-CF15-CE48-A248-35BEDD4B34E7}" type="presParOf" srcId="{C275BFA6-604A-2E4C-9508-9D5BAFBEDD11}" destId="{83AE46D4-8238-2449-BF79-3923C589790A}" srcOrd="1" destOrd="0" presId="urn:microsoft.com/office/officeart/2005/8/layout/cycle2"/>
    <dgm:cxn modelId="{92E94E45-3C33-574C-877A-9E8AB80FBDC7}" type="presParOf" srcId="{83AE46D4-8238-2449-BF79-3923C589790A}" destId="{78532A07-D170-914F-A4CE-7DE1C1193E63}" srcOrd="0" destOrd="0" presId="urn:microsoft.com/office/officeart/2005/8/layout/cycle2"/>
    <dgm:cxn modelId="{7657B898-562F-584E-BED7-9017568785EC}" type="presParOf" srcId="{C275BFA6-604A-2E4C-9508-9D5BAFBEDD11}" destId="{72C16E81-C5D5-8643-B58B-88136466FCB1}" srcOrd="2" destOrd="0" presId="urn:microsoft.com/office/officeart/2005/8/layout/cycle2"/>
    <dgm:cxn modelId="{0836D1C5-1C90-BC4D-A014-73CD84B81E96}" type="presParOf" srcId="{C275BFA6-604A-2E4C-9508-9D5BAFBEDD11}" destId="{0CFD554E-FB45-7842-863D-BE05CC948942}" srcOrd="3" destOrd="0" presId="urn:microsoft.com/office/officeart/2005/8/layout/cycle2"/>
    <dgm:cxn modelId="{E6158A9D-D7D1-A247-8503-301FCBEC76B1}" type="presParOf" srcId="{0CFD554E-FB45-7842-863D-BE05CC948942}" destId="{FCD62BEE-618C-4542-8CB5-6B103E352A8A}" srcOrd="0" destOrd="0" presId="urn:microsoft.com/office/officeart/2005/8/layout/cycle2"/>
    <dgm:cxn modelId="{52CA36BF-C757-704A-A30A-0212838276DF}" type="presParOf" srcId="{C275BFA6-604A-2E4C-9508-9D5BAFBEDD11}" destId="{7CA03782-A211-534D-8168-13E42197C740}" srcOrd="4" destOrd="0" presId="urn:microsoft.com/office/officeart/2005/8/layout/cycle2"/>
    <dgm:cxn modelId="{D510F35D-5CFC-6244-96AA-D3E0656E5DB4}" type="presParOf" srcId="{C275BFA6-604A-2E4C-9508-9D5BAFBEDD11}" destId="{A070FEB6-5C42-9441-8F4C-7815A784E115}" srcOrd="5" destOrd="0" presId="urn:microsoft.com/office/officeart/2005/8/layout/cycle2"/>
    <dgm:cxn modelId="{F2A04AD9-4E3C-9D47-824A-05F8467718A7}" type="presParOf" srcId="{A070FEB6-5C42-9441-8F4C-7815A784E115}" destId="{51E5E3C8-5AC7-7240-9131-238B9E24ED4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DC4DC-1CFB-0F40-AC70-BA8F58A7E70A}">
      <dsp:nvSpPr>
        <dsp:cNvPr id="0" name=""/>
        <dsp:cNvSpPr/>
      </dsp:nvSpPr>
      <dsp:spPr>
        <a:xfrm>
          <a:off x="1101551" y="102724"/>
          <a:ext cx="2429811" cy="1943849"/>
        </a:xfrm>
        <a:prstGeom prst="ellipse">
          <a:avLst/>
        </a:prstGeom>
        <a:solidFill>
          <a:srgbClr val="3FA6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100000"/>
            </a:lnSpc>
            <a:spcBef>
              <a:spcPct val="0"/>
            </a:spcBef>
            <a:spcAft>
              <a:spcPts val="0"/>
            </a:spcAft>
            <a:buNone/>
          </a:pPr>
          <a:r>
            <a:rPr kumimoji="1" lang="en-US" sz="3200" b="0" kern="1200" dirty="0">
              <a:latin typeface="Meiryo UI" panose="020B0604030504040204" pitchFamily="34" charset="-128"/>
              <a:ea typeface="Meiryo UI" panose="020B0604030504040204" pitchFamily="34" charset="-128"/>
            </a:rPr>
            <a:t>AI</a:t>
          </a:r>
          <a:endParaRPr lang="ja-JP" sz="3200" b="0" kern="1200">
            <a:latin typeface="Meiryo UI" panose="020B0604030504040204" pitchFamily="34" charset="-128"/>
            <a:ea typeface="Meiryo UI" panose="020B0604030504040204" pitchFamily="34" charset="-128"/>
          </a:endParaRPr>
        </a:p>
        <a:p>
          <a:pPr marL="0" lvl="1" indent="-171450" algn="ctr" defTabSz="711200">
            <a:lnSpc>
              <a:spcPct val="100000"/>
            </a:lnSpc>
            <a:spcBef>
              <a:spcPct val="0"/>
            </a:spcBef>
            <a:spcAft>
              <a:spcPts val="0"/>
            </a:spcAft>
            <a:buNone/>
          </a:pPr>
          <a:r>
            <a:rPr lang="ja-JP" altLang="en-US" sz="1600" b="0" kern="1200">
              <a:latin typeface="Meiryo UI" panose="020B0604030504040204" pitchFamily="34" charset="-128"/>
              <a:ea typeface="Meiryo UI" panose="020B0604030504040204" pitchFamily="34" charset="-128"/>
            </a:rPr>
            <a:t>データ分析</a:t>
          </a:r>
        </a:p>
      </dsp:txBody>
      <dsp:txXfrm>
        <a:off x="1457389" y="387394"/>
        <a:ext cx="1718135" cy="1374509"/>
      </dsp:txXfrm>
    </dsp:sp>
    <dsp:sp modelId="{83AE46D4-8238-2449-BF79-3923C589790A}">
      <dsp:nvSpPr>
        <dsp:cNvPr id="0" name=""/>
        <dsp:cNvSpPr/>
      </dsp:nvSpPr>
      <dsp:spPr>
        <a:xfrm rot="3274446">
          <a:off x="2723741" y="1732572"/>
          <a:ext cx="558722" cy="614715"/>
        </a:xfrm>
        <a:prstGeom prst="rightArrow">
          <a:avLst>
            <a:gd name="adj1" fmla="val 60000"/>
            <a:gd name="adj2" fmla="val 50000"/>
          </a:avLst>
        </a:prstGeom>
        <a:solidFill>
          <a:srgbClr val="FFFF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kumimoji="1" lang="ja-JP" altLang="en-US" sz="2800" kern="1200"/>
        </a:p>
      </dsp:txBody>
      <dsp:txXfrm>
        <a:off x="2758970" y="1787222"/>
        <a:ext cx="391105" cy="368829"/>
      </dsp:txXfrm>
    </dsp:sp>
    <dsp:sp modelId="{72C16E81-C5D5-8643-B58B-88136466FCB1}">
      <dsp:nvSpPr>
        <dsp:cNvPr id="0" name=""/>
        <dsp:cNvSpPr/>
      </dsp:nvSpPr>
      <dsp:spPr>
        <a:xfrm>
          <a:off x="2480148" y="2040743"/>
          <a:ext cx="2429811" cy="1943849"/>
        </a:xfrm>
        <a:prstGeom prst="ellipse">
          <a:avLst/>
        </a:prstGeom>
        <a:solidFill>
          <a:srgbClr val="3FA6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ts val="0"/>
            </a:spcAft>
            <a:buNone/>
          </a:pPr>
          <a:r>
            <a:rPr kumimoji="1" lang="en-US" sz="2800" b="0" kern="1200" dirty="0">
              <a:latin typeface="Meiryo UI" panose="020B0604030504040204" pitchFamily="34" charset="-128"/>
              <a:ea typeface="Meiryo UI" panose="020B0604030504040204" pitchFamily="34" charset="-128"/>
            </a:rPr>
            <a:t>Actuation</a:t>
          </a:r>
          <a:endParaRPr lang="ja-JP" sz="2800" b="0" kern="1200">
            <a:latin typeface="Meiryo UI" panose="020B0604030504040204" pitchFamily="34" charset="-128"/>
            <a:ea typeface="Meiryo UI" panose="020B0604030504040204" pitchFamily="34" charset="-128"/>
          </a:endParaRPr>
        </a:p>
        <a:p>
          <a:pPr marL="0" lvl="1" indent="-171450" algn="ctr" defTabSz="711200">
            <a:lnSpc>
              <a:spcPct val="100000"/>
            </a:lnSpc>
            <a:spcBef>
              <a:spcPct val="0"/>
            </a:spcBef>
            <a:spcAft>
              <a:spcPts val="0"/>
            </a:spcAft>
            <a:buNone/>
          </a:pPr>
          <a:r>
            <a:rPr lang="ja-JP" altLang="en-US" sz="1600" b="0" kern="1200">
              <a:latin typeface="Meiryo UI" panose="020B0604030504040204" pitchFamily="34" charset="-128"/>
              <a:ea typeface="Meiryo UI" panose="020B0604030504040204" pitchFamily="34" charset="-128"/>
            </a:rPr>
            <a:t>メカトロニクス</a:t>
          </a:r>
          <a:endParaRPr lang="ja-JP" sz="1600" b="0" kern="1200">
            <a:latin typeface="Meiryo UI" panose="020B0604030504040204" pitchFamily="34" charset="-128"/>
            <a:ea typeface="Meiryo UI" panose="020B0604030504040204" pitchFamily="34" charset="-128"/>
          </a:endParaRPr>
        </a:p>
        <a:p>
          <a:pPr marL="0" lvl="1" indent="-171450" algn="l" defTabSz="711200">
            <a:lnSpc>
              <a:spcPct val="100000"/>
            </a:lnSpc>
            <a:spcBef>
              <a:spcPct val="0"/>
            </a:spcBef>
            <a:spcAft>
              <a:spcPts val="0"/>
            </a:spcAft>
            <a:buNone/>
          </a:pPr>
          <a:r>
            <a:rPr lang="ja-JP" altLang="en-US" sz="1600" b="0" kern="1200">
              <a:latin typeface="Meiryo UI" panose="020B0604030504040204" pitchFamily="34" charset="-128"/>
              <a:ea typeface="Meiryo UI" panose="020B0604030504040204" pitchFamily="34" charset="-128"/>
            </a:rPr>
            <a:t>（</a:t>
          </a:r>
          <a:r>
            <a:rPr lang="en-US" altLang="ja-JP" sz="1600" b="0" kern="1200" dirty="0">
              <a:latin typeface="Meiryo UI" panose="020B0604030504040204" pitchFamily="34" charset="-128"/>
              <a:ea typeface="Meiryo UI" panose="020B0604030504040204" pitchFamily="34" charset="-128"/>
            </a:rPr>
            <a:t>22</a:t>
          </a:r>
          <a:r>
            <a:rPr lang="ja-JP" altLang="en-US" sz="1600" b="0" kern="1200">
              <a:latin typeface="Meiryo UI" panose="020B0604030504040204" pitchFamily="34" charset="-128"/>
              <a:ea typeface="Meiryo UI" panose="020B0604030504040204" pitchFamily="34" charset="-128"/>
            </a:rPr>
            <a:t>軸）</a:t>
          </a:r>
          <a:endParaRPr lang="ja-JP" sz="1600" b="0" kern="1200">
            <a:latin typeface="Meiryo UI" panose="020B0604030504040204" pitchFamily="34" charset="-128"/>
            <a:ea typeface="Meiryo UI" panose="020B0604030504040204" pitchFamily="34" charset="-128"/>
          </a:endParaRPr>
        </a:p>
      </dsp:txBody>
      <dsp:txXfrm>
        <a:off x="2835986" y="2325413"/>
        <a:ext cx="1718135" cy="1374509"/>
      </dsp:txXfrm>
    </dsp:sp>
    <dsp:sp modelId="{0CFD554E-FB45-7842-863D-BE05CC948942}">
      <dsp:nvSpPr>
        <dsp:cNvPr id="0" name=""/>
        <dsp:cNvSpPr/>
      </dsp:nvSpPr>
      <dsp:spPr>
        <a:xfrm rot="10800000">
          <a:off x="2055169" y="2705310"/>
          <a:ext cx="555673" cy="614715"/>
        </a:xfrm>
        <a:prstGeom prst="rightArrow">
          <a:avLst>
            <a:gd name="adj1" fmla="val 60000"/>
            <a:gd name="adj2" fmla="val 50000"/>
          </a:avLst>
        </a:prstGeom>
        <a:solidFill>
          <a:srgbClr val="FFFF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kumimoji="1" lang="ja-JP" altLang="en-US" sz="2800" kern="1200"/>
        </a:p>
      </dsp:txBody>
      <dsp:txXfrm rot="10800000">
        <a:off x="2221871" y="2828253"/>
        <a:ext cx="388971" cy="368829"/>
      </dsp:txXfrm>
    </dsp:sp>
    <dsp:sp modelId="{7CA03782-A211-534D-8168-13E42197C740}">
      <dsp:nvSpPr>
        <dsp:cNvPr id="0" name=""/>
        <dsp:cNvSpPr/>
      </dsp:nvSpPr>
      <dsp:spPr>
        <a:xfrm>
          <a:off x="-253049" y="2040743"/>
          <a:ext cx="2429811" cy="1943849"/>
        </a:xfrm>
        <a:prstGeom prst="ellipse">
          <a:avLst/>
        </a:prstGeom>
        <a:solidFill>
          <a:srgbClr val="3FA6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ts val="0"/>
            </a:spcAft>
            <a:buNone/>
          </a:pPr>
          <a:r>
            <a:rPr kumimoji="1" lang="en-US" sz="2800" b="0" kern="1200" dirty="0">
              <a:latin typeface="Meiryo UI" panose="020B0604030504040204" pitchFamily="34" charset="-128"/>
              <a:ea typeface="Meiryo UI" panose="020B0604030504040204" pitchFamily="34" charset="-128"/>
            </a:rPr>
            <a:t>Sensing</a:t>
          </a:r>
          <a:endParaRPr lang="ja-JP" sz="3200" b="0" kern="1200">
            <a:latin typeface="Meiryo UI" panose="020B0604030504040204" pitchFamily="34" charset="-128"/>
            <a:ea typeface="Meiryo UI" panose="020B0604030504040204" pitchFamily="34" charset="-128"/>
          </a:endParaRPr>
        </a:p>
        <a:p>
          <a:pPr marL="0" lvl="1" indent="-171450" algn="ctr" defTabSz="711200">
            <a:lnSpc>
              <a:spcPct val="100000"/>
            </a:lnSpc>
            <a:spcBef>
              <a:spcPct val="0"/>
            </a:spcBef>
            <a:spcAft>
              <a:spcPts val="0"/>
            </a:spcAft>
            <a:buNone/>
          </a:pPr>
          <a:r>
            <a:rPr lang="ja-JP" altLang="en-US" sz="1600" b="0" kern="1200">
              <a:latin typeface="Meiryo UI" panose="020B0604030504040204" pitchFamily="34" charset="-128"/>
              <a:ea typeface="Meiryo UI" panose="020B0604030504040204" pitchFamily="34" charset="-128"/>
            </a:rPr>
            <a:t>カメラ、タッチセンサなど（</a:t>
          </a:r>
          <a:r>
            <a:rPr lang="en-US" altLang="ja-JP" sz="1600" b="0" kern="1200" dirty="0">
              <a:latin typeface="Meiryo UI" panose="020B0604030504040204" pitchFamily="34" charset="-128"/>
              <a:ea typeface="Meiryo UI" panose="020B0604030504040204" pitchFamily="34" charset="-128"/>
            </a:rPr>
            <a:t>12</a:t>
          </a:r>
          <a:r>
            <a:rPr lang="ja-JP" altLang="en-US" sz="1600" b="0" kern="1200">
              <a:latin typeface="Meiryo UI" panose="020B0604030504040204" pitchFamily="34" charset="-128"/>
              <a:ea typeface="Meiryo UI" panose="020B0604030504040204" pitchFamily="34" charset="-128"/>
            </a:rPr>
            <a:t>個以上）</a:t>
          </a:r>
          <a:endParaRPr lang="ja-JP" sz="1600" b="0" kern="1200">
            <a:latin typeface="Meiryo UI" panose="020B0604030504040204" pitchFamily="34" charset="-128"/>
            <a:ea typeface="Meiryo UI" panose="020B0604030504040204" pitchFamily="34" charset="-128"/>
          </a:endParaRPr>
        </a:p>
      </dsp:txBody>
      <dsp:txXfrm>
        <a:off x="102789" y="2325413"/>
        <a:ext cx="1718135" cy="1374509"/>
      </dsp:txXfrm>
    </dsp:sp>
    <dsp:sp modelId="{A070FEB6-5C42-9441-8F4C-7815A784E115}">
      <dsp:nvSpPr>
        <dsp:cNvPr id="0" name=""/>
        <dsp:cNvSpPr/>
      </dsp:nvSpPr>
      <dsp:spPr>
        <a:xfrm rot="18297123">
          <a:off x="1366907" y="1739921"/>
          <a:ext cx="539436" cy="614715"/>
        </a:xfrm>
        <a:prstGeom prst="rightArrow">
          <a:avLst>
            <a:gd name="adj1" fmla="val 60000"/>
            <a:gd name="adj2" fmla="val 50000"/>
          </a:avLst>
        </a:prstGeom>
        <a:solidFill>
          <a:srgbClr val="FFFF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kumimoji="1" lang="ja-JP" altLang="en-US" sz="2800" kern="1200"/>
        </a:p>
      </dsp:txBody>
      <dsp:txXfrm>
        <a:off x="1401467" y="1929185"/>
        <a:ext cx="377605" cy="36882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8884" cy="497081"/>
          </a:xfrm>
          <a:prstGeom prst="rect">
            <a:avLst/>
          </a:prstGeom>
        </p:spPr>
        <p:txBody>
          <a:bodyPr vert="horz" lIns="90528" tIns="45264" rIns="90528" bIns="4526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54575" y="1"/>
            <a:ext cx="2949961" cy="497081"/>
          </a:xfrm>
          <a:prstGeom prst="rect">
            <a:avLst/>
          </a:prstGeom>
        </p:spPr>
        <p:txBody>
          <a:bodyPr vert="horz" lIns="90528" tIns="45264" rIns="90528" bIns="45264" rtlCol="0"/>
          <a:lstStyle>
            <a:lvl1pPr algn="r">
              <a:defRPr sz="1100"/>
            </a:lvl1pPr>
          </a:lstStyle>
          <a:p>
            <a:fld id="{032C4624-EB4D-4933-AD60-29FDCA47B6C1}" type="datetimeFigureOut">
              <a:rPr kumimoji="1" lang="ja-JP" altLang="en-US" smtClean="0"/>
              <a:t>2021/6/30</a:t>
            </a:fld>
            <a:endParaRPr kumimoji="1" lang="ja-JP" altLang="en-US"/>
          </a:p>
        </p:txBody>
      </p:sp>
      <p:sp>
        <p:nvSpPr>
          <p:cNvPr id="4" name="フッター プレースホルダー 3"/>
          <p:cNvSpPr>
            <a:spLocks noGrp="1"/>
          </p:cNvSpPr>
          <p:nvPr>
            <p:ph type="ftr" sz="quarter" idx="2"/>
          </p:nvPr>
        </p:nvSpPr>
        <p:spPr>
          <a:xfrm>
            <a:off x="1" y="9439970"/>
            <a:ext cx="2948884" cy="497080"/>
          </a:xfrm>
          <a:prstGeom prst="rect">
            <a:avLst/>
          </a:prstGeom>
        </p:spPr>
        <p:txBody>
          <a:bodyPr vert="horz" lIns="90528" tIns="45264" rIns="90528" bIns="4526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54575" y="9439970"/>
            <a:ext cx="2949961" cy="497080"/>
          </a:xfrm>
          <a:prstGeom prst="rect">
            <a:avLst/>
          </a:prstGeom>
        </p:spPr>
        <p:txBody>
          <a:bodyPr vert="horz" lIns="90528" tIns="45264" rIns="90528" bIns="45264" rtlCol="0" anchor="b"/>
          <a:lstStyle>
            <a:lvl1pPr algn="r">
              <a:defRPr sz="1100"/>
            </a:lvl1pPr>
          </a:lstStyle>
          <a:p>
            <a:fld id="{C40A43BD-46F6-4A45-9369-DE6FBA5C0184}" type="slidenum">
              <a:rPr kumimoji="1" lang="ja-JP" altLang="en-US" smtClean="0"/>
              <a:t>‹#›</a:t>
            </a:fld>
            <a:endParaRPr kumimoji="1" lang="ja-JP" altLang="en-US"/>
          </a:p>
        </p:txBody>
      </p:sp>
    </p:spTree>
    <p:extLst>
      <p:ext uri="{BB962C8B-B14F-4D97-AF65-F5344CB8AC3E}">
        <p14:creationId xmlns:p14="http://schemas.microsoft.com/office/powerpoint/2010/main" val="124892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098" cy="496966"/>
          </a:xfrm>
          <a:prstGeom prst="rect">
            <a:avLst/>
          </a:prstGeom>
        </p:spPr>
        <p:txBody>
          <a:bodyPr vert="horz" lIns="95607" tIns="47802" rIns="95607" bIns="4780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4943" y="4"/>
            <a:ext cx="2949098" cy="496966"/>
          </a:xfrm>
          <a:prstGeom prst="rect">
            <a:avLst/>
          </a:prstGeom>
        </p:spPr>
        <p:txBody>
          <a:bodyPr vert="horz" lIns="95607" tIns="47802" rIns="95607" bIns="47802" rtlCol="0"/>
          <a:lstStyle>
            <a:lvl1pPr algn="r">
              <a:defRPr sz="1100"/>
            </a:lvl1pPr>
          </a:lstStyle>
          <a:p>
            <a:fld id="{968DAD15-E570-4A54-9D03-86F33ED006BB}"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87313" y="744538"/>
            <a:ext cx="6630987" cy="3730625"/>
          </a:xfrm>
          <a:prstGeom prst="rect">
            <a:avLst/>
          </a:prstGeom>
          <a:noFill/>
          <a:ln w="12700">
            <a:solidFill>
              <a:prstClr val="black"/>
            </a:solidFill>
          </a:ln>
        </p:spPr>
        <p:txBody>
          <a:bodyPr vert="horz" lIns="95607" tIns="47802" rIns="95607" bIns="47802" rtlCol="0" anchor="ctr"/>
          <a:lstStyle/>
          <a:p>
            <a:endParaRPr lang="ja-JP" altLang="en-US"/>
          </a:p>
        </p:txBody>
      </p:sp>
      <p:sp>
        <p:nvSpPr>
          <p:cNvPr id="5" name="ノート プレースホルダー 4"/>
          <p:cNvSpPr>
            <a:spLocks noGrp="1"/>
          </p:cNvSpPr>
          <p:nvPr>
            <p:ph type="body" sz="quarter" idx="3"/>
          </p:nvPr>
        </p:nvSpPr>
        <p:spPr>
          <a:xfrm>
            <a:off x="680562" y="4721190"/>
            <a:ext cx="5444490" cy="4472699"/>
          </a:xfrm>
          <a:prstGeom prst="rect">
            <a:avLst/>
          </a:prstGeom>
        </p:spPr>
        <p:txBody>
          <a:bodyPr vert="horz" lIns="95607" tIns="47802" rIns="95607" bIns="478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52"/>
            <a:ext cx="2949098" cy="496966"/>
          </a:xfrm>
          <a:prstGeom prst="rect">
            <a:avLst/>
          </a:prstGeom>
        </p:spPr>
        <p:txBody>
          <a:bodyPr vert="horz" lIns="95607" tIns="47802" rIns="95607" bIns="4780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4943" y="9440652"/>
            <a:ext cx="2949098" cy="496966"/>
          </a:xfrm>
          <a:prstGeom prst="rect">
            <a:avLst/>
          </a:prstGeom>
        </p:spPr>
        <p:txBody>
          <a:bodyPr vert="horz" lIns="95607" tIns="47802" rIns="95607" bIns="47802" rtlCol="0" anchor="b"/>
          <a:lstStyle>
            <a:lvl1pPr algn="r">
              <a:defRPr sz="1100"/>
            </a:lvl1pPr>
          </a:lstStyle>
          <a:p>
            <a:fld id="{5CBD0F50-0484-4585-89C4-936AD3F55A68}" type="slidenum">
              <a:rPr kumimoji="1" lang="ja-JP" altLang="en-US" smtClean="0"/>
              <a:t>‹#›</a:t>
            </a:fld>
            <a:endParaRPr kumimoji="1" lang="ja-JP" altLang="en-US"/>
          </a:p>
        </p:txBody>
      </p:sp>
    </p:spTree>
    <p:extLst>
      <p:ext uri="{BB962C8B-B14F-4D97-AF65-F5344CB8AC3E}">
        <p14:creationId xmlns:p14="http://schemas.microsoft.com/office/powerpoint/2010/main" val="18895160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a:t>
            </a:fld>
            <a:endParaRPr kumimoji="1" lang="ja-JP" altLang="en-US"/>
          </a:p>
        </p:txBody>
      </p:sp>
    </p:spTree>
    <p:extLst>
      <p:ext uri="{BB962C8B-B14F-4D97-AF65-F5344CB8AC3E}">
        <p14:creationId xmlns:p14="http://schemas.microsoft.com/office/powerpoint/2010/main" val="306700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10</a:t>
            </a:fld>
            <a:endParaRPr kumimoji="1" lang="ja-JP" altLang="en-US"/>
          </a:p>
        </p:txBody>
      </p:sp>
    </p:spTree>
    <p:extLst>
      <p:ext uri="{BB962C8B-B14F-4D97-AF65-F5344CB8AC3E}">
        <p14:creationId xmlns:p14="http://schemas.microsoft.com/office/powerpoint/2010/main" val="299392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11</a:t>
            </a:fld>
            <a:endParaRPr kumimoji="1" lang="ja-JP" altLang="en-US"/>
          </a:p>
        </p:txBody>
      </p:sp>
    </p:spTree>
    <p:extLst>
      <p:ext uri="{BB962C8B-B14F-4D97-AF65-F5344CB8AC3E}">
        <p14:creationId xmlns:p14="http://schemas.microsoft.com/office/powerpoint/2010/main" val="7010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12</a:t>
            </a:fld>
            <a:endParaRPr kumimoji="1" lang="ja-JP" altLang="en-US"/>
          </a:p>
        </p:txBody>
      </p:sp>
    </p:spTree>
    <p:extLst>
      <p:ext uri="{BB962C8B-B14F-4D97-AF65-F5344CB8AC3E}">
        <p14:creationId xmlns:p14="http://schemas.microsoft.com/office/powerpoint/2010/main" val="424863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13</a:t>
            </a:fld>
            <a:endParaRPr kumimoji="1" lang="ja-JP" altLang="en-US"/>
          </a:p>
        </p:txBody>
      </p:sp>
    </p:spTree>
    <p:extLst>
      <p:ext uri="{BB962C8B-B14F-4D97-AF65-F5344CB8AC3E}">
        <p14:creationId xmlns:p14="http://schemas.microsoft.com/office/powerpoint/2010/main" val="3444018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14</a:t>
            </a:fld>
            <a:endParaRPr kumimoji="1" lang="ja-JP" altLang="en-US"/>
          </a:p>
        </p:txBody>
      </p:sp>
    </p:spTree>
    <p:extLst>
      <p:ext uri="{BB962C8B-B14F-4D97-AF65-F5344CB8AC3E}">
        <p14:creationId xmlns:p14="http://schemas.microsoft.com/office/powerpoint/2010/main" val="361002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15</a:t>
            </a:fld>
            <a:endParaRPr kumimoji="1" lang="ja-JP" altLang="en-US"/>
          </a:p>
        </p:txBody>
      </p:sp>
    </p:spTree>
    <p:extLst>
      <p:ext uri="{BB962C8B-B14F-4D97-AF65-F5344CB8AC3E}">
        <p14:creationId xmlns:p14="http://schemas.microsoft.com/office/powerpoint/2010/main" val="1642520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16</a:t>
            </a:fld>
            <a:endParaRPr kumimoji="1" lang="ja-JP" altLang="en-US"/>
          </a:p>
        </p:txBody>
      </p:sp>
    </p:spTree>
    <p:extLst>
      <p:ext uri="{BB962C8B-B14F-4D97-AF65-F5344CB8AC3E}">
        <p14:creationId xmlns:p14="http://schemas.microsoft.com/office/powerpoint/2010/main" val="248967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17</a:t>
            </a:fld>
            <a:endParaRPr kumimoji="1" lang="ja-JP" altLang="en-US"/>
          </a:p>
        </p:txBody>
      </p:sp>
    </p:spTree>
    <p:extLst>
      <p:ext uri="{BB962C8B-B14F-4D97-AF65-F5344CB8AC3E}">
        <p14:creationId xmlns:p14="http://schemas.microsoft.com/office/powerpoint/2010/main" val="3587723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18</a:t>
            </a:fld>
            <a:endParaRPr kumimoji="1" lang="ja-JP" altLang="en-US"/>
          </a:p>
        </p:txBody>
      </p:sp>
    </p:spTree>
    <p:extLst>
      <p:ext uri="{BB962C8B-B14F-4D97-AF65-F5344CB8AC3E}">
        <p14:creationId xmlns:p14="http://schemas.microsoft.com/office/powerpoint/2010/main" val="669918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19</a:t>
            </a:fld>
            <a:endParaRPr kumimoji="1" lang="ja-JP" altLang="en-US"/>
          </a:p>
        </p:txBody>
      </p:sp>
    </p:spTree>
    <p:extLst>
      <p:ext uri="{BB962C8B-B14F-4D97-AF65-F5344CB8AC3E}">
        <p14:creationId xmlns:p14="http://schemas.microsoft.com/office/powerpoint/2010/main" val="22909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a:t>
            </a:fld>
            <a:endParaRPr kumimoji="1" lang="ja-JP" altLang="en-US"/>
          </a:p>
        </p:txBody>
      </p:sp>
    </p:spTree>
    <p:extLst>
      <p:ext uri="{BB962C8B-B14F-4D97-AF65-F5344CB8AC3E}">
        <p14:creationId xmlns:p14="http://schemas.microsoft.com/office/powerpoint/2010/main" val="1048168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21</a:t>
            </a:fld>
            <a:endParaRPr kumimoji="1" lang="ja-JP" altLang="en-US"/>
          </a:p>
        </p:txBody>
      </p:sp>
    </p:spTree>
    <p:extLst>
      <p:ext uri="{BB962C8B-B14F-4D97-AF65-F5344CB8AC3E}">
        <p14:creationId xmlns:p14="http://schemas.microsoft.com/office/powerpoint/2010/main" val="1565214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23</a:t>
            </a:fld>
            <a:endParaRPr kumimoji="1" lang="ja-JP" altLang="en-US"/>
          </a:p>
        </p:txBody>
      </p:sp>
    </p:spTree>
    <p:extLst>
      <p:ext uri="{BB962C8B-B14F-4D97-AF65-F5344CB8AC3E}">
        <p14:creationId xmlns:p14="http://schemas.microsoft.com/office/powerpoint/2010/main" val="147552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a:t>
            </a:fld>
            <a:endParaRPr kumimoji="1" lang="ja-JP" altLang="en-US"/>
          </a:p>
        </p:txBody>
      </p:sp>
    </p:spTree>
    <p:extLst>
      <p:ext uri="{BB962C8B-B14F-4D97-AF65-F5344CB8AC3E}">
        <p14:creationId xmlns:p14="http://schemas.microsoft.com/office/powerpoint/2010/main" val="348674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a:t>
            </a:fld>
            <a:endParaRPr kumimoji="1" lang="ja-JP" altLang="en-US"/>
          </a:p>
        </p:txBody>
      </p:sp>
    </p:spTree>
    <p:extLst>
      <p:ext uri="{BB962C8B-B14F-4D97-AF65-F5344CB8AC3E}">
        <p14:creationId xmlns:p14="http://schemas.microsoft.com/office/powerpoint/2010/main" val="289512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5</a:t>
            </a:fld>
            <a:endParaRPr kumimoji="1" lang="ja-JP" altLang="en-US"/>
          </a:p>
        </p:txBody>
      </p:sp>
    </p:spTree>
    <p:extLst>
      <p:ext uri="{BB962C8B-B14F-4D97-AF65-F5344CB8AC3E}">
        <p14:creationId xmlns:p14="http://schemas.microsoft.com/office/powerpoint/2010/main" val="305643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6</a:t>
            </a:fld>
            <a:endParaRPr kumimoji="1" lang="ja-JP" altLang="en-US"/>
          </a:p>
        </p:txBody>
      </p:sp>
    </p:spTree>
    <p:extLst>
      <p:ext uri="{BB962C8B-B14F-4D97-AF65-F5344CB8AC3E}">
        <p14:creationId xmlns:p14="http://schemas.microsoft.com/office/powerpoint/2010/main" val="223758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7</a:t>
            </a:fld>
            <a:endParaRPr kumimoji="1" lang="ja-JP" altLang="en-US"/>
          </a:p>
        </p:txBody>
      </p:sp>
    </p:spTree>
    <p:extLst>
      <p:ext uri="{BB962C8B-B14F-4D97-AF65-F5344CB8AC3E}">
        <p14:creationId xmlns:p14="http://schemas.microsoft.com/office/powerpoint/2010/main" val="317642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8</a:t>
            </a:fld>
            <a:endParaRPr kumimoji="1" lang="ja-JP" altLang="en-US"/>
          </a:p>
        </p:txBody>
      </p:sp>
    </p:spTree>
    <p:extLst>
      <p:ext uri="{BB962C8B-B14F-4D97-AF65-F5344CB8AC3E}">
        <p14:creationId xmlns:p14="http://schemas.microsoft.com/office/powerpoint/2010/main" val="378440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9</a:t>
            </a:fld>
            <a:endParaRPr kumimoji="1" lang="ja-JP" altLang="en-US"/>
          </a:p>
        </p:txBody>
      </p:sp>
    </p:spTree>
    <p:extLst>
      <p:ext uri="{BB962C8B-B14F-4D97-AF65-F5344CB8AC3E}">
        <p14:creationId xmlns:p14="http://schemas.microsoft.com/office/powerpoint/2010/main" val="1342184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BE79B4-80B2-2047-B0A8-DCCCC59C9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133722"/>
            <a:ext cx="1664402" cy="1609229"/>
          </a:xfrm>
          <a:prstGeom prst="rect">
            <a:avLst/>
          </a:prstGeom>
        </p:spPr>
      </p:pic>
      <p:pic>
        <p:nvPicPr>
          <p:cNvPr id="5" name="図 4">
            <a:extLst>
              <a:ext uri="{FF2B5EF4-FFF2-40B4-BE49-F238E27FC236}">
                <a16:creationId xmlns:a16="http://schemas.microsoft.com/office/drawing/2014/main" id="{C3493600-BFED-B440-B5D7-FC17B373C7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72284"/>
            <a:ext cx="12192000" cy="3213100"/>
          </a:xfrm>
          <a:prstGeom prst="rect">
            <a:avLst/>
          </a:prstGeom>
        </p:spPr>
      </p:pic>
      <p:sp>
        <p:nvSpPr>
          <p:cNvPr id="3" name="サブタイトル 2"/>
          <p:cNvSpPr>
            <a:spLocks noGrp="1"/>
          </p:cNvSpPr>
          <p:nvPr>
            <p:ph type="subTitle" idx="1" hasCustomPrompt="1"/>
          </p:nvPr>
        </p:nvSpPr>
        <p:spPr>
          <a:xfrm>
            <a:off x="1828800" y="3284985"/>
            <a:ext cx="8534400" cy="5508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サブタイトルの書式設定</a:t>
            </a:r>
          </a:p>
        </p:txBody>
      </p:sp>
      <p:sp>
        <p:nvSpPr>
          <p:cNvPr id="2" name="タイトル 1"/>
          <p:cNvSpPr>
            <a:spLocks noGrp="1"/>
          </p:cNvSpPr>
          <p:nvPr>
            <p:ph type="ctrTitle" hasCustomPrompt="1"/>
          </p:nvPr>
        </p:nvSpPr>
        <p:spPr>
          <a:xfrm>
            <a:off x="914400" y="1700809"/>
            <a:ext cx="10363200" cy="1470025"/>
          </a:xfrm>
        </p:spPr>
        <p:txBody>
          <a:bodyPr/>
          <a:lstStyle>
            <a:lvl1pPr>
              <a:defRPr b="1">
                <a:latin typeface="Meiryo UI" panose="020B0604030504040204" pitchFamily="34" charset="-128"/>
                <a:ea typeface="Meiryo UI" panose="020B0604030504040204" pitchFamily="34" charset="-128"/>
              </a:defRPr>
            </a:lvl1pPr>
          </a:lstStyle>
          <a:p>
            <a:r>
              <a:rPr kumimoji="1" lang="ja-JP" altLang="en-US"/>
              <a:t>マスタータイトルの書式設定</a:t>
            </a:r>
          </a:p>
        </p:txBody>
      </p:sp>
      <p:sp>
        <p:nvSpPr>
          <p:cNvPr id="25" name="テキスト プレースホルダー 24">
            <a:extLst>
              <a:ext uri="{FF2B5EF4-FFF2-40B4-BE49-F238E27FC236}">
                <a16:creationId xmlns:a16="http://schemas.microsoft.com/office/drawing/2014/main" id="{3931D52A-02DD-1A48-B2D3-AF543E094F5D}"/>
              </a:ext>
            </a:extLst>
          </p:cNvPr>
          <p:cNvSpPr>
            <a:spLocks noGrp="1"/>
          </p:cNvSpPr>
          <p:nvPr>
            <p:ph type="body" sz="quarter" idx="11" hasCustomPrompt="1"/>
          </p:nvPr>
        </p:nvSpPr>
        <p:spPr>
          <a:xfrm>
            <a:off x="719667" y="4437064"/>
            <a:ext cx="4032251" cy="1512887"/>
          </a:xfrm>
        </p:spPr>
        <p:txBody>
          <a:bodyPr>
            <a:noAutofit/>
          </a:bodyPr>
          <a:lstStyle>
            <a:lvl1pPr marL="0" indent="0">
              <a:buNone/>
              <a:defRPr sz="2400" i="0">
                <a:latin typeface="Meiryo UI" panose="020B0604030504040204" pitchFamily="34" charset="-128"/>
                <a:ea typeface="Meiryo UI" panose="020B0604030504040204" pitchFamily="34" charset="-128"/>
              </a:defRPr>
            </a:lvl1pPr>
            <a:lvl2pPr>
              <a:defRPr sz="1800">
                <a:latin typeface="Meiryo UI" panose="020B0604030504040204" pitchFamily="34" charset="-128"/>
                <a:ea typeface="Meiryo UI" panose="020B0604030504040204" pitchFamily="34" charset="-128"/>
              </a:defRPr>
            </a:lvl2pPr>
            <a:lvl3pPr>
              <a:defRPr sz="1800">
                <a:latin typeface="Meiryo UI" panose="020B0604030504040204" pitchFamily="34" charset="-128"/>
                <a:ea typeface="Meiryo UI" panose="020B0604030504040204" pitchFamily="34" charset="-128"/>
              </a:defRPr>
            </a:lvl3pPr>
            <a:lvl4pPr>
              <a:defRPr sz="18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所属・名前・日付</a:t>
            </a:r>
          </a:p>
        </p:txBody>
      </p:sp>
      <p:sp>
        <p:nvSpPr>
          <p:cNvPr id="8" name="正方形/長方形 7">
            <a:extLst>
              <a:ext uri="{FF2B5EF4-FFF2-40B4-BE49-F238E27FC236}">
                <a16:creationId xmlns:a16="http://schemas.microsoft.com/office/drawing/2014/main" id="{0A9CF2EA-1704-D740-9513-6FD4B104BFBD}"/>
              </a:ext>
            </a:extLst>
          </p:cNvPr>
          <p:cNvSpPr/>
          <p:nvPr userDrawn="1"/>
        </p:nvSpPr>
        <p:spPr>
          <a:xfrm>
            <a:off x="0" y="6525345"/>
            <a:ext cx="12192000" cy="360040"/>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9" name="図 8">
            <a:extLst>
              <a:ext uri="{FF2B5EF4-FFF2-40B4-BE49-F238E27FC236}">
                <a16:creationId xmlns:a16="http://schemas.microsoft.com/office/drawing/2014/main" id="{8DF0D68D-87A6-EF4B-926A-DDB596844C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7784" y="6509255"/>
            <a:ext cx="1944216" cy="376129"/>
          </a:xfrm>
          <a:prstGeom prst="rect">
            <a:avLst/>
          </a:prstGeom>
        </p:spPr>
      </p:pic>
    </p:spTree>
    <p:extLst>
      <p:ext uri="{BB962C8B-B14F-4D97-AF65-F5344CB8AC3E}">
        <p14:creationId xmlns:p14="http://schemas.microsoft.com/office/powerpoint/2010/main" val="8563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09600" y="1196752"/>
            <a:ext cx="5386917"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4" name="コンテンツ プレースホルダー 3"/>
          <p:cNvSpPr>
            <a:spLocks noGrp="1"/>
          </p:cNvSpPr>
          <p:nvPr>
            <p:ph sz="half" idx="2"/>
          </p:nvPr>
        </p:nvSpPr>
        <p:spPr>
          <a:xfrm>
            <a:off x="609600" y="1875655"/>
            <a:ext cx="5386917" cy="4281339"/>
          </a:xfrm>
        </p:spPr>
        <p:txBody>
          <a:bodyPr/>
          <a:lstStyle>
            <a:lvl1pPr marL="342900" indent="-342900">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5" name="テキスト プレースホルダー 4"/>
          <p:cNvSpPr>
            <a:spLocks noGrp="1"/>
          </p:cNvSpPr>
          <p:nvPr>
            <p:ph type="body" sz="quarter" idx="3"/>
          </p:nvPr>
        </p:nvSpPr>
        <p:spPr>
          <a:xfrm>
            <a:off x="6193368" y="1196752"/>
            <a:ext cx="5389033"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6" name="コンテンツ プレースホルダー 5"/>
          <p:cNvSpPr>
            <a:spLocks noGrp="1"/>
          </p:cNvSpPr>
          <p:nvPr>
            <p:ph sz="quarter" idx="4"/>
          </p:nvPr>
        </p:nvSpPr>
        <p:spPr>
          <a:xfrm>
            <a:off x="6193368" y="1875655"/>
            <a:ext cx="5389033" cy="4281339"/>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413FFABE-964A-4443-B500-52F144EEF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DFDF8B7B-88D0-1942-8715-C30071174B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BF4DCFA1-421E-5148-A5FE-C650E1D7054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050B0F35-5D3F-4941-993E-99CC0F2F9DDE}"/>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367196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545270A-BF76-4940-94D2-F9C1E7AB1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2" name="タイトル 1">
            <a:extLst>
              <a:ext uri="{FF2B5EF4-FFF2-40B4-BE49-F238E27FC236}">
                <a16:creationId xmlns:a16="http://schemas.microsoft.com/office/drawing/2014/main" id="{CBCDFA74-1941-174B-B298-B0201B01E0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3" name="直角三角形 12">
            <a:extLst>
              <a:ext uri="{FF2B5EF4-FFF2-40B4-BE49-F238E27FC236}">
                <a16:creationId xmlns:a16="http://schemas.microsoft.com/office/drawing/2014/main" id="{7CF7447F-9D96-CC4C-9258-644613340F25}"/>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950DFCF1-7446-0748-85B9-66C1841F6235}"/>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010148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53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最終ページ">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40860A-66A3-E248-B3BE-7DCE1FAD0CAC}"/>
              </a:ext>
            </a:extLst>
          </p:cNvPr>
          <p:cNvSpPr txBox="1"/>
          <p:nvPr userDrawn="1"/>
        </p:nvSpPr>
        <p:spPr>
          <a:xfrm>
            <a:off x="423696" y="692696"/>
            <a:ext cx="11344608" cy="369332"/>
          </a:xfrm>
          <a:prstGeom prst="rect">
            <a:avLst/>
          </a:prstGeom>
          <a:noFill/>
        </p:spPr>
        <p:txBody>
          <a:bodyPr wrap="square" rtlCol="0">
            <a:spAutoFit/>
          </a:bodyPr>
          <a:lstStyle/>
          <a:p>
            <a:pPr algn="ctr"/>
            <a:r>
              <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ご清聴ありがとうございました！</a:t>
            </a:r>
          </a:p>
        </p:txBody>
      </p:sp>
      <p:sp>
        <p:nvSpPr>
          <p:cNvPr id="9" name="テキスト ボックス 8">
            <a:extLst>
              <a:ext uri="{FF2B5EF4-FFF2-40B4-BE49-F238E27FC236}">
                <a16:creationId xmlns:a16="http://schemas.microsoft.com/office/drawing/2014/main" id="{D0B98EB6-2213-A94B-987E-90F308571796}"/>
              </a:ext>
            </a:extLst>
          </p:cNvPr>
          <p:cNvSpPr txBox="1"/>
          <p:nvPr userDrawn="1"/>
        </p:nvSpPr>
        <p:spPr>
          <a:xfrm>
            <a:off x="423696" y="1062028"/>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Thank you for listening! (English)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0" name="テキスト ボックス 9">
            <a:extLst>
              <a:ext uri="{FF2B5EF4-FFF2-40B4-BE49-F238E27FC236}">
                <a16:creationId xmlns:a16="http://schemas.microsoft.com/office/drawing/2014/main" id="{687F54D5-9C5E-674B-A06C-B58A51023B20}"/>
              </a:ext>
            </a:extLst>
          </p:cNvPr>
          <p:cNvSpPr txBox="1"/>
          <p:nvPr userDrawn="1"/>
        </p:nvSpPr>
        <p:spPr>
          <a:xfrm>
            <a:off x="423696" y="1853045"/>
            <a:ext cx="11344608" cy="369332"/>
          </a:xfrm>
          <a:prstGeom prst="rect">
            <a:avLst/>
          </a:prstGeom>
          <a:noFill/>
        </p:spPr>
        <p:txBody>
          <a:bodyPr wrap="square" rtlCol="0">
            <a:spAutoFit/>
          </a:bodyPr>
          <a:lstStyle/>
          <a:p>
            <a:pPr algn="ct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Vielen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Dank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für</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Ihre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Aufmerksamkeit</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(Deutsch)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1" name="テキスト ボックス 10">
            <a:extLst>
              <a:ext uri="{FF2B5EF4-FFF2-40B4-BE49-F238E27FC236}">
                <a16:creationId xmlns:a16="http://schemas.microsoft.com/office/drawing/2014/main" id="{A88B1BB5-7A1C-EC41-AAC0-E5C366C157F3}"/>
              </a:ext>
            </a:extLst>
          </p:cNvPr>
          <p:cNvSpPr txBox="1"/>
          <p:nvPr userDrawn="1"/>
        </p:nvSpPr>
        <p:spPr>
          <a:xfrm>
            <a:off x="423696" y="2206815"/>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Merci beaucoup pour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votre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attention !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Français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2" name="テキスト ボックス 11">
            <a:extLst>
              <a:ext uri="{FF2B5EF4-FFF2-40B4-BE49-F238E27FC236}">
                <a16:creationId xmlns:a16="http://schemas.microsoft.com/office/drawing/2014/main" id="{857FC506-49FF-1741-A424-383C5614AE6B}"/>
              </a:ext>
            </a:extLst>
          </p:cNvPr>
          <p:cNvSpPr txBox="1"/>
          <p:nvPr userDrawn="1"/>
        </p:nvSpPr>
        <p:spPr>
          <a:xfrm>
            <a:off x="423696" y="4607153"/>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Muchas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gracias por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su</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atención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Español</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3" name="テキスト ボックス 12">
            <a:extLst>
              <a:ext uri="{FF2B5EF4-FFF2-40B4-BE49-F238E27FC236}">
                <a16:creationId xmlns:a16="http://schemas.microsoft.com/office/drawing/2014/main" id="{37CAE708-23F2-8C47-995A-D6CA7A6D612A}"/>
              </a:ext>
            </a:extLst>
          </p:cNvPr>
          <p:cNvSpPr txBox="1"/>
          <p:nvPr userDrawn="1"/>
        </p:nvSpPr>
        <p:spPr>
          <a:xfrm>
            <a:off x="356056" y="6202349"/>
            <a:ext cx="11344608" cy="369332"/>
          </a:xfrm>
          <a:prstGeom prst="rect">
            <a:avLst/>
          </a:prstGeom>
          <a:noFill/>
        </p:spPr>
        <p:txBody>
          <a:bodyPr wrap="square" rtlCol="0">
            <a:spAutoFit/>
          </a:bodyPr>
          <a:lstStyle/>
          <a:p>
            <a:pPr algn="ct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非常感谢您的关注</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中文和简体</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4" name="テキスト ボックス 13">
            <a:extLst>
              <a:ext uri="{FF2B5EF4-FFF2-40B4-BE49-F238E27FC236}">
                <a16:creationId xmlns:a16="http://schemas.microsoft.com/office/drawing/2014/main" id="{E87F0464-CE50-DF46-8EC1-2BE90B3D7028}"/>
              </a:ext>
            </a:extLst>
          </p:cNvPr>
          <p:cNvSpPr txBox="1"/>
          <p:nvPr userDrawn="1"/>
        </p:nvSpPr>
        <p:spPr>
          <a:xfrm>
            <a:off x="421720" y="5781443"/>
            <a:ext cx="11344608" cy="369332"/>
          </a:xfrm>
          <a:prstGeom prst="rect">
            <a:avLst/>
          </a:prstGeom>
          <a:noFill/>
        </p:spPr>
        <p:txBody>
          <a:bodyPr wrap="square" rtlCol="0">
            <a:spAutoFit/>
          </a:bodyPr>
          <a:lstStyle/>
          <a:p>
            <a:pPr algn="ct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경청 해 주셔서 감사합니다</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한국어</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5" name="テキスト ボックス 14">
            <a:extLst>
              <a:ext uri="{FF2B5EF4-FFF2-40B4-BE49-F238E27FC236}">
                <a16:creationId xmlns:a16="http://schemas.microsoft.com/office/drawing/2014/main" id="{73C64D7A-43EC-8248-94E8-1B543054EE11}"/>
              </a:ext>
            </a:extLst>
          </p:cNvPr>
          <p:cNvSpPr txBox="1"/>
          <p:nvPr userDrawn="1"/>
        </p:nvSpPr>
        <p:spPr>
          <a:xfrm>
            <a:off x="450094" y="4990426"/>
            <a:ext cx="11344608" cy="369332"/>
          </a:xfrm>
          <a:prstGeom prst="rect">
            <a:avLst/>
          </a:prstGeom>
          <a:noFill/>
        </p:spPr>
        <p:txBody>
          <a:bodyPr wrap="square" rtlCol="0">
            <a:spAutoFit/>
          </a:bodyPr>
          <a:lstStyle/>
          <a:p>
            <a:pPr algn="ctr"/>
            <a:r>
              <a:rPr kumimoji="1" lang="az-Cyrl-AZ"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спасибо за Ваше внимание! (Русский)</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6" name="テキスト ボックス 15">
            <a:extLst>
              <a:ext uri="{FF2B5EF4-FFF2-40B4-BE49-F238E27FC236}">
                <a16:creationId xmlns:a16="http://schemas.microsoft.com/office/drawing/2014/main" id="{663086CF-4E84-104D-AC02-77F1E0803C06}"/>
              </a:ext>
            </a:extLst>
          </p:cNvPr>
          <p:cNvSpPr txBox="1"/>
          <p:nvPr userDrawn="1"/>
        </p:nvSpPr>
        <p:spPr>
          <a:xfrm>
            <a:off x="421720" y="1485307"/>
            <a:ext cx="11344608" cy="369332"/>
          </a:xfrm>
          <a:prstGeom prst="rect">
            <a:avLst/>
          </a:prstGeom>
          <a:noFill/>
        </p:spPr>
        <p:txBody>
          <a:bodyPr wrap="square" rtlCol="0">
            <a:spAutoFit/>
          </a:bodyPr>
          <a:lstStyle/>
          <a:p>
            <a:pPr algn="ctr"/>
            <a:r>
              <a:rPr kumimoji="1" lang="vi-VN"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Cám ơn vì sự quan tâm của bạn! (Tiếng Việt)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7" name="テキスト ボックス 16">
            <a:extLst>
              <a:ext uri="{FF2B5EF4-FFF2-40B4-BE49-F238E27FC236}">
                <a16:creationId xmlns:a16="http://schemas.microsoft.com/office/drawing/2014/main" id="{257EFDE2-5218-4D4F-9E75-429E1B18A6B4}"/>
              </a:ext>
            </a:extLst>
          </p:cNvPr>
          <p:cNvSpPr txBox="1"/>
          <p:nvPr userDrawn="1"/>
        </p:nvSpPr>
        <p:spPr>
          <a:xfrm>
            <a:off x="356056" y="5304638"/>
            <a:ext cx="11344608" cy="461665"/>
          </a:xfrm>
          <a:prstGeom prst="rect">
            <a:avLst/>
          </a:prstGeom>
          <a:noFill/>
        </p:spPr>
        <p:txBody>
          <a:bodyPr wrap="square" rtlCol="0">
            <a:spAutoFit/>
          </a:bodyPr>
          <a:lstStyle/>
          <a:p>
            <a:pPr algn="ctr"/>
            <a:r>
              <a:rPr kumimoji="1" lang="th-TH" altLang="ko-KR" sz="24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ขอขอบคุณสำหรับความสนใจของคุณ! (ไทย)</a:t>
            </a:r>
            <a:endParaRPr kumimoji="1" lang="ja-JP" altLang="en-US" sz="24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pic>
        <p:nvPicPr>
          <p:cNvPr id="3" name="図 2">
            <a:extLst>
              <a:ext uri="{FF2B5EF4-FFF2-40B4-BE49-F238E27FC236}">
                <a16:creationId xmlns:a16="http://schemas.microsoft.com/office/drawing/2014/main" id="{77763623-E694-0D45-B396-3083164135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7270"/>
          <a:stretch/>
        </p:blipFill>
        <p:spPr>
          <a:xfrm>
            <a:off x="2724402" y="2885014"/>
            <a:ext cx="6743196" cy="1517226"/>
          </a:xfrm>
          <a:prstGeom prst="rect">
            <a:avLst/>
          </a:prstGeom>
        </p:spPr>
      </p:pic>
    </p:spTree>
    <p:extLst>
      <p:ext uri="{BB962C8B-B14F-4D97-AF65-F5344CB8AC3E}">
        <p14:creationId xmlns:p14="http://schemas.microsoft.com/office/powerpoint/2010/main" val="233356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349" y="104106"/>
            <a:ext cx="1606115" cy="1164655"/>
          </a:xfrm>
          <a:prstGeom prst="rect">
            <a:avLst/>
          </a:prstGeom>
        </p:spPr>
      </p:pic>
      <p:sp>
        <p:nvSpPr>
          <p:cNvPr id="2" name="タイトル 1"/>
          <p:cNvSpPr>
            <a:spLocks noGrp="1"/>
          </p:cNvSpPr>
          <p:nvPr>
            <p:ph type="title"/>
          </p:nvPr>
        </p:nvSpPr>
        <p:spPr>
          <a:xfrm>
            <a:off x="1775520"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dirty="0"/>
              <a:t>マスター タイトルの書式設定</a:t>
            </a:r>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726837" y="1052736"/>
            <a:ext cx="9265707"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Tree>
    <p:extLst>
      <p:ext uri="{BB962C8B-B14F-4D97-AF65-F5344CB8AC3E}">
        <p14:creationId xmlns:p14="http://schemas.microsoft.com/office/powerpoint/2010/main" val="27090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Table of Contents">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5560DA7-39E1-4941-AFA0-A46832BDE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44624"/>
            <a:ext cx="1143043" cy="1105152"/>
          </a:xfrm>
          <a:prstGeom prst="rect">
            <a:avLst/>
          </a:prstGeom>
        </p:spPr>
      </p:pic>
      <p:sp>
        <p:nvSpPr>
          <p:cNvPr id="11" name="正方形/長方形 10">
            <a:extLst>
              <a:ext uri="{FF2B5EF4-FFF2-40B4-BE49-F238E27FC236}">
                <a16:creationId xmlns:a16="http://schemas.microsoft.com/office/drawing/2014/main" id="{EC980AAF-BA0B-0047-95EC-2E9BBD4BA860}"/>
              </a:ext>
            </a:extLst>
          </p:cNvPr>
          <p:cNvSpPr/>
          <p:nvPr userDrawn="1"/>
        </p:nvSpPr>
        <p:spPr>
          <a:xfrm>
            <a:off x="0" y="0"/>
            <a:ext cx="2831637" cy="688538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10" name="図 9">
            <a:extLst>
              <a:ext uri="{FF2B5EF4-FFF2-40B4-BE49-F238E27FC236}">
                <a16:creationId xmlns:a16="http://schemas.microsoft.com/office/drawing/2014/main" id="{049F945A-B7CD-3B42-975F-42887B271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637" y="4418540"/>
            <a:ext cx="9360363" cy="2466845"/>
          </a:xfrm>
          <a:prstGeom prst="rect">
            <a:avLst/>
          </a:prstGeom>
        </p:spPr>
      </p:pic>
      <p:sp>
        <p:nvSpPr>
          <p:cNvPr id="2" name="タイトル 1"/>
          <p:cNvSpPr>
            <a:spLocks noGrp="1"/>
          </p:cNvSpPr>
          <p:nvPr>
            <p:ph type="ctrTitle" hasCustomPrompt="1"/>
          </p:nvPr>
        </p:nvSpPr>
        <p:spPr>
          <a:xfrm>
            <a:off x="3094517" y="404665"/>
            <a:ext cx="8042043" cy="601663"/>
          </a:xfrm>
        </p:spPr>
        <p:txBody>
          <a:bodyPr>
            <a:normAutofit/>
          </a:bodyPr>
          <a:lstStyle>
            <a:lvl1pPr>
              <a:defRPr sz="3200" b="1">
                <a:latin typeface="Meiryo UI" panose="020B0604030504040204" pitchFamily="34" charset="-128"/>
                <a:ea typeface="Meiryo UI" panose="020B0604030504040204" pitchFamily="34" charset="-128"/>
              </a:defRPr>
            </a:lvl1pPr>
          </a:lstStyle>
          <a:p>
            <a:r>
              <a:rPr kumimoji="1" lang="ja-JP" altLang="en-US"/>
              <a:t>もくじの書式設定</a:t>
            </a:r>
          </a:p>
        </p:txBody>
      </p:sp>
      <p:sp>
        <p:nvSpPr>
          <p:cNvPr id="17" name="直角三角形 16">
            <a:extLst>
              <a:ext uri="{FF2B5EF4-FFF2-40B4-BE49-F238E27FC236}">
                <a16:creationId xmlns:a16="http://schemas.microsoft.com/office/drawing/2014/main" id="{2EB29E6A-CBD9-C943-A1FF-91EC06395478}"/>
              </a:ext>
            </a:extLst>
          </p:cNvPr>
          <p:cNvSpPr/>
          <p:nvPr userDrawn="1"/>
        </p:nvSpPr>
        <p:spPr>
          <a:xfrm flipV="1">
            <a:off x="2953218" y="1052736"/>
            <a:ext cx="8423369"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5" name="コンテンツ プレースホルダー 4">
            <a:extLst>
              <a:ext uri="{FF2B5EF4-FFF2-40B4-BE49-F238E27FC236}">
                <a16:creationId xmlns:a16="http://schemas.microsoft.com/office/drawing/2014/main" id="{1F5F2551-1B75-8446-BD10-BC442C4FCA80}"/>
              </a:ext>
            </a:extLst>
          </p:cNvPr>
          <p:cNvSpPr>
            <a:spLocks noGrp="1"/>
          </p:cNvSpPr>
          <p:nvPr>
            <p:ph sz="quarter" idx="10"/>
          </p:nvPr>
        </p:nvSpPr>
        <p:spPr>
          <a:xfrm>
            <a:off x="3094567" y="1268761"/>
            <a:ext cx="8282020" cy="4824065"/>
          </a:xfrm>
        </p:spPr>
        <p:txBody>
          <a:bodyPr/>
          <a:lstStyle>
            <a:lvl1pPr marL="342900" indent="-342900">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stStyle>
          <a:p>
            <a:pPr marL="342900" lvl="0" indent="-342900" algn="l" defTabSz="914400" rtl="0" eaLnBrk="1" latinLnBrk="0" hangingPunct="1">
              <a:spcBef>
                <a:spcPct val="20000"/>
              </a:spcBef>
              <a:buFont typeface="Wingdings" panose="05000000000000000000"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7" name="テキスト プレースホルダー 6">
            <a:extLst>
              <a:ext uri="{FF2B5EF4-FFF2-40B4-BE49-F238E27FC236}">
                <a16:creationId xmlns:a16="http://schemas.microsoft.com/office/drawing/2014/main" id="{57501F5C-E2B4-8949-A74F-01FD124BA4EA}"/>
              </a:ext>
            </a:extLst>
          </p:cNvPr>
          <p:cNvSpPr>
            <a:spLocks noGrp="1"/>
          </p:cNvSpPr>
          <p:nvPr>
            <p:ph type="body" sz="quarter" idx="11" hasCustomPrompt="1"/>
          </p:nvPr>
        </p:nvSpPr>
        <p:spPr>
          <a:xfrm rot="5400000">
            <a:off x="-2314036" y="3091558"/>
            <a:ext cx="5832600" cy="725828"/>
          </a:xfrm>
          <a:gradFill flip="none" rotWithShape="1">
            <a:gsLst>
              <a:gs pos="0">
                <a:srgbClr val="1F497D"/>
              </a:gs>
              <a:gs pos="50000">
                <a:srgbClr val="48B2EE"/>
              </a:gs>
              <a:gs pos="100000">
                <a:srgbClr val="9CD3E7"/>
              </a:gs>
            </a:gsLst>
            <a:lin ang="2700000" scaled="1"/>
            <a:tileRect/>
          </a:gradFill>
        </p:spPr>
        <p:txBody>
          <a:bodyPr anchor="ctr"/>
          <a:lstStyle>
            <a:lvl1pPr marL="0" indent="0">
              <a:buNone/>
              <a:defRPr i="1">
                <a:solidFill>
                  <a:schemeClr val="bg1"/>
                </a:solidFill>
                <a:effectLst>
                  <a:outerShdw blurRad="38100" dist="38100" dir="2700000" algn="tl">
                    <a:srgbClr val="000000">
                      <a:alpha val="43137"/>
                    </a:srgbClr>
                  </a:outerShdw>
                </a:effectLst>
              </a:defRPr>
            </a:lvl1pPr>
          </a:lstStyle>
          <a:p>
            <a:pPr lvl="0"/>
            <a:r>
              <a:rPr kumimoji="1" lang="ja-JP" altLang="en-US"/>
              <a:t>セッションタイトル</a:t>
            </a:r>
          </a:p>
        </p:txBody>
      </p:sp>
      <p:pic>
        <p:nvPicPr>
          <p:cNvPr id="9" name="図 8">
            <a:extLst>
              <a:ext uri="{FF2B5EF4-FFF2-40B4-BE49-F238E27FC236}">
                <a16:creationId xmlns:a16="http://schemas.microsoft.com/office/drawing/2014/main" id="{A8B477FC-F11B-CD48-85F8-FB3A08904B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156" y="6597352"/>
            <a:ext cx="1488843" cy="288032"/>
          </a:xfrm>
          <a:prstGeom prst="rect">
            <a:avLst/>
          </a:prstGeom>
        </p:spPr>
      </p:pic>
    </p:spTree>
    <p:extLst>
      <p:ext uri="{BB962C8B-B14F-4D97-AF65-F5344CB8AC3E}">
        <p14:creationId xmlns:p14="http://schemas.microsoft.com/office/powerpoint/2010/main" val="32795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13961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4" name="正方形/長方形 13">
            <a:extLst>
              <a:ext uri="{FF2B5EF4-FFF2-40B4-BE49-F238E27FC236}">
                <a16:creationId xmlns:a16="http://schemas.microsoft.com/office/drawing/2014/main" id="{227BBD9E-7DC5-E540-800A-85FC56445809}"/>
              </a:ext>
            </a:extLst>
          </p:cNvPr>
          <p:cNvSpPr/>
          <p:nvPr userDrawn="1"/>
        </p:nvSpPr>
        <p:spPr>
          <a:xfrm>
            <a:off x="0" y="6453336"/>
            <a:ext cx="12192000" cy="404664"/>
          </a:xfrm>
          <a:prstGeom prst="rect">
            <a:avLst/>
          </a:prstGeom>
          <a:solidFill>
            <a:srgbClr val="0533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5" name="図 14">
            <a:extLst>
              <a:ext uri="{FF2B5EF4-FFF2-40B4-BE49-F238E27FC236}">
                <a16:creationId xmlns:a16="http://schemas.microsoft.com/office/drawing/2014/main" id="{579D4948-5204-CE47-9872-1FA9A331BD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000" y="6519600"/>
            <a:ext cx="1048514" cy="262129"/>
          </a:xfrm>
          <a:prstGeom prst="rect">
            <a:avLst/>
          </a:prstGeom>
        </p:spPr>
      </p:pic>
    </p:spTree>
    <p:extLst>
      <p:ext uri="{BB962C8B-B14F-4D97-AF65-F5344CB8AC3E}">
        <p14:creationId xmlns:p14="http://schemas.microsoft.com/office/powerpoint/2010/main" val="413469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287689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正方形/長方形 9">
            <a:extLst>
              <a:ext uri="{FF2B5EF4-FFF2-40B4-BE49-F238E27FC236}">
                <a16:creationId xmlns:a16="http://schemas.microsoft.com/office/drawing/2014/main" id="{F059B7A1-394E-1A41-979C-AEAEDF3FF22F}"/>
              </a:ext>
            </a:extLst>
          </p:cNvPr>
          <p:cNvSpPr/>
          <p:nvPr userDrawn="1"/>
        </p:nvSpPr>
        <p:spPr>
          <a:xfrm>
            <a:off x="0" y="6453336"/>
            <a:ext cx="12192000" cy="404664"/>
          </a:xfrm>
          <a:prstGeom prst="rect">
            <a:avLst/>
          </a:prstGeom>
          <a:solidFill>
            <a:srgbClr val="0533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5" name="図 14">
            <a:extLst>
              <a:ext uri="{FF2B5EF4-FFF2-40B4-BE49-F238E27FC236}">
                <a16:creationId xmlns:a16="http://schemas.microsoft.com/office/drawing/2014/main" id="{EA2216E4-1B5D-5A44-A756-B7CEF11A14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000" y="6519600"/>
            <a:ext cx="1048514" cy="262129"/>
          </a:xfrm>
          <a:prstGeom prst="rect">
            <a:avLst/>
          </a:prstGeom>
        </p:spPr>
      </p:pic>
    </p:spTree>
    <p:extLst>
      <p:ext uri="{BB962C8B-B14F-4D97-AF65-F5344CB8AC3E}">
        <p14:creationId xmlns:p14="http://schemas.microsoft.com/office/powerpoint/2010/main" val="3274466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B84DA6B-6132-A746-90EA-47B5F39E0546}"/>
              </a:ext>
            </a:extLst>
          </p:cNvPr>
          <p:cNvSpPr/>
          <p:nvPr userDrawn="1"/>
        </p:nvSpPr>
        <p:spPr>
          <a:xfrm>
            <a:off x="0" y="3212976"/>
            <a:ext cx="12192000" cy="364502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7" name="図 6">
            <a:extLst>
              <a:ext uri="{FF2B5EF4-FFF2-40B4-BE49-F238E27FC236}">
                <a16:creationId xmlns:a16="http://schemas.microsoft.com/office/drawing/2014/main" id="{7AEA9728-975C-9C42-8E3A-C492E31A9DB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90" r="991"/>
          <a:stretch/>
        </p:blipFill>
        <p:spPr>
          <a:xfrm>
            <a:off x="0" y="0"/>
            <a:ext cx="12192000" cy="3274680"/>
          </a:xfrm>
          <a:prstGeom prst="rect">
            <a:avLst/>
          </a:prstGeom>
        </p:spPr>
      </p:pic>
      <p:sp>
        <p:nvSpPr>
          <p:cNvPr id="2" name="タイトル 1"/>
          <p:cNvSpPr>
            <a:spLocks noGrp="1"/>
          </p:cNvSpPr>
          <p:nvPr>
            <p:ph type="title"/>
          </p:nvPr>
        </p:nvSpPr>
        <p:spPr>
          <a:xfrm>
            <a:off x="963084" y="4659214"/>
            <a:ext cx="10363200" cy="1362075"/>
          </a:xfrm>
        </p:spPr>
        <p:txBody>
          <a:bodyPr anchor="t"/>
          <a:lstStyle>
            <a:lvl1pPr algn="l">
              <a:defRPr sz="4000" b="1" cap="all">
                <a:solidFill>
                  <a:schemeClr val="bg1"/>
                </a:solidFill>
                <a:effectLst>
                  <a:glow rad="228600">
                    <a:schemeClr val="accent1">
                      <a:satMod val="175000"/>
                      <a:alpha val="40000"/>
                    </a:schemeClr>
                  </a:glow>
                </a:effectLst>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3159027"/>
            <a:ext cx="10363200" cy="1500187"/>
          </a:xfrm>
        </p:spPr>
        <p:txBody>
          <a:bodyPr anchor="b"/>
          <a:lstStyle>
            <a:lvl1pPr marL="0" indent="0">
              <a:buNone/>
              <a:defRPr sz="2000">
                <a:solidFill>
                  <a:srgbClr val="0000FF"/>
                </a:solidFill>
                <a:effectLst>
                  <a:glow rad="63500">
                    <a:schemeClr val="bg1">
                      <a:alpha val="76000"/>
                    </a:schemeClr>
                  </a:glo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16271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600201"/>
            <a:ext cx="5384800" cy="4525963"/>
          </a:xfrm>
        </p:spPr>
        <p:txBody>
          <a:bodyPr>
            <a:normAutofit/>
          </a:bodyPr>
          <a:lstStyle>
            <a:lvl1pPr marL="342900" indent="-342900" algn="l" defTabSz="914400" rtl="0" eaLnBrk="1" latinLnBrk="0" hangingPunct="1">
              <a:spcBef>
                <a:spcPct val="20000"/>
              </a:spcBef>
              <a:buFont typeface="Wingdings" pitchFamily="2" charset="2"/>
              <a:buChar char="p"/>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lvl="0"/>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2171700" indent="-3429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16002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34946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テキスト プレースホルダー 4">
            <a:extLst>
              <a:ext uri="{FF2B5EF4-FFF2-40B4-BE49-F238E27FC236}">
                <a16:creationId xmlns:a16="http://schemas.microsoft.com/office/drawing/2014/main" id="{3F94BC75-6F5F-9C46-837E-D055ED03FE75}"/>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70361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正方形/長方形 7">
            <a:extLst>
              <a:ext uri="{FF2B5EF4-FFF2-40B4-BE49-F238E27FC236}">
                <a16:creationId xmlns:a16="http://schemas.microsoft.com/office/drawing/2014/main" id="{5A1248F5-B499-764A-8CEF-013AF1D8BDA1}"/>
              </a:ext>
            </a:extLst>
          </p:cNvPr>
          <p:cNvSpPr/>
          <p:nvPr userDrawn="1"/>
        </p:nvSpPr>
        <p:spPr>
          <a:xfrm>
            <a:off x="0" y="6562905"/>
            <a:ext cx="12192000" cy="295095"/>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5" name="図 4">
            <a:extLst>
              <a:ext uri="{FF2B5EF4-FFF2-40B4-BE49-F238E27FC236}">
                <a16:creationId xmlns:a16="http://schemas.microsoft.com/office/drawing/2014/main" id="{0E82BFC0-EBF7-434C-BA15-CBD02BDB75C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704512" y="6570230"/>
            <a:ext cx="1487488" cy="287770"/>
          </a:xfrm>
          <a:prstGeom prst="rect">
            <a:avLst/>
          </a:prstGeom>
          <a:solidFill>
            <a:srgbClr val="00AADC"/>
          </a:solidFill>
        </p:spPr>
      </p:pic>
    </p:spTree>
    <p:extLst>
      <p:ext uri="{BB962C8B-B14F-4D97-AF65-F5344CB8AC3E}">
        <p14:creationId xmlns:p14="http://schemas.microsoft.com/office/powerpoint/2010/main" val="34318593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7" r:id="rId4"/>
    <p:sldLayoutId id="2147483661" r:id="rId5"/>
    <p:sldLayoutId id="2147483668" r:id="rId6"/>
    <p:sldLayoutId id="2147483651" r:id="rId7"/>
    <p:sldLayoutId id="2147483652" r:id="rId8"/>
    <p:sldLayoutId id="2147483664" r:id="rId9"/>
    <p:sldLayoutId id="2147483653" r:id="rId10"/>
    <p:sldLayoutId id="2147483654" r:id="rId11"/>
    <p:sldLayoutId id="2147483655" r:id="rId12"/>
    <p:sldLayoutId id="2147483662" r:id="rId13"/>
    <p:sldLayoutId id="2147483665" r:id="rId14"/>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deepl.com/"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pfizer.com/news/hot-topics/the_facts_about_pfizer_and_biontech_s_covid_19_vaccine"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deepl.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tiff"/><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0.tiff"/><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translate.weblio.jp/"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deepl.com/" TargetMode="External"/><Relationship Id="rId4" Type="http://schemas.openxmlformats.org/officeDocument/2006/relationships/hyperlink" Target="https://translate.googl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deep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deep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deepl.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tiff"/><Relationship Id="rId11" Type="http://schemas.openxmlformats.org/officeDocument/2006/relationships/hyperlink" Target="https://www.deepl.com/" TargetMode="External"/><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hyperlink" Target="https://www.deepl.com/"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字幕 5">
            <a:extLst>
              <a:ext uri="{FF2B5EF4-FFF2-40B4-BE49-F238E27FC236}">
                <a16:creationId xmlns:a16="http://schemas.microsoft.com/office/drawing/2014/main" id="{53178CBB-83AE-7346-A485-C69B4703092E}"/>
              </a:ext>
            </a:extLst>
          </p:cNvPr>
          <p:cNvSpPr>
            <a:spLocks noGrp="1"/>
          </p:cNvSpPr>
          <p:nvPr>
            <p:ph type="subTitle" idx="1"/>
          </p:nvPr>
        </p:nvSpPr>
        <p:spPr>
          <a:xfrm>
            <a:off x="1055440" y="3284986"/>
            <a:ext cx="10081120" cy="504054"/>
          </a:xfrm>
        </p:spPr>
        <p:txBody>
          <a:bodyPr>
            <a:normAutofit fontScale="92500" lnSpcReduction="10000"/>
          </a:bodyPr>
          <a:lstStyle/>
          <a:p>
            <a:r>
              <a:rPr lang="ja-JP" altLang="en-US">
                <a:latin typeface="Meiryo UI" panose="020B0604030504040204" pitchFamily="34" charset="-128"/>
                <a:ea typeface="Meiryo UI" panose="020B0604030504040204" pitchFamily="34" charset="-128"/>
              </a:rPr>
              <a:t>身近な生活でのデータサイエンス活用</a:t>
            </a:r>
            <a:endParaRPr lang="en-US" altLang="ja-JP" dirty="0">
              <a:latin typeface="Meiryo UI" panose="020B0604030504040204" pitchFamily="34" charset="-128"/>
              <a:ea typeface="Meiryo UI" panose="020B0604030504040204" pitchFamily="34" charset="-128"/>
            </a:endParaRPr>
          </a:p>
        </p:txBody>
      </p:sp>
      <p:sp>
        <p:nvSpPr>
          <p:cNvPr id="5" name="タイトル 4">
            <a:extLst>
              <a:ext uri="{FF2B5EF4-FFF2-40B4-BE49-F238E27FC236}">
                <a16:creationId xmlns:a16="http://schemas.microsoft.com/office/drawing/2014/main" id="{14517067-D599-4844-BC97-DD29DA77C397}"/>
              </a:ext>
            </a:extLst>
          </p:cNvPr>
          <p:cNvSpPr>
            <a:spLocks noGrp="1"/>
          </p:cNvSpPr>
          <p:nvPr>
            <p:ph type="ctrTitle"/>
          </p:nvPr>
        </p:nvSpPr>
        <p:spPr/>
        <p:txBody>
          <a:bodyPr/>
          <a:lstStyle/>
          <a:p>
            <a:r>
              <a:rPr lang="ja-JP" altLang="en-US"/>
              <a:t>データサイエンス・リテラシー</a:t>
            </a:r>
            <a:endParaRPr kumimoji="1" lang="ja-JP" altLang="en-US"/>
          </a:p>
        </p:txBody>
      </p:sp>
      <p:pic>
        <p:nvPicPr>
          <p:cNvPr id="1026" name="Picture 2">
            <a:extLst>
              <a:ext uri="{FF2B5EF4-FFF2-40B4-BE49-F238E27FC236}">
                <a16:creationId xmlns:a16="http://schemas.microsoft.com/office/drawing/2014/main" id="{252E961A-B38A-9341-AC8D-31E595E7E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3902165"/>
            <a:ext cx="2593911" cy="2263777"/>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AE218CD6-5376-6B4B-BC65-C3A86F344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83" y="2276872"/>
            <a:ext cx="1799861" cy="1855526"/>
          </a:xfrm>
          <a:prstGeom prst="rect">
            <a:avLst/>
          </a:prstGeom>
        </p:spPr>
      </p:pic>
      <p:sp>
        <p:nvSpPr>
          <p:cNvPr id="8" name="フッター プレースホルダー 3">
            <a:extLst>
              <a:ext uri="{FF2B5EF4-FFF2-40B4-BE49-F238E27FC236}">
                <a16:creationId xmlns:a16="http://schemas.microsoft.com/office/drawing/2014/main" id="{104238C0-323B-B349-8257-E1E6D516DC9F}"/>
              </a:ext>
            </a:extLst>
          </p:cNvPr>
          <p:cNvSpPr txBox="1">
            <a:spLocks/>
          </p:cNvSpPr>
          <p:nvPr/>
        </p:nvSpPr>
        <p:spPr>
          <a:xfrm>
            <a:off x="1301010" y="5787668"/>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07945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658789"/>
          </a:xfrm>
          <a:ln>
            <a:solidFill>
              <a:schemeClr val="tx2"/>
            </a:solidFill>
          </a:ln>
        </p:spPr>
        <p:txBody>
          <a:bodyPr>
            <a:normAutofit/>
          </a:bodyPr>
          <a:lstStyle/>
          <a:p>
            <a:r>
              <a:rPr lang="en-US" altLang="ja-JP" sz="2400" b="0" dirty="0"/>
              <a:t>instead, it had been expected that Trump would make a brief, less formal “working visit” next month, to cut the ribbon on the $1bn embassy in Nine Elms, south-west London, and hold meetings with May.</a:t>
            </a:r>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12776"/>
            <a:ext cx="5384800" cy="2553891"/>
          </a:xfrm>
          <a:prstGeom prst="wedgeRoundRectCallout">
            <a:avLst>
              <a:gd name="adj1" fmla="val -60809"/>
              <a:gd name="adj2" fmla="val -23281"/>
              <a:gd name="adj3" fmla="val 16667"/>
            </a:avLst>
          </a:prstGeom>
          <a:ln>
            <a:solidFill>
              <a:schemeClr val="accent2"/>
            </a:solidFill>
          </a:ln>
        </p:spPr>
        <p:txBody>
          <a:bodyPr wrap="square">
            <a:noAutofit/>
          </a:bodyPr>
          <a:lstStyle/>
          <a:p>
            <a:pPr>
              <a:buFont typeface="Wingdings" pitchFamily="2" charset="2"/>
              <a:buChar char="l"/>
            </a:pPr>
            <a:r>
              <a:rPr lang="ja-JP" altLang="en-US" sz="2400" b="0"/>
              <a:t>その代わりに、トランプが来月短い、より正式でない「</a:t>
            </a:r>
            <a:r>
              <a:rPr lang="ja-JP" altLang="en-US" sz="2400" b="0">
                <a:highlight>
                  <a:srgbClr val="FFFF00"/>
                </a:highlight>
              </a:rPr>
              <a:t>働く訪問</a:t>
            </a:r>
            <a:r>
              <a:rPr lang="ja-JP" altLang="en-US" sz="2400" b="0"/>
              <a:t>」をすると予想されました。そして、</a:t>
            </a:r>
            <a:r>
              <a:rPr lang="en-US" altLang="ja-JP" sz="2400" b="0" dirty="0">
                <a:highlight>
                  <a:srgbClr val="FFFF00"/>
                </a:highlight>
              </a:rPr>
              <a:t>9</a:t>
            </a:r>
            <a:r>
              <a:rPr lang="ja-JP" altLang="en-US" sz="2400" b="0">
                <a:highlight>
                  <a:srgbClr val="FFFF00"/>
                </a:highlight>
              </a:rPr>
              <a:t>人の</a:t>
            </a:r>
            <a:r>
              <a:rPr lang="ja-JP" altLang="en-US" sz="2400" b="0"/>
              <a:t>エルムズ（南西ロンドン）の</a:t>
            </a:r>
            <a:r>
              <a:rPr lang="en-US" altLang="ja-JP" sz="2400" b="0" dirty="0"/>
              <a:t>10</a:t>
            </a:r>
            <a:r>
              <a:rPr lang="ja-JP" altLang="en-US" sz="2400" b="0"/>
              <a:t>億ドルの大使館でリボンを</a:t>
            </a:r>
            <a:r>
              <a:rPr lang="ja-JP" altLang="en-US" sz="2400" b="0">
                <a:highlight>
                  <a:srgbClr val="FFFF00"/>
                </a:highlight>
              </a:rPr>
              <a:t>裁断して</a:t>
            </a:r>
            <a:r>
              <a:rPr lang="ja-JP" altLang="en-US" sz="2400" b="0"/>
              <a:t>、メイとの会談を</a:t>
            </a:r>
            <a:r>
              <a:rPr lang="ja-JP" altLang="en-US" sz="2400" b="0">
                <a:highlight>
                  <a:srgbClr val="FFFF00"/>
                </a:highlight>
              </a:rPr>
              <a:t>開きました</a:t>
            </a:r>
            <a:r>
              <a:rPr lang="ja-JP" altLang="en-US" sz="2400" b="0"/>
              <a:t>。</a:t>
            </a:r>
            <a:endParaRPr lang="en-US" altLang="ja-JP" sz="2400" b="0"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機械翻訳（長文もやってみよう）</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338694"/>
            <a:ext cx="5803056" cy="2145267"/>
          </a:xfrm>
          <a:prstGeom prst="wedgeRoundRectCallout">
            <a:avLst>
              <a:gd name="adj1" fmla="val -27727"/>
              <a:gd name="adj2" fmla="val -76916"/>
              <a:gd name="adj3" fmla="val 16667"/>
            </a:avLst>
          </a:prstGeom>
          <a:ln>
            <a:solidFill>
              <a:schemeClr val="accent2"/>
            </a:solidFill>
          </a:ln>
        </p:spPr>
        <p:txBody>
          <a:bodyPr wrap="square">
            <a:noAutofit/>
          </a:bodyPr>
          <a:lstStyle/>
          <a:p>
            <a:pPr marL="342900" lvl="0" indent="-342900">
              <a:spcBef>
                <a:spcPct val="20000"/>
              </a:spcBef>
              <a:buFont typeface="Wingdings" pitchFamily="2" charset="2"/>
              <a:buChar char="l"/>
            </a:pPr>
            <a:r>
              <a:rPr lang="ja-JP" altLang="en-US" sz="2400">
                <a:solidFill>
                  <a:srgbClr val="1F497D"/>
                </a:solidFill>
                <a:latin typeface="Meiryo UI" panose="020B0604030504040204" pitchFamily="34" charset="-128"/>
                <a:ea typeface="Meiryo UI" panose="020B0604030504040204" pitchFamily="34" charset="-128"/>
              </a:rPr>
              <a:t>代わりに、それはトランプ氏は、ナインエルムズ、南西ロンドンの</a:t>
            </a:r>
            <a:r>
              <a:rPr lang="en-US" altLang="ja-JP" sz="2400" dirty="0">
                <a:solidFill>
                  <a:srgbClr val="1F497D"/>
                </a:solidFill>
                <a:latin typeface="Meiryo UI" panose="020B0604030504040204" pitchFamily="34" charset="-128"/>
                <a:ea typeface="Meiryo UI" panose="020B0604030504040204" pitchFamily="34" charset="-128"/>
              </a:rPr>
              <a:t>10</a:t>
            </a:r>
            <a:r>
              <a:rPr lang="ja-JP" altLang="en-US" sz="2400">
                <a:solidFill>
                  <a:srgbClr val="1F497D"/>
                </a:solidFill>
                <a:latin typeface="Meiryo UI" panose="020B0604030504040204" pitchFamily="34" charset="-128"/>
                <a:ea typeface="Meiryo UI" panose="020B0604030504040204" pitchFamily="34" charset="-128"/>
              </a:rPr>
              <a:t>億ドルの大使館のリボンをカットし、メイとの会議を保持するために、来月、短い、</a:t>
            </a:r>
            <a:r>
              <a:rPr lang="ja-JP" altLang="en-US" sz="2400">
                <a:solidFill>
                  <a:srgbClr val="1F497D"/>
                </a:solidFill>
                <a:highlight>
                  <a:srgbClr val="FFFF00"/>
                </a:highlight>
                <a:latin typeface="Meiryo UI" panose="020B0604030504040204" pitchFamily="34" charset="-128"/>
                <a:ea typeface="Meiryo UI" panose="020B0604030504040204" pitchFamily="34" charset="-128"/>
              </a:rPr>
              <a:t>あまり正式</a:t>
            </a:r>
            <a:r>
              <a:rPr lang="ja-JP" altLang="en-US" sz="2400">
                <a:solidFill>
                  <a:srgbClr val="1F497D"/>
                </a:solidFill>
                <a:latin typeface="Meiryo UI" panose="020B0604030504040204" pitchFamily="34" charset="-128"/>
                <a:ea typeface="Meiryo UI" panose="020B0604030504040204" pitchFamily="34" charset="-128"/>
              </a:rPr>
              <a:t>な「</a:t>
            </a:r>
            <a:r>
              <a:rPr lang="ja-JP" altLang="en-US" sz="2400">
                <a:solidFill>
                  <a:srgbClr val="1F497D"/>
                </a:solidFill>
                <a:highlight>
                  <a:srgbClr val="FFFF00"/>
                </a:highlight>
                <a:latin typeface="Meiryo UI" panose="020B0604030504040204" pitchFamily="34" charset="-128"/>
                <a:ea typeface="Meiryo UI" panose="020B0604030504040204" pitchFamily="34" charset="-128"/>
              </a:rPr>
              <a:t>作業訪問</a:t>
            </a:r>
            <a:r>
              <a:rPr lang="ja-JP" altLang="en-US" sz="2400">
                <a:solidFill>
                  <a:srgbClr val="1F497D"/>
                </a:solidFill>
                <a:latin typeface="Meiryo UI" panose="020B0604030504040204" pitchFamily="34" charset="-128"/>
                <a:ea typeface="Meiryo UI" panose="020B0604030504040204" pitchFamily="34" charset="-128"/>
              </a:rPr>
              <a:t>」を行うことが予想されていた。</a:t>
            </a: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456040" y="4351687"/>
            <a:ext cx="5384800" cy="2145268"/>
          </a:xfrm>
          <a:prstGeom prst="wedgeRoundRectCallout">
            <a:avLst>
              <a:gd name="adj1" fmla="val -57271"/>
              <a:gd name="adj2" fmla="val -74252"/>
              <a:gd name="adj3" fmla="val 16667"/>
            </a:avLst>
          </a:prstGeom>
          <a:ln>
            <a:solidFill>
              <a:schemeClr val="accent2"/>
            </a:solidFill>
          </a:ln>
        </p:spPr>
        <p:txBody>
          <a:bodyPr vert="horz" wrap="square" lIns="91440" tIns="45720" rIns="91440" bIns="45720" rtlCol="0">
            <a:noAutofit/>
          </a:bodyPr>
          <a:lstStyle/>
          <a:p>
            <a:pPr marL="342900" indent="-342900">
              <a:spcBef>
                <a:spcPct val="20000"/>
              </a:spcBef>
              <a:buFont typeface="Wingdings" pitchFamily="2" charset="2"/>
              <a:buChar char="l"/>
            </a:pPr>
            <a:r>
              <a:rPr lang="ja-JP" altLang="en-US" sz="2400">
                <a:solidFill>
                  <a:schemeClr val="tx2"/>
                </a:solidFill>
                <a:latin typeface="Meiryo UI" panose="020B0604030504040204" pitchFamily="34" charset="-128"/>
                <a:ea typeface="Meiryo UI" panose="020B0604030504040204" pitchFamily="34" charset="-128"/>
              </a:rPr>
              <a:t>代わりに、トランプ氏が来月、ロンドンの南西にあるナインエルムスの</a:t>
            </a:r>
            <a:r>
              <a:rPr lang="en-US" altLang="ja-JP" sz="2400" dirty="0">
                <a:solidFill>
                  <a:schemeClr val="tx2"/>
                </a:solidFill>
                <a:latin typeface="Meiryo UI" panose="020B0604030504040204" pitchFamily="34" charset="-128"/>
                <a:ea typeface="Meiryo UI" panose="020B0604030504040204" pitchFamily="34" charset="-128"/>
              </a:rPr>
              <a:t>10</a:t>
            </a:r>
            <a:r>
              <a:rPr lang="ja-JP" altLang="en-US" sz="2400">
                <a:solidFill>
                  <a:schemeClr val="tx2"/>
                </a:solidFill>
                <a:latin typeface="Meiryo UI" panose="020B0604030504040204" pitchFamily="34" charset="-128"/>
                <a:ea typeface="Meiryo UI" panose="020B0604030504040204" pitchFamily="34" charset="-128"/>
              </a:rPr>
              <a:t>億ドルの大使館のリボンを切り、</a:t>
            </a:r>
            <a:r>
              <a:rPr lang="en-US" altLang="ja-JP" sz="2400" dirty="0">
                <a:solidFill>
                  <a:schemeClr val="tx2"/>
                </a:solidFill>
                <a:latin typeface="Meiryo UI" panose="020B0604030504040204" pitchFamily="34" charset="-128"/>
                <a:ea typeface="Meiryo UI" panose="020B0604030504040204" pitchFamily="34" charset="-128"/>
              </a:rPr>
              <a:t>5</a:t>
            </a:r>
            <a:r>
              <a:rPr lang="ja-JP" altLang="en-US" sz="2400">
                <a:solidFill>
                  <a:schemeClr val="tx2"/>
                </a:solidFill>
                <a:latin typeface="Meiryo UI" panose="020B0604030504040204" pitchFamily="34" charset="-128"/>
                <a:ea typeface="Meiryo UI" panose="020B0604030504040204" pitchFamily="34" charset="-128"/>
              </a:rPr>
              <a:t>月との会合を開くために、短い「</a:t>
            </a:r>
            <a:r>
              <a:rPr lang="ja-JP" altLang="en-US" sz="2400">
                <a:solidFill>
                  <a:schemeClr val="tx2"/>
                </a:solidFill>
                <a:highlight>
                  <a:srgbClr val="FFFF00"/>
                </a:highlight>
                <a:latin typeface="Meiryo UI" panose="020B0604030504040204" pitchFamily="34" charset="-128"/>
                <a:ea typeface="Meiryo UI" panose="020B0604030504040204" pitchFamily="34" charset="-128"/>
              </a:rPr>
              <a:t>正式な訪問</a:t>
            </a:r>
            <a:r>
              <a:rPr lang="ja-JP" altLang="en-US" sz="2400">
                <a:solidFill>
                  <a:schemeClr val="tx2"/>
                </a:solidFill>
                <a:latin typeface="Meiryo UI" panose="020B0604030504040204" pitchFamily="34" charset="-128"/>
                <a:ea typeface="Meiryo UI" panose="020B0604030504040204" pitchFamily="34" charset="-128"/>
              </a:rPr>
              <a:t>」を行うと予想されていました。</a:t>
            </a:r>
            <a:endParaRPr lang="en-US" altLang="ja-JP" sz="2400" dirty="0">
              <a:solidFill>
                <a:schemeClr val="tx2"/>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78265594-7687-A34A-AD32-5E8C3B7F80BE}"/>
              </a:ext>
            </a:extLst>
          </p:cNvPr>
          <p:cNvSpPr/>
          <p:nvPr/>
        </p:nvSpPr>
        <p:spPr>
          <a:xfrm>
            <a:off x="9486354" y="1105006"/>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A121E4D6-D44B-6249-A5E3-FF3E2C182116}"/>
              </a:ext>
            </a:extLst>
          </p:cNvPr>
          <p:cNvSpPr/>
          <p:nvPr/>
        </p:nvSpPr>
        <p:spPr>
          <a:xfrm>
            <a:off x="9794221" y="401927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0D14F219-58F4-3445-A26E-9512FD521E70}"/>
              </a:ext>
            </a:extLst>
          </p:cNvPr>
          <p:cNvSpPr/>
          <p:nvPr/>
        </p:nvSpPr>
        <p:spPr>
          <a:xfrm>
            <a:off x="3768389" y="401927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61708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393453"/>
          </a:xfrm>
          <a:ln>
            <a:solidFill>
              <a:schemeClr val="tx2"/>
            </a:solidFill>
          </a:ln>
        </p:spPr>
        <p:txBody>
          <a:bodyPr>
            <a:normAutofit fontScale="55000" lnSpcReduction="20000"/>
          </a:bodyPr>
          <a:lstStyle/>
          <a:p>
            <a:r>
              <a:rPr lang="en" altLang="ja-JP" dirty="0"/>
              <a:t>Does the Pfizer-BioNTech COVID-19 Vaccine cause infertility?</a:t>
            </a:r>
            <a:br>
              <a:rPr lang="en" altLang="ja-JP" b="0" dirty="0"/>
            </a:br>
            <a:r>
              <a:rPr lang="en" altLang="ja-JP" b="0" dirty="0"/>
              <a:t>It </a:t>
            </a:r>
            <a:r>
              <a:rPr lang="en" altLang="ja-JP" b="0" u="sng" dirty="0">
                <a:solidFill>
                  <a:srgbClr val="FF0000"/>
                </a:solidFill>
              </a:rPr>
              <a:t>has been suggested </a:t>
            </a:r>
            <a:r>
              <a:rPr lang="en" altLang="ja-JP" b="0" dirty="0"/>
              <a:t>that COVID-19 </a:t>
            </a:r>
            <a:r>
              <a:rPr lang="en" altLang="ja-JP" b="0" u="sng" dirty="0">
                <a:solidFill>
                  <a:srgbClr val="FF0000"/>
                </a:solidFill>
              </a:rPr>
              <a:t>vaccines will cause infertility </a:t>
            </a:r>
            <a:r>
              <a:rPr lang="en" altLang="ja-JP" b="0" dirty="0"/>
              <a:t>because of a shared amino acid sequence in the spike protein of SARS-CoV-2 and a placental protein. Although the SARS-CoV-2 spike protein shares an amino acid sequence with a placental protein, the two proteins are immunologically different and distinct.</a:t>
            </a:r>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51173"/>
            <a:ext cx="5384800" cy="2553891"/>
          </a:xfrm>
          <a:prstGeom prst="wedgeRoundRectCallout">
            <a:avLst>
              <a:gd name="adj1" fmla="val -60809"/>
              <a:gd name="adj2" fmla="val -23281"/>
              <a:gd name="adj3" fmla="val 16667"/>
            </a:avLst>
          </a:prstGeom>
          <a:ln>
            <a:solidFill>
              <a:schemeClr val="accent2"/>
            </a:solidFill>
          </a:ln>
        </p:spPr>
        <p:txBody>
          <a:bodyPr wrap="square">
            <a:normAutofit/>
          </a:bodyPr>
          <a:lstStyle/>
          <a:p>
            <a:pPr marL="0" indent="0">
              <a:buNone/>
            </a:pPr>
            <a:r>
              <a:rPr lang="en" altLang="ja-JP" sz="2000" b="0" u="sng" dirty="0">
                <a:solidFill>
                  <a:srgbClr val="FF0000"/>
                </a:solidFill>
              </a:rPr>
              <a:t>COVID-19</a:t>
            </a:r>
            <a:r>
              <a:rPr lang="ja-JP" altLang="en-US" sz="2000" b="0" u="sng">
                <a:solidFill>
                  <a:srgbClr val="FF0000"/>
                </a:solidFill>
              </a:rPr>
              <a:t>ワクチンが</a:t>
            </a:r>
            <a:r>
              <a:rPr lang="en" altLang="ja-JP" sz="2000" b="0" dirty="0"/>
              <a:t>SARS-CoV-2</a:t>
            </a:r>
            <a:r>
              <a:rPr lang="ja-JP" altLang="en-US" sz="2000" b="0"/>
              <a:t>と胎盤タンパク質のスパイク・タンパク質で共有アミノ酸配列のため、</a:t>
            </a:r>
            <a:r>
              <a:rPr lang="ja-JP" altLang="en-US" sz="2000" b="0" u="sng">
                <a:solidFill>
                  <a:srgbClr val="FF0000"/>
                </a:solidFill>
              </a:rPr>
              <a:t>不妊性を引き起こすことが示唆されました</a:t>
            </a:r>
            <a:r>
              <a:rPr lang="ja-JP" altLang="en-US" sz="2000" b="0"/>
              <a:t>。</a:t>
            </a:r>
          </a:p>
          <a:p>
            <a:pPr marL="0" indent="0">
              <a:buNone/>
            </a:pPr>
            <a:r>
              <a:rPr lang="en" altLang="ja-JP" sz="2000" b="0" dirty="0"/>
              <a:t>SARS-CoV-2</a:t>
            </a:r>
            <a:r>
              <a:rPr lang="ja-JP" altLang="en-US" sz="2000" b="0"/>
              <a:t>スパイク・タンパク質がアミノ酸配列を胎盤タンパク質と共有するが、</a:t>
            </a:r>
            <a:r>
              <a:rPr lang="en-US" altLang="ja-JP" sz="2000" b="0" dirty="0"/>
              <a:t>2</a:t>
            </a:r>
            <a:r>
              <a:rPr lang="ja-JP" altLang="en-US" sz="2000" b="0"/>
              <a:t>つのタンパク質は免疫学的に異なって明瞭です。</a:t>
            </a:r>
            <a:endParaRPr lang="en-US" altLang="ja-JP" sz="2000" b="0"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機械翻訳（長文もやってみよう）</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511099"/>
            <a:ext cx="5803056" cy="2145267"/>
          </a:xfrm>
          <a:prstGeom prst="wedgeRoundRectCallout">
            <a:avLst>
              <a:gd name="adj1" fmla="val -24652"/>
              <a:gd name="adj2" fmla="val -63401"/>
              <a:gd name="adj3" fmla="val 16667"/>
            </a:avLst>
          </a:prstGeom>
          <a:ln>
            <a:solidFill>
              <a:schemeClr val="accent2"/>
            </a:solidFill>
          </a:ln>
        </p:spPr>
        <p:txBody>
          <a:bodyPr wrap="square">
            <a:noAutofit/>
          </a:bodyPr>
          <a:lstStyle/>
          <a:p>
            <a:pPr lvl="0">
              <a:spcBef>
                <a:spcPct val="20000"/>
              </a:spcBef>
            </a:pPr>
            <a:r>
              <a:rPr lang="en" altLang="ja-JP" sz="2000" dirty="0">
                <a:solidFill>
                  <a:srgbClr val="1F497D"/>
                </a:solidFill>
                <a:latin typeface="Meiryo UI" panose="020B0604030504040204" pitchFamily="34" charset="-128"/>
                <a:ea typeface="Meiryo UI" panose="020B0604030504040204" pitchFamily="34" charset="-128"/>
              </a:rPr>
              <a:t>SARS-CoV-2</a:t>
            </a:r>
            <a:r>
              <a:rPr lang="ja-JP" altLang="en-US" sz="2000">
                <a:solidFill>
                  <a:srgbClr val="1F497D"/>
                </a:solidFill>
                <a:latin typeface="Meiryo UI" panose="020B0604030504040204" pitchFamily="34" charset="-128"/>
                <a:ea typeface="Meiryo UI" panose="020B0604030504040204" pitchFamily="34" charset="-128"/>
              </a:rPr>
              <a:t>のスパイクタンパクと胎盤タンパクのアミノ酸配列が共通していることから、</a:t>
            </a:r>
            <a:r>
              <a:rPr lang="en" altLang="ja-JP" sz="2000" u="sng" dirty="0">
                <a:solidFill>
                  <a:srgbClr val="FF0000"/>
                </a:solidFill>
                <a:latin typeface="Meiryo UI" panose="020B0604030504040204" pitchFamily="34" charset="-128"/>
                <a:ea typeface="Meiryo UI" panose="020B0604030504040204" pitchFamily="34" charset="-128"/>
              </a:rPr>
              <a:t>COVID-19</a:t>
            </a:r>
            <a:r>
              <a:rPr lang="ja-JP" altLang="en-US" sz="2000" u="sng">
                <a:solidFill>
                  <a:srgbClr val="FF0000"/>
                </a:solidFill>
                <a:latin typeface="Meiryo UI" panose="020B0604030504040204" pitchFamily="34" charset="-128"/>
                <a:ea typeface="Meiryo UI" panose="020B0604030504040204" pitchFamily="34" charset="-128"/>
              </a:rPr>
              <a:t>ワクチンが不妊の原因になるのではないかと言われています。</a:t>
            </a:r>
            <a:r>
              <a:rPr lang="en" altLang="ja-JP" sz="2000" dirty="0">
                <a:solidFill>
                  <a:srgbClr val="1F497D"/>
                </a:solidFill>
                <a:latin typeface="Meiryo UI" panose="020B0604030504040204" pitchFamily="34" charset="-128"/>
                <a:ea typeface="Meiryo UI" panose="020B0604030504040204" pitchFamily="34" charset="-128"/>
              </a:rPr>
              <a:t>SARS-CoV-2</a:t>
            </a:r>
            <a:r>
              <a:rPr lang="ja-JP" altLang="en-US" sz="2000">
                <a:solidFill>
                  <a:srgbClr val="1F497D"/>
                </a:solidFill>
                <a:latin typeface="Meiryo UI" panose="020B0604030504040204" pitchFamily="34" charset="-128"/>
                <a:ea typeface="Meiryo UI" panose="020B0604030504040204" pitchFamily="34" charset="-128"/>
              </a:rPr>
              <a:t>のスパイクタンパク質は胎盤タンパク質とアミノ酸配列を共有していますが、この</a:t>
            </a:r>
            <a:r>
              <a:rPr lang="en-US" altLang="ja-JP" sz="2000" dirty="0">
                <a:solidFill>
                  <a:srgbClr val="1F497D"/>
                </a:solidFill>
                <a:latin typeface="Meiryo UI" panose="020B0604030504040204" pitchFamily="34" charset="-128"/>
                <a:ea typeface="Meiryo UI" panose="020B0604030504040204" pitchFamily="34" charset="-128"/>
              </a:rPr>
              <a:t>2</a:t>
            </a:r>
            <a:r>
              <a:rPr lang="ja-JP" altLang="en-US" sz="2000">
                <a:solidFill>
                  <a:srgbClr val="1F497D"/>
                </a:solidFill>
                <a:latin typeface="Meiryo UI" panose="020B0604030504040204" pitchFamily="34" charset="-128"/>
                <a:ea typeface="Meiryo UI" panose="020B0604030504040204" pitchFamily="34" charset="-128"/>
              </a:rPr>
              <a:t>つのタンパク質は免疫学的に異なる別のタンパク質です。</a:t>
            </a: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384032" y="4524092"/>
            <a:ext cx="5616624" cy="2145268"/>
          </a:xfrm>
          <a:prstGeom prst="wedgeRoundRectCallout">
            <a:avLst>
              <a:gd name="adj1" fmla="val -44962"/>
              <a:gd name="adj2" fmla="val -66975"/>
              <a:gd name="adj3" fmla="val 16667"/>
            </a:avLst>
          </a:prstGeom>
          <a:ln>
            <a:solidFill>
              <a:schemeClr val="accent2"/>
            </a:solidFill>
          </a:ln>
        </p:spPr>
        <p:txBody>
          <a:bodyPr vert="horz" wrap="square" lIns="91440" tIns="45720" rIns="91440" bIns="45720" rtlCol="0">
            <a:noAutofit/>
          </a:bodyPr>
          <a:lstStyle/>
          <a:p>
            <a:pPr>
              <a:spcBef>
                <a:spcPct val="20000"/>
              </a:spcBef>
            </a:pPr>
            <a:r>
              <a:rPr lang="en" altLang="ja-JP" sz="2000" dirty="0">
                <a:solidFill>
                  <a:schemeClr val="tx2"/>
                </a:solidFill>
                <a:latin typeface="Meiryo UI" panose="020B0604030504040204" pitchFamily="34" charset="-128"/>
                <a:ea typeface="Meiryo UI" panose="020B0604030504040204" pitchFamily="34" charset="-128"/>
              </a:rPr>
              <a:t>SARS-CoV-2 </a:t>
            </a:r>
            <a:r>
              <a:rPr lang="ja-JP" altLang="en-US" sz="2000">
                <a:solidFill>
                  <a:schemeClr val="tx2"/>
                </a:solidFill>
                <a:latin typeface="Meiryo UI" panose="020B0604030504040204" pitchFamily="34" charset="-128"/>
                <a:ea typeface="Meiryo UI" panose="020B0604030504040204" pitchFamily="34" charset="-128"/>
              </a:rPr>
              <a:t>のスパイクタンパク質と胎盤タンパク質のアミノ酸配列が共有されているため、</a:t>
            </a:r>
            <a:r>
              <a:rPr lang="en" altLang="ja-JP" sz="2000" dirty="0">
                <a:solidFill>
                  <a:schemeClr val="tx2"/>
                </a:solidFill>
                <a:latin typeface="Meiryo UI" panose="020B0604030504040204" pitchFamily="34" charset="-128"/>
                <a:ea typeface="Meiryo UI" panose="020B0604030504040204" pitchFamily="34" charset="-128"/>
              </a:rPr>
              <a:t>COVID-19 </a:t>
            </a:r>
            <a:r>
              <a:rPr lang="ja-JP" altLang="en-US" sz="2000" u="sng">
                <a:solidFill>
                  <a:srgbClr val="FF0000"/>
                </a:solidFill>
                <a:latin typeface="Meiryo UI" panose="020B0604030504040204" pitchFamily="34" charset="-128"/>
                <a:ea typeface="Meiryo UI" panose="020B0604030504040204" pitchFamily="34" charset="-128"/>
              </a:rPr>
              <a:t>ワクチンが不妊症を引き起こすことが示唆されています。 </a:t>
            </a:r>
            <a:r>
              <a:rPr lang="en" altLang="ja-JP" sz="2000" dirty="0">
                <a:solidFill>
                  <a:schemeClr val="tx2"/>
                </a:solidFill>
                <a:latin typeface="Meiryo UI" panose="020B0604030504040204" pitchFamily="34" charset="-128"/>
                <a:ea typeface="Meiryo UI" panose="020B0604030504040204" pitchFamily="34" charset="-128"/>
              </a:rPr>
              <a:t>SARS-CoV-2 </a:t>
            </a:r>
            <a:r>
              <a:rPr lang="ja-JP" altLang="en-US" sz="2000">
                <a:solidFill>
                  <a:schemeClr val="tx2"/>
                </a:solidFill>
                <a:latin typeface="Meiryo UI" panose="020B0604030504040204" pitchFamily="34" charset="-128"/>
                <a:ea typeface="Meiryo UI" panose="020B0604030504040204" pitchFamily="34" charset="-128"/>
              </a:rPr>
              <a:t>スパイクタンパク質は、胎盤タンパク質とアミノ酸配列を共有していますが、</a:t>
            </a:r>
            <a:r>
              <a:rPr lang="en-US" altLang="ja-JP" sz="2000" dirty="0">
                <a:solidFill>
                  <a:schemeClr val="tx2"/>
                </a:solidFill>
                <a:latin typeface="Meiryo UI" panose="020B0604030504040204" pitchFamily="34" charset="-128"/>
                <a:ea typeface="Meiryo UI" panose="020B0604030504040204" pitchFamily="34" charset="-128"/>
              </a:rPr>
              <a:t>2</a:t>
            </a:r>
            <a:r>
              <a:rPr lang="ja-JP" altLang="en-US" sz="2000">
                <a:solidFill>
                  <a:schemeClr val="tx2"/>
                </a:solidFill>
                <a:latin typeface="Meiryo UI" panose="020B0604030504040204" pitchFamily="34" charset="-128"/>
                <a:ea typeface="Meiryo UI" panose="020B0604030504040204" pitchFamily="34" charset="-128"/>
              </a:rPr>
              <a:t>つのタンパク質は免疫学的に異なり、異なるものです。</a:t>
            </a:r>
            <a:endParaRPr lang="en-US" altLang="ja-JP" sz="2000" dirty="0">
              <a:solidFill>
                <a:schemeClr val="tx2"/>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989F4A27-C3A1-9F4C-8F40-CE0952CB339D}"/>
              </a:ext>
            </a:extLst>
          </p:cNvPr>
          <p:cNvSpPr/>
          <p:nvPr/>
        </p:nvSpPr>
        <p:spPr>
          <a:xfrm>
            <a:off x="264886" y="3717032"/>
            <a:ext cx="6562887" cy="307777"/>
          </a:xfrm>
          <a:prstGeom prst="rect">
            <a:avLst/>
          </a:prstGeom>
        </p:spPr>
        <p:txBody>
          <a:bodyPr wrap="none">
            <a:spAutoFit/>
          </a:bodyPr>
          <a:lstStyle/>
          <a:p>
            <a:r>
              <a:rPr lang="en" altLang="ja-JP" sz="1400" cap="all" dirty="0">
                <a:solidFill>
                  <a:srgbClr val="F8971D"/>
                </a:solidFill>
                <a:latin typeface="Meiryo UI" panose="020B0604030504040204" pitchFamily="34" charset="-128"/>
                <a:ea typeface="Meiryo UI" panose="020B0604030504040204" pitchFamily="34" charset="-128"/>
                <a:hlinkClick r:id="rId3"/>
              </a:rPr>
              <a:t>THE FACTS ABOUT THE PFIZER-BIONTECH COVID-19 VACCINE(Pfizer)</a:t>
            </a:r>
            <a:endParaRPr lang="en" altLang="ja-JP" sz="1400" i="0" u="none" strike="noStrike" cap="all" dirty="0">
              <a:solidFill>
                <a:srgbClr val="F8971D"/>
              </a:solidFill>
              <a:effectLst/>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4964682B-C3CC-8D48-8B60-FD9F347865EB}"/>
              </a:ext>
            </a:extLst>
          </p:cNvPr>
          <p:cNvSpPr/>
          <p:nvPr/>
        </p:nvSpPr>
        <p:spPr>
          <a:xfrm>
            <a:off x="9486354" y="1124744"/>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4489CDBA-9419-1B40-9C7B-0B8DC80BAF3A}"/>
              </a:ext>
            </a:extLst>
          </p:cNvPr>
          <p:cNvSpPr/>
          <p:nvPr/>
        </p:nvSpPr>
        <p:spPr>
          <a:xfrm>
            <a:off x="9794221" y="413978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3BEB6603-AC62-434D-B1D3-918D8050955E}"/>
              </a:ext>
            </a:extLst>
          </p:cNvPr>
          <p:cNvSpPr/>
          <p:nvPr/>
        </p:nvSpPr>
        <p:spPr>
          <a:xfrm>
            <a:off x="3768389" y="413978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191482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角丸四角形 171">
            <a:extLst>
              <a:ext uri="{FF2B5EF4-FFF2-40B4-BE49-F238E27FC236}">
                <a16:creationId xmlns:a16="http://schemas.microsoft.com/office/drawing/2014/main" id="{3DF7CBA3-E1C5-2E42-BCDD-24B1065EC8ED}"/>
              </a:ext>
            </a:extLst>
          </p:cNvPr>
          <p:cNvSpPr/>
          <p:nvPr/>
        </p:nvSpPr>
        <p:spPr>
          <a:xfrm>
            <a:off x="5887029" y="4941168"/>
            <a:ext cx="6041619" cy="1428794"/>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sp>
        <p:nvSpPr>
          <p:cNvPr id="32" name="角丸四角形 31">
            <a:extLst>
              <a:ext uri="{FF2B5EF4-FFF2-40B4-BE49-F238E27FC236}">
                <a16:creationId xmlns:a16="http://schemas.microsoft.com/office/drawing/2014/main" id="{1B5F0817-8230-884C-9491-C41AE666596D}"/>
              </a:ext>
            </a:extLst>
          </p:cNvPr>
          <p:cNvSpPr/>
          <p:nvPr/>
        </p:nvSpPr>
        <p:spPr>
          <a:xfrm>
            <a:off x="5887029" y="568369"/>
            <a:ext cx="6126112" cy="4127060"/>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a:xfrm>
            <a:off x="1535493" y="260648"/>
            <a:ext cx="9889099" cy="864096"/>
          </a:xfrm>
        </p:spPr>
        <p:txBody>
          <a:bodyPr anchor="ctr"/>
          <a:lstStyle/>
          <a:p>
            <a:r>
              <a:rPr lang="ja-JP" altLang="en-US"/>
              <a:t>機械翻訳</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機械翻訳</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2" y="1281287"/>
            <a:ext cx="5257967" cy="5172049"/>
          </a:xfrm>
        </p:spPr>
        <p:txBody>
          <a:bodyPr lIns="90000">
            <a:normAutofit fontScale="92500" lnSpcReduction="20000"/>
          </a:bodyPr>
          <a:lstStyle/>
          <a:p>
            <a:r>
              <a:rPr lang="ja-JP" altLang="en-US"/>
              <a:t>データサイエンス・</a:t>
            </a:r>
            <a:r>
              <a:rPr lang="en-US" altLang="ja-JP" dirty="0"/>
              <a:t>AI</a:t>
            </a:r>
            <a:r>
              <a:rPr lang="ja-JP" altLang="en-US"/>
              <a:t>技術</a:t>
            </a:r>
            <a:endParaRPr lang="en-US" altLang="ja-JP" dirty="0"/>
          </a:p>
          <a:p>
            <a:pPr lvl="1"/>
            <a:r>
              <a:rPr lang="ja-JP" altLang="en-US"/>
              <a:t>機械翻訳</a:t>
            </a:r>
            <a:endParaRPr lang="en-US" altLang="ja-JP" dirty="0"/>
          </a:p>
          <a:p>
            <a:pPr lvl="2"/>
            <a:r>
              <a:rPr lang="ja-JP" altLang="en-US"/>
              <a:t>ルールベース機械翻訳</a:t>
            </a:r>
          </a:p>
          <a:p>
            <a:pPr lvl="2"/>
            <a:r>
              <a:rPr lang="ja-JP" altLang="en-US"/>
              <a:t>フレーズベース統計型機械翻訳</a:t>
            </a:r>
          </a:p>
          <a:p>
            <a:pPr lvl="2"/>
            <a:r>
              <a:rPr lang="ja-JP" altLang="en-US"/>
              <a:t>ニューラルベース機械翻訳</a:t>
            </a:r>
          </a:p>
          <a:p>
            <a:pPr lvl="2"/>
            <a:endParaRPr lang="ja-JP" altLang="en-US"/>
          </a:p>
          <a:p>
            <a:r>
              <a:rPr lang="ja-JP" altLang="en-US"/>
              <a:t>利用データ</a:t>
            </a:r>
            <a:endParaRPr lang="en-US" altLang="ja-JP" dirty="0"/>
          </a:p>
          <a:p>
            <a:pPr lvl="1"/>
            <a:r>
              <a:rPr lang="ja-JP" altLang="en-US"/>
              <a:t>学習時</a:t>
            </a:r>
            <a:endParaRPr lang="en-US" altLang="ja-JP" dirty="0"/>
          </a:p>
          <a:p>
            <a:pPr lvl="2"/>
            <a:r>
              <a:rPr lang="ja-JP" altLang="en-US"/>
              <a:t>対訳文章（コーパス）</a:t>
            </a:r>
            <a:endParaRPr lang="en-US" altLang="ja-JP" dirty="0"/>
          </a:p>
          <a:p>
            <a:pPr lvl="2"/>
            <a:endParaRPr lang="en-US" altLang="ja-JP" dirty="0"/>
          </a:p>
          <a:p>
            <a:pPr lvl="1"/>
            <a:r>
              <a:rPr lang="ja-JP" altLang="en-US"/>
              <a:t>検証時（実用時）</a:t>
            </a:r>
            <a:endParaRPr lang="en-US" altLang="ja-JP" dirty="0"/>
          </a:p>
          <a:p>
            <a:pPr lvl="2"/>
            <a:r>
              <a:rPr lang="ja-JP" altLang="en-US"/>
              <a:t>任意の文章</a:t>
            </a:r>
            <a:endParaRPr lang="en-US" altLang="ja-JP" dirty="0"/>
          </a:p>
          <a:p>
            <a:pPr lvl="2"/>
            <a:r>
              <a:rPr lang="ja-JP" altLang="en-US"/>
              <a:t>話し言葉</a:t>
            </a:r>
          </a:p>
        </p:txBody>
      </p:sp>
      <p:grpSp>
        <p:nvGrpSpPr>
          <p:cNvPr id="24" name="グループ化 23">
            <a:extLst>
              <a:ext uri="{FF2B5EF4-FFF2-40B4-BE49-F238E27FC236}">
                <a16:creationId xmlns:a16="http://schemas.microsoft.com/office/drawing/2014/main" id="{D32C6A0D-27C5-AB40-ABA2-21D5A7C9B523}"/>
              </a:ext>
            </a:extLst>
          </p:cNvPr>
          <p:cNvGrpSpPr/>
          <p:nvPr/>
        </p:nvGrpSpPr>
        <p:grpSpPr>
          <a:xfrm>
            <a:off x="6415065" y="5013176"/>
            <a:ext cx="1841175" cy="447511"/>
            <a:chOff x="6083037" y="2118359"/>
            <a:chExt cx="2813383" cy="424062"/>
          </a:xfrm>
        </p:grpSpPr>
        <p:sp>
          <p:nvSpPr>
            <p:cNvPr id="25" name="テキスト ボックス 24">
              <a:extLst>
                <a:ext uri="{FF2B5EF4-FFF2-40B4-BE49-F238E27FC236}">
                  <a16:creationId xmlns:a16="http://schemas.microsoft.com/office/drawing/2014/main" id="{DBF0EC78-CA02-B444-B0DD-FB4F7EEF00DD}"/>
                </a:ext>
              </a:extLst>
            </p:cNvPr>
            <p:cNvSpPr txBox="1"/>
            <p:nvPr/>
          </p:nvSpPr>
          <p:spPr>
            <a:xfrm>
              <a:off x="608303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入力</a:t>
              </a:r>
              <a:endParaRPr lang="en-US" sz="2400" dirty="0">
                <a:latin typeface="+mj-ea"/>
                <a:ea typeface="+mj-ea"/>
                <a:cs typeface="Meiryo UI" panose="020B0604030504040204" pitchFamily="50" charset="-128"/>
              </a:endParaRPr>
            </a:p>
          </p:txBody>
        </p:sp>
        <p:cxnSp>
          <p:nvCxnSpPr>
            <p:cNvPr id="26" name="直線コネクタ 25">
              <a:extLst>
                <a:ext uri="{FF2B5EF4-FFF2-40B4-BE49-F238E27FC236}">
                  <a16:creationId xmlns:a16="http://schemas.microsoft.com/office/drawing/2014/main" id="{A3FB8545-A65D-DE4B-A331-0E06B8F5E7B8}"/>
                </a:ext>
              </a:extLst>
            </p:cNvPr>
            <p:cNvCxnSpPr>
              <a:cxnSpLocks/>
            </p:cNvCxnSpPr>
            <p:nvPr/>
          </p:nvCxnSpPr>
          <p:spPr>
            <a:xfrm>
              <a:off x="6324517" y="2542421"/>
              <a:ext cx="2325110"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二等辺三角形 57">
            <a:extLst>
              <a:ext uri="{FF2B5EF4-FFF2-40B4-BE49-F238E27FC236}">
                <a16:creationId xmlns:a16="http://schemas.microsoft.com/office/drawing/2014/main" id="{53341875-8D75-804A-BA29-E20EE0D39855}"/>
              </a:ext>
            </a:extLst>
          </p:cNvPr>
          <p:cNvSpPr/>
          <p:nvPr/>
        </p:nvSpPr>
        <p:spPr>
          <a:xfrm rot="5400000">
            <a:off x="8609904" y="5829434"/>
            <a:ext cx="894817" cy="208971"/>
          </a:xfrm>
          <a:prstGeom prst="triangle">
            <a:avLst/>
          </a:prstGeom>
          <a:solidFill>
            <a:srgbClr val="41A8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grpSp>
        <p:nvGrpSpPr>
          <p:cNvPr id="28" name="グループ化 27">
            <a:extLst>
              <a:ext uri="{FF2B5EF4-FFF2-40B4-BE49-F238E27FC236}">
                <a16:creationId xmlns:a16="http://schemas.microsoft.com/office/drawing/2014/main" id="{55AB006C-C449-9641-9644-C5E97762D5DF}"/>
              </a:ext>
            </a:extLst>
          </p:cNvPr>
          <p:cNvGrpSpPr/>
          <p:nvPr/>
        </p:nvGrpSpPr>
        <p:grpSpPr>
          <a:xfrm>
            <a:off x="9840416" y="5013176"/>
            <a:ext cx="1523068" cy="447511"/>
            <a:chOff x="7783332" y="2118359"/>
            <a:chExt cx="2816038" cy="424062"/>
          </a:xfrm>
        </p:grpSpPr>
        <p:sp>
          <p:nvSpPr>
            <p:cNvPr id="29" name="テキスト ボックス 28">
              <a:extLst>
                <a:ext uri="{FF2B5EF4-FFF2-40B4-BE49-F238E27FC236}">
                  <a16:creationId xmlns:a16="http://schemas.microsoft.com/office/drawing/2014/main" id="{D2638793-A428-1F41-9C00-FE7FA312CEB9}"/>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出力</a:t>
              </a:r>
              <a:endParaRPr lang="en-US" sz="2400" dirty="0">
                <a:latin typeface="+mj-ea"/>
                <a:ea typeface="+mj-ea"/>
                <a:cs typeface="Meiryo UI" panose="020B0604030504040204" pitchFamily="50" charset="-128"/>
              </a:endParaRPr>
            </a:p>
          </p:txBody>
        </p:sp>
        <p:cxnSp>
          <p:nvCxnSpPr>
            <p:cNvPr id="30" name="直線コネクタ 29">
              <a:extLst>
                <a:ext uri="{FF2B5EF4-FFF2-40B4-BE49-F238E27FC236}">
                  <a16:creationId xmlns:a16="http://schemas.microsoft.com/office/drawing/2014/main" id="{6918A14D-A5B7-EE41-B42F-AFD1A003AEBB}"/>
                </a:ext>
              </a:extLst>
            </p:cNvPr>
            <p:cNvCxnSpPr>
              <a:cxnSpLocks/>
            </p:cNvCxnSpPr>
            <p:nvPr/>
          </p:nvCxnSpPr>
          <p:spPr>
            <a:xfrm>
              <a:off x="7783332" y="2542421"/>
              <a:ext cx="2813381"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0" name="テキスト ボックス 119">
            <a:extLst>
              <a:ext uri="{FF2B5EF4-FFF2-40B4-BE49-F238E27FC236}">
                <a16:creationId xmlns:a16="http://schemas.microsoft.com/office/drawing/2014/main" id="{92B8EC70-DC9F-E34C-A939-B57C529FB698}"/>
              </a:ext>
            </a:extLst>
          </p:cNvPr>
          <p:cNvSpPr txBox="1"/>
          <p:nvPr/>
        </p:nvSpPr>
        <p:spPr>
          <a:xfrm>
            <a:off x="6384032" y="332656"/>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学習</a:t>
            </a:r>
            <a:endParaRPr kumimoji="1" lang="ja-JP" altLang="en-US" sz="2800" b="1">
              <a:solidFill>
                <a:schemeClr val="tx2"/>
              </a:solidFill>
              <a:latin typeface="Meiryo UI" panose="020B0604030504040204" pitchFamily="34" charset="-128"/>
              <a:ea typeface="Meiryo UI" panose="020B0604030504040204" pitchFamily="34" charset="-128"/>
            </a:endParaRPr>
          </a:p>
        </p:txBody>
      </p:sp>
      <p:sp>
        <p:nvSpPr>
          <p:cNvPr id="121" name="テキスト ボックス 120">
            <a:extLst>
              <a:ext uri="{FF2B5EF4-FFF2-40B4-BE49-F238E27FC236}">
                <a16:creationId xmlns:a16="http://schemas.microsoft.com/office/drawing/2014/main" id="{9A76FD64-7DA3-E14B-AB0B-3C578ECC5015}"/>
              </a:ext>
            </a:extLst>
          </p:cNvPr>
          <p:cNvSpPr txBox="1"/>
          <p:nvPr/>
        </p:nvSpPr>
        <p:spPr>
          <a:xfrm>
            <a:off x="6335083" y="4737671"/>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検証</a:t>
            </a:r>
            <a:endParaRPr kumimoji="1" lang="ja-JP" altLang="en-US" sz="2800" b="1">
              <a:solidFill>
                <a:schemeClr val="tx2"/>
              </a:solidFill>
              <a:latin typeface="Meiryo UI" panose="020B0604030504040204" pitchFamily="34" charset="-128"/>
              <a:ea typeface="Meiryo UI" panose="020B0604030504040204" pitchFamily="34" charset="-128"/>
            </a:endParaRPr>
          </a:p>
        </p:txBody>
      </p:sp>
      <p:pic>
        <p:nvPicPr>
          <p:cNvPr id="187" name="図 186">
            <a:extLst>
              <a:ext uri="{FF2B5EF4-FFF2-40B4-BE49-F238E27FC236}">
                <a16:creationId xmlns:a16="http://schemas.microsoft.com/office/drawing/2014/main" id="{FBD92378-C38C-6443-9B9A-BC24BD5807F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616280" y="4475756"/>
            <a:ext cx="834081" cy="1118152"/>
          </a:xfrm>
          <a:prstGeom prst="rect">
            <a:avLst/>
          </a:prstGeom>
        </p:spPr>
      </p:pic>
      <p:sp>
        <p:nvSpPr>
          <p:cNvPr id="2" name="テキスト ボックス 1">
            <a:extLst>
              <a:ext uri="{FF2B5EF4-FFF2-40B4-BE49-F238E27FC236}">
                <a16:creationId xmlns:a16="http://schemas.microsoft.com/office/drawing/2014/main" id="{F8E6CFDF-191D-CA48-8E5F-D8168A54E800}"/>
              </a:ext>
            </a:extLst>
          </p:cNvPr>
          <p:cNvSpPr txBox="1"/>
          <p:nvPr/>
        </p:nvSpPr>
        <p:spPr>
          <a:xfrm>
            <a:off x="5959656" y="714902"/>
            <a:ext cx="2728632" cy="1200329"/>
          </a:xfrm>
          <a:prstGeom prst="rect">
            <a:avLst/>
          </a:prstGeom>
          <a:noFill/>
        </p:spPr>
        <p:txBody>
          <a:bodyPr wrap="none" rtlCol="0">
            <a:spAutoFit/>
          </a:bodyPr>
          <a:lstStyle/>
          <a:p>
            <a:r>
              <a:rPr lang="ja-JP" altLang="en-US" b="1" u="sng">
                <a:solidFill>
                  <a:schemeClr val="tx2"/>
                </a:solidFill>
                <a:latin typeface="Meiryo UI" panose="020B0604030504040204" pitchFamily="34" charset="-128"/>
                <a:ea typeface="Meiryo UI" panose="020B0604030504040204" pitchFamily="34" charset="-128"/>
              </a:rPr>
              <a:t>ルールベース</a:t>
            </a:r>
            <a:endParaRPr lang="en-US" altLang="ja-JP" b="1" u="sng" dirty="0">
              <a:solidFill>
                <a:schemeClr val="tx2"/>
              </a:solidFill>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文章を単語に分解</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単語・熟語の役割を確認</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構文（ルール）を決定</a:t>
            </a:r>
            <a:endParaRPr kumimoji="1" lang="ja-JP" altLang="en-US">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E0335609-1300-1C49-99A5-8CC1B50A4D04}"/>
              </a:ext>
            </a:extLst>
          </p:cNvPr>
          <p:cNvSpPr txBox="1"/>
          <p:nvPr/>
        </p:nvSpPr>
        <p:spPr>
          <a:xfrm>
            <a:off x="5959656" y="2204864"/>
            <a:ext cx="3284874" cy="1200329"/>
          </a:xfrm>
          <a:prstGeom prst="rect">
            <a:avLst/>
          </a:prstGeom>
          <a:noFill/>
        </p:spPr>
        <p:txBody>
          <a:bodyPr wrap="none" rtlCol="0">
            <a:spAutoFit/>
          </a:bodyPr>
          <a:lstStyle/>
          <a:p>
            <a:r>
              <a:rPr lang="ja-JP" altLang="en-US" b="1" u="sng">
                <a:solidFill>
                  <a:schemeClr val="tx2"/>
                </a:solidFill>
                <a:latin typeface="Meiryo UI" panose="020B0604030504040204" pitchFamily="34" charset="-128"/>
                <a:ea typeface="Meiryo UI" panose="020B0604030504040204" pitchFamily="34" charset="-128"/>
              </a:rPr>
              <a:t>フレーズベース統計型</a:t>
            </a:r>
            <a:endParaRPr lang="en-US" altLang="ja-JP" b="1" u="sng" dirty="0">
              <a:solidFill>
                <a:schemeClr val="tx2"/>
              </a:solidFill>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ルールベースのプロセスに加えて、</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単語間の</a:t>
            </a:r>
            <a:r>
              <a:rPr lang="ja-JP" altLang="en-US" u="sng">
                <a:latin typeface="Meiryo UI" panose="020B0604030504040204" pitchFamily="34" charset="-128"/>
                <a:ea typeface="Meiryo UI" panose="020B0604030504040204" pitchFamily="34" charset="-128"/>
              </a:rPr>
              <a:t>よくある組合せ</a:t>
            </a:r>
            <a:r>
              <a:rPr lang="ja-JP" altLang="en-US">
                <a:latin typeface="Meiryo UI" panose="020B0604030504040204" pitchFamily="34" charset="-128"/>
                <a:ea typeface="Meiryo UI" panose="020B0604030504040204" pitchFamily="34" charset="-128"/>
              </a:rPr>
              <a:t>から</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単語の意味を予測して翻訳</a:t>
            </a:r>
            <a:endParaRPr kumimoji="1" lang="ja-JP" altLang="en-US">
              <a:latin typeface="Meiryo UI" panose="020B0604030504040204" pitchFamily="34" charset="-128"/>
              <a:ea typeface="Meiryo UI" panose="020B0604030504040204" pitchFamily="34" charset="-128"/>
            </a:endParaRPr>
          </a:p>
        </p:txBody>
      </p:sp>
      <p:sp>
        <p:nvSpPr>
          <p:cNvPr id="64" name="テキスト ボックス 63">
            <a:extLst>
              <a:ext uri="{FF2B5EF4-FFF2-40B4-BE49-F238E27FC236}">
                <a16:creationId xmlns:a16="http://schemas.microsoft.com/office/drawing/2014/main" id="{3C173087-45A5-EC4D-8D07-355EBBF40383}"/>
              </a:ext>
            </a:extLst>
          </p:cNvPr>
          <p:cNvSpPr txBox="1"/>
          <p:nvPr/>
        </p:nvSpPr>
        <p:spPr>
          <a:xfrm>
            <a:off x="5959656" y="3657798"/>
            <a:ext cx="4567276" cy="923330"/>
          </a:xfrm>
          <a:prstGeom prst="rect">
            <a:avLst/>
          </a:prstGeom>
          <a:noFill/>
        </p:spPr>
        <p:txBody>
          <a:bodyPr wrap="none" rtlCol="0">
            <a:spAutoFit/>
          </a:bodyPr>
          <a:lstStyle/>
          <a:p>
            <a:r>
              <a:rPr lang="ja-JP" altLang="en-US" b="1" u="sng">
                <a:solidFill>
                  <a:schemeClr val="tx2"/>
                </a:solidFill>
                <a:latin typeface="Meiryo UI" panose="020B0604030504040204" pitchFamily="34" charset="-128"/>
                <a:ea typeface="Meiryo UI" panose="020B0604030504040204" pitchFamily="34" charset="-128"/>
              </a:rPr>
              <a:t>ニューラルベース</a:t>
            </a:r>
            <a:endParaRPr lang="en-US" altLang="ja-JP" b="1" u="sng" dirty="0">
              <a:solidFill>
                <a:schemeClr val="tx2"/>
              </a:solidFill>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入力言語→中間表現→出力言語</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　の順に変換するニューラルネットを学習して翻訳</a:t>
            </a:r>
            <a:endParaRPr kumimoji="1" lang="ja-JP" altLang="en-US">
              <a:latin typeface="Meiryo UI" panose="020B0604030504040204" pitchFamily="34" charset="-128"/>
              <a:ea typeface="Meiryo UI" panose="020B0604030504040204" pitchFamily="34" charset="-128"/>
            </a:endParaRPr>
          </a:p>
        </p:txBody>
      </p:sp>
      <p:sp>
        <p:nvSpPr>
          <p:cNvPr id="5" name="右中かっこ 4">
            <a:extLst>
              <a:ext uri="{FF2B5EF4-FFF2-40B4-BE49-F238E27FC236}">
                <a16:creationId xmlns:a16="http://schemas.microsoft.com/office/drawing/2014/main" id="{1023A269-10C6-B74E-8977-4FE4BC56CB71}"/>
              </a:ext>
            </a:extLst>
          </p:cNvPr>
          <p:cNvSpPr/>
          <p:nvPr/>
        </p:nvSpPr>
        <p:spPr>
          <a:xfrm>
            <a:off x="8544272" y="1146950"/>
            <a:ext cx="245696" cy="6989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66959F3-A8C9-5242-9E40-E81571FD66FE}"/>
              </a:ext>
            </a:extLst>
          </p:cNvPr>
          <p:cNvSpPr/>
          <p:nvPr/>
        </p:nvSpPr>
        <p:spPr>
          <a:xfrm>
            <a:off x="6456040" y="5590981"/>
            <a:ext cx="1888659" cy="646331"/>
          </a:xfrm>
          <a:prstGeom prst="rect">
            <a:avLst/>
          </a:prstGeom>
        </p:spPr>
        <p:txBody>
          <a:bodyPr wrap="none">
            <a:spAutoFit/>
          </a:bodyPr>
          <a:lstStyle/>
          <a:p>
            <a:r>
              <a:rPr lang="ja-JP" altLang="en-US">
                <a:latin typeface="Meiryo UI" panose="020B0604030504040204" pitchFamily="34" charset="-128"/>
                <a:ea typeface="Meiryo UI" panose="020B0604030504040204" pitchFamily="34" charset="-128"/>
              </a:rPr>
              <a:t>伝えたい、訳したい</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元の文章</a:t>
            </a:r>
          </a:p>
        </p:txBody>
      </p:sp>
      <p:sp>
        <p:nvSpPr>
          <p:cNvPr id="67" name="正方形/長方形 66">
            <a:extLst>
              <a:ext uri="{FF2B5EF4-FFF2-40B4-BE49-F238E27FC236}">
                <a16:creationId xmlns:a16="http://schemas.microsoft.com/office/drawing/2014/main" id="{2842EDE7-7F6E-DD47-9E38-3FF624C46B4B}"/>
              </a:ext>
            </a:extLst>
          </p:cNvPr>
          <p:cNvSpPr/>
          <p:nvPr/>
        </p:nvSpPr>
        <p:spPr>
          <a:xfrm>
            <a:off x="8859305" y="1062812"/>
            <a:ext cx="1500732" cy="923330"/>
          </a:xfrm>
          <a:prstGeom prst="rect">
            <a:avLst/>
          </a:prstGeom>
        </p:spPr>
        <p:txBody>
          <a:bodyPr wrap="none">
            <a:spAutoFit/>
          </a:bodyPr>
          <a:lstStyle/>
          <a:p>
            <a:r>
              <a:rPr lang="ja-JP" altLang="en-US">
                <a:latin typeface="Meiryo UI" panose="020B0604030504040204" pitchFamily="34" charset="-128"/>
                <a:ea typeface="Meiryo UI" panose="020B0604030504040204" pitchFamily="34" charset="-128"/>
              </a:rPr>
              <a:t>様々な構文や</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単語・熟語を</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学習</a:t>
            </a:r>
          </a:p>
        </p:txBody>
      </p:sp>
      <p:sp>
        <p:nvSpPr>
          <p:cNvPr id="73" name="正方形/長方形 72">
            <a:extLst>
              <a:ext uri="{FF2B5EF4-FFF2-40B4-BE49-F238E27FC236}">
                <a16:creationId xmlns:a16="http://schemas.microsoft.com/office/drawing/2014/main" id="{2DF8494C-FE5F-8843-9B2D-601086FDE1A0}"/>
              </a:ext>
            </a:extLst>
          </p:cNvPr>
          <p:cNvSpPr/>
          <p:nvPr/>
        </p:nvSpPr>
        <p:spPr>
          <a:xfrm>
            <a:off x="9325205" y="2396941"/>
            <a:ext cx="2376265" cy="646331"/>
          </a:xfrm>
          <a:prstGeom prst="rect">
            <a:avLst/>
          </a:prstGeom>
        </p:spPr>
        <p:txBody>
          <a:bodyPr wrap="square">
            <a:spAutoFit/>
          </a:bodyPr>
          <a:lstStyle/>
          <a:p>
            <a:r>
              <a:rPr lang="ja-JP" altLang="en-US">
                <a:solidFill>
                  <a:srgbClr val="FF0000"/>
                </a:solidFill>
                <a:latin typeface="Meiryo UI" panose="020B0604030504040204" pitchFamily="34" charset="-128"/>
                <a:ea typeface="Meiryo UI" panose="020B0604030504040204" pitchFamily="34" charset="-128"/>
              </a:rPr>
              <a:t>対訳文章（コーパス）から得られる統計</a:t>
            </a:r>
          </a:p>
        </p:txBody>
      </p:sp>
      <p:cxnSp>
        <p:nvCxnSpPr>
          <p:cNvPr id="17" name="直線矢印コネクタ 16">
            <a:extLst>
              <a:ext uri="{FF2B5EF4-FFF2-40B4-BE49-F238E27FC236}">
                <a16:creationId xmlns:a16="http://schemas.microsoft.com/office/drawing/2014/main" id="{70965DDF-B152-7F40-914C-27A9E21113E0}"/>
              </a:ext>
            </a:extLst>
          </p:cNvPr>
          <p:cNvCxnSpPr>
            <a:cxnSpLocks/>
          </p:cNvCxnSpPr>
          <p:nvPr/>
        </p:nvCxnSpPr>
        <p:spPr>
          <a:xfrm flipH="1">
            <a:off x="8789968" y="2684973"/>
            <a:ext cx="552092" cy="337901"/>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77" name="正方形/長方形 76">
            <a:extLst>
              <a:ext uri="{FF2B5EF4-FFF2-40B4-BE49-F238E27FC236}">
                <a16:creationId xmlns:a16="http://schemas.microsoft.com/office/drawing/2014/main" id="{902AA6BE-13F2-4B42-BAC9-133D3F5CDDC7}"/>
              </a:ext>
            </a:extLst>
          </p:cNvPr>
          <p:cNvSpPr/>
          <p:nvPr/>
        </p:nvSpPr>
        <p:spPr>
          <a:xfrm>
            <a:off x="9696400" y="2988241"/>
            <a:ext cx="2231508" cy="584775"/>
          </a:xfrm>
          <a:prstGeom prst="rect">
            <a:avLst/>
          </a:prstGeom>
        </p:spPr>
        <p:txBody>
          <a:bodyPr wrap="none">
            <a:spAutoFit/>
          </a:body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例：</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arm</a:t>
            </a:r>
            <a:r>
              <a:rPr lang="ja-JP" altLang="en-US" sz="160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腕</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 </a:t>
            </a:r>
            <a:r>
              <a:rPr lang="ja-JP" altLang="en-US" sz="160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武器</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a:t>
            </a:r>
          </a:p>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　　　</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like</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望む</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、好む</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sym typeface="Wingdings" pitchFamily="2" charset="2"/>
              </a:rPr>
              <a:t>?</a:t>
            </a:r>
          </a:p>
        </p:txBody>
      </p:sp>
      <p:sp>
        <p:nvSpPr>
          <p:cNvPr id="78" name="角丸四角形 77">
            <a:extLst>
              <a:ext uri="{FF2B5EF4-FFF2-40B4-BE49-F238E27FC236}">
                <a16:creationId xmlns:a16="http://schemas.microsoft.com/office/drawing/2014/main" id="{56338348-A56D-BE4A-8253-9C8AD5FCD24D}"/>
              </a:ext>
            </a:extLst>
          </p:cNvPr>
          <p:cNvSpPr/>
          <p:nvPr/>
        </p:nvSpPr>
        <p:spPr>
          <a:xfrm>
            <a:off x="10344472" y="476672"/>
            <a:ext cx="1805504" cy="1357085"/>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US" altLang="ja-JP" dirty="0">
                <a:solidFill>
                  <a:schemeClr val="tx2"/>
                </a:solidFill>
                <a:latin typeface="Meiryo UI" panose="020B0604030504040204" pitchFamily="34" charset="-128"/>
                <a:ea typeface="Meiryo UI" panose="020B0604030504040204" pitchFamily="34" charset="-128"/>
              </a:rPr>
              <a:t>1. </a:t>
            </a:r>
            <a:r>
              <a:rPr lang="ja-JP" altLang="en-US">
                <a:solidFill>
                  <a:schemeClr val="tx2"/>
                </a:solidFill>
                <a:latin typeface="Meiryo UI" panose="020B0604030504040204" pitchFamily="34" charset="-128"/>
                <a:ea typeface="Meiryo UI" panose="020B0604030504040204" pitchFamily="34" charset="-128"/>
              </a:rPr>
              <a:t>形態素解析</a:t>
            </a:r>
            <a:endParaRPr lang="en-US" altLang="ja-JP" dirty="0">
              <a:solidFill>
                <a:schemeClr val="tx2"/>
              </a:solidFill>
              <a:latin typeface="Meiryo UI" panose="020B0604030504040204" pitchFamily="34" charset="-128"/>
              <a:ea typeface="Meiryo UI" panose="020B0604030504040204" pitchFamily="34" charset="-128"/>
            </a:endParaRPr>
          </a:p>
          <a:p>
            <a:r>
              <a:rPr kumimoji="1" lang="en-US" altLang="ja-JP" dirty="0">
                <a:solidFill>
                  <a:schemeClr val="tx2"/>
                </a:solidFill>
                <a:latin typeface="Meiryo UI" panose="020B0604030504040204" pitchFamily="34" charset="-128"/>
                <a:ea typeface="Meiryo UI" panose="020B0604030504040204" pitchFamily="34" charset="-128"/>
              </a:rPr>
              <a:t>2. </a:t>
            </a:r>
            <a:r>
              <a:rPr kumimoji="1" lang="ja-JP" altLang="en-US">
                <a:solidFill>
                  <a:schemeClr val="tx2"/>
                </a:solidFill>
                <a:latin typeface="Meiryo UI" panose="020B0604030504040204" pitchFamily="34" charset="-128"/>
                <a:ea typeface="Meiryo UI" panose="020B0604030504040204" pitchFamily="34" charset="-128"/>
              </a:rPr>
              <a:t>構文解析</a:t>
            </a:r>
            <a:endParaRPr kumimoji="1" lang="en-US" altLang="ja-JP" dirty="0">
              <a:solidFill>
                <a:schemeClr val="tx2"/>
              </a:solidFill>
              <a:latin typeface="Meiryo UI" panose="020B0604030504040204" pitchFamily="34" charset="-128"/>
              <a:ea typeface="Meiryo UI" panose="020B0604030504040204" pitchFamily="34" charset="-128"/>
            </a:endParaRPr>
          </a:p>
          <a:p>
            <a:r>
              <a:rPr lang="en-US" altLang="ja-JP" dirty="0">
                <a:solidFill>
                  <a:schemeClr val="tx2"/>
                </a:solidFill>
                <a:latin typeface="Meiryo UI" panose="020B0604030504040204" pitchFamily="34" charset="-128"/>
                <a:ea typeface="Meiryo UI" panose="020B0604030504040204" pitchFamily="34" charset="-128"/>
              </a:rPr>
              <a:t>3. </a:t>
            </a:r>
            <a:r>
              <a:rPr lang="ja-JP" altLang="en-US">
                <a:solidFill>
                  <a:schemeClr val="tx2"/>
                </a:solidFill>
                <a:latin typeface="Meiryo UI" panose="020B0604030504040204" pitchFamily="34" charset="-128"/>
                <a:ea typeface="Meiryo UI" panose="020B0604030504040204" pitchFamily="34" charset="-128"/>
              </a:rPr>
              <a:t>意味解析</a:t>
            </a:r>
            <a:endParaRPr lang="en-US" altLang="ja-JP" dirty="0">
              <a:solidFill>
                <a:schemeClr val="tx2"/>
              </a:solidFill>
              <a:latin typeface="Meiryo UI" panose="020B0604030504040204" pitchFamily="34" charset="-128"/>
              <a:ea typeface="Meiryo UI" panose="020B0604030504040204" pitchFamily="34" charset="-128"/>
            </a:endParaRPr>
          </a:p>
          <a:p>
            <a:r>
              <a:rPr kumimoji="1" lang="en-US" altLang="ja-JP" dirty="0">
                <a:solidFill>
                  <a:schemeClr val="tx2"/>
                </a:solidFill>
                <a:latin typeface="Meiryo UI" panose="020B0604030504040204" pitchFamily="34" charset="-128"/>
                <a:ea typeface="Meiryo UI" panose="020B0604030504040204" pitchFamily="34" charset="-128"/>
              </a:rPr>
              <a:t>4. </a:t>
            </a:r>
            <a:r>
              <a:rPr kumimoji="1" lang="ja-JP" altLang="en-US">
                <a:solidFill>
                  <a:schemeClr val="tx2"/>
                </a:solidFill>
                <a:latin typeface="Meiryo UI" panose="020B0604030504040204" pitchFamily="34" charset="-128"/>
                <a:ea typeface="Meiryo UI" panose="020B0604030504040204" pitchFamily="34" charset="-128"/>
              </a:rPr>
              <a:t>文脈解析</a:t>
            </a:r>
            <a:endParaRPr kumimoji="1" lang="ja-JP" altLang="en-US" dirty="0">
              <a:solidFill>
                <a:schemeClr val="tx2"/>
              </a:solidFill>
              <a:latin typeface="Meiryo UI" panose="020B0604030504040204" pitchFamily="34" charset="-128"/>
              <a:ea typeface="Meiryo UI" panose="020B0604030504040204" pitchFamily="34" charset="-128"/>
            </a:endParaRPr>
          </a:p>
        </p:txBody>
      </p:sp>
      <p:sp>
        <p:nvSpPr>
          <p:cNvPr id="81" name="正方形/長方形 80">
            <a:extLst>
              <a:ext uri="{FF2B5EF4-FFF2-40B4-BE49-F238E27FC236}">
                <a16:creationId xmlns:a16="http://schemas.microsoft.com/office/drawing/2014/main" id="{9B0209FF-D113-6F46-89B3-2D5F006854E7}"/>
              </a:ext>
            </a:extLst>
          </p:cNvPr>
          <p:cNvSpPr/>
          <p:nvPr/>
        </p:nvSpPr>
        <p:spPr>
          <a:xfrm>
            <a:off x="9840416" y="5590981"/>
            <a:ext cx="1654620" cy="646331"/>
          </a:xfrm>
          <a:prstGeom prst="rect">
            <a:avLst/>
          </a:prstGeom>
        </p:spPr>
        <p:txBody>
          <a:bodyPr wrap="none">
            <a:spAutoFit/>
          </a:bodyPr>
          <a:lstStyle/>
          <a:p>
            <a:r>
              <a:rPr lang="ja-JP" altLang="en-US">
                <a:latin typeface="Meiryo UI" panose="020B0604030504040204" pitchFamily="34" charset="-128"/>
                <a:ea typeface="Meiryo UI" panose="020B0604030504040204" pitchFamily="34" charset="-128"/>
              </a:rPr>
              <a:t>目的の言語に</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翻訳された文章</a:t>
            </a:r>
          </a:p>
        </p:txBody>
      </p:sp>
      <p:sp>
        <p:nvSpPr>
          <p:cNvPr id="31" name="フッター プレースホルダー 3">
            <a:extLst>
              <a:ext uri="{FF2B5EF4-FFF2-40B4-BE49-F238E27FC236}">
                <a16:creationId xmlns:a16="http://schemas.microsoft.com/office/drawing/2014/main" id="{2E6F4F1B-2C12-584A-8410-BC7F483282BF}"/>
              </a:ext>
            </a:extLst>
          </p:cNvPr>
          <p:cNvSpPr txBox="1">
            <a:spLocks/>
          </p:cNvSpPr>
          <p:nvPr/>
        </p:nvSpPr>
        <p:spPr>
          <a:xfrm>
            <a:off x="10444997" y="6299875"/>
            <a:ext cx="1843691"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03884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機械翻訳</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機械翻訳</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403670" cy="5504406"/>
          </a:xfrm>
        </p:spPr>
        <p:txBody>
          <a:bodyPr>
            <a:normAutofit lnSpcReduction="10000"/>
          </a:bodyPr>
          <a:lstStyle/>
          <a:p>
            <a:r>
              <a:rPr lang="ja-JP" altLang="en-US"/>
              <a:t>サービスイメージ</a:t>
            </a:r>
            <a:endParaRPr lang="en-US" altLang="ja-JP" dirty="0"/>
          </a:p>
          <a:p>
            <a:pPr lvl="1"/>
            <a:r>
              <a:rPr lang="ja-JP" altLang="en-US"/>
              <a:t>ホームページやブログを自国語に翻訳</a:t>
            </a:r>
            <a:endParaRPr lang="en-US" altLang="ja-JP" dirty="0"/>
          </a:p>
          <a:p>
            <a:pPr lvl="1"/>
            <a:r>
              <a:rPr lang="ja-JP" altLang="en-US"/>
              <a:t>レストランでの注文や説明の翻訳</a:t>
            </a:r>
            <a:endParaRPr lang="en-US" altLang="ja-JP" dirty="0"/>
          </a:p>
          <a:p>
            <a:pPr lvl="1"/>
            <a:r>
              <a:rPr lang="ja-JP" altLang="en-US"/>
              <a:t>ホームページやブログの他言語対応</a:t>
            </a:r>
            <a:endParaRPr lang="en-US" altLang="ja-JP" dirty="0"/>
          </a:p>
          <a:p>
            <a:pPr lvl="4"/>
            <a:endParaRPr lang="en-US" altLang="ja-JP" dirty="0"/>
          </a:p>
          <a:p>
            <a:r>
              <a:rPr lang="ja-JP" altLang="en-US"/>
              <a:t>できるようになったこと</a:t>
            </a:r>
            <a:endParaRPr lang="en-US" altLang="ja-JP" dirty="0"/>
          </a:p>
          <a:p>
            <a:pPr lvl="1"/>
            <a:r>
              <a:rPr lang="ja-JP" altLang="en-US"/>
              <a:t>知らない他言語を習得しなくても、</a:t>
            </a:r>
            <a:endParaRPr lang="en-US" altLang="ja-JP" dirty="0"/>
          </a:p>
          <a:p>
            <a:pPr marL="457200" lvl="1" indent="0">
              <a:buNone/>
            </a:pPr>
            <a:r>
              <a:rPr lang="ja-JP" altLang="en-US"/>
              <a:t>　翻訳して多言語で表現できる</a:t>
            </a:r>
            <a:endParaRPr lang="en-US" altLang="ja-JP" dirty="0"/>
          </a:p>
          <a:p>
            <a:pPr marL="457200" lvl="1" indent="0">
              <a:buNone/>
            </a:pPr>
            <a:r>
              <a:rPr lang="ja-JP" altLang="en-US"/>
              <a:t>　ようになった</a:t>
            </a:r>
            <a:r>
              <a:rPr lang="en-US" altLang="ja-JP" dirty="0"/>
              <a:t>.</a:t>
            </a:r>
          </a:p>
          <a:p>
            <a:pPr lvl="1"/>
            <a:r>
              <a:rPr lang="ja-JP" altLang="en-US"/>
              <a:t>同一言語を話せなくても気軽に</a:t>
            </a:r>
            <a:endParaRPr lang="en-US" altLang="ja-JP" dirty="0"/>
          </a:p>
          <a:p>
            <a:pPr marL="457200" lvl="1" indent="0">
              <a:buNone/>
            </a:pPr>
            <a:r>
              <a:rPr lang="ja-JP" altLang="en-US"/>
              <a:t>　意思疎通が図れるようになった</a:t>
            </a:r>
            <a:r>
              <a:rPr lang="en-US" altLang="ja-JP" dirty="0"/>
              <a:t>.</a:t>
            </a:r>
          </a:p>
        </p:txBody>
      </p:sp>
      <p:pic>
        <p:nvPicPr>
          <p:cNvPr id="34" name="図 33">
            <a:extLst>
              <a:ext uri="{FF2B5EF4-FFF2-40B4-BE49-F238E27FC236}">
                <a16:creationId xmlns:a16="http://schemas.microsoft.com/office/drawing/2014/main" id="{66EA0546-8C7D-214E-99B4-207F29D8E4A3}"/>
              </a:ext>
            </a:extLst>
          </p:cNvPr>
          <p:cNvPicPr>
            <a:picLocks noChangeAspect="1"/>
          </p:cNvPicPr>
          <p:nvPr/>
        </p:nvPicPr>
        <p:blipFill>
          <a:blip r:embed="rId3"/>
          <a:stretch>
            <a:fillRect/>
          </a:stretch>
        </p:blipFill>
        <p:spPr>
          <a:xfrm>
            <a:off x="9153713" y="3410288"/>
            <a:ext cx="3038287" cy="2651769"/>
          </a:xfrm>
          <a:prstGeom prst="rect">
            <a:avLst/>
          </a:prstGeom>
        </p:spPr>
      </p:pic>
      <p:pic>
        <p:nvPicPr>
          <p:cNvPr id="2" name="図 1">
            <a:extLst>
              <a:ext uri="{FF2B5EF4-FFF2-40B4-BE49-F238E27FC236}">
                <a16:creationId xmlns:a16="http://schemas.microsoft.com/office/drawing/2014/main" id="{AB247806-4336-CC4A-AD23-D0363AFADF07}"/>
              </a:ext>
            </a:extLst>
          </p:cNvPr>
          <p:cNvPicPr>
            <a:picLocks noChangeAspect="1"/>
          </p:cNvPicPr>
          <p:nvPr/>
        </p:nvPicPr>
        <p:blipFill>
          <a:blip r:embed="rId4"/>
          <a:stretch>
            <a:fillRect/>
          </a:stretch>
        </p:blipFill>
        <p:spPr>
          <a:xfrm>
            <a:off x="5924847" y="3449241"/>
            <a:ext cx="2835449" cy="2644055"/>
          </a:xfrm>
          <a:prstGeom prst="rect">
            <a:avLst/>
          </a:prstGeom>
        </p:spPr>
      </p:pic>
      <p:sp>
        <p:nvSpPr>
          <p:cNvPr id="5" name="下矢印 4">
            <a:extLst>
              <a:ext uri="{FF2B5EF4-FFF2-40B4-BE49-F238E27FC236}">
                <a16:creationId xmlns:a16="http://schemas.microsoft.com/office/drawing/2014/main" id="{2BC0045C-D20F-D341-B6D6-5A9607A9605B}"/>
              </a:ext>
            </a:extLst>
          </p:cNvPr>
          <p:cNvSpPr/>
          <p:nvPr/>
        </p:nvSpPr>
        <p:spPr>
          <a:xfrm rot="16200000">
            <a:off x="8386023" y="4484143"/>
            <a:ext cx="1059225" cy="504056"/>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8" name="図 7">
            <a:extLst>
              <a:ext uri="{FF2B5EF4-FFF2-40B4-BE49-F238E27FC236}">
                <a16:creationId xmlns:a16="http://schemas.microsoft.com/office/drawing/2014/main" id="{95A954BB-4F4C-E64F-92E1-E42F57DB61B4}"/>
              </a:ext>
            </a:extLst>
          </p:cNvPr>
          <p:cNvPicPr>
            <a:picLocks noChangeAspect="1"/>
          </p:cNvPicPr>
          <p:nvPr/>
        </p:nvPicPr>
        <p:blipFill>
          <a:blip r:embed="rId5"/>
          <a:stretch>
            <a:fillRect/>
          </a:stretch>
        </p:blipFill>
        <p:spPr>
          <a:xfrm>
            <a:off x="9633691" y="1049695"/>
            <a:ext cx="2510981" cy="2595329"/>
          </a:xfrm>
          <a:prstGeom prst="rect">
            <a:avLst/>
          </a:prstGeom>
        </p:spPr>
      </p:pic>
      <p:pic>
        <p:nvPicPr>
          <p:cNvPr id="39" name="図 38">
            <a:extLst>
              <a:ext uri="{FF2B5EF4-FFF2-40B4-BE49-F238E27FC236}">
                <a16:creationId xmlns:a16="http://schemas.microsoft.com/office/drawing/2014/main" id="{C8478CBA-7357-0244-9F92-374810B24D77}"/>
              </a:ext>
            </a:extLst>
          </p:cNvPr>
          <p:cNvPicPr>
            <a:picLocks noChangeAspect="1"/>
          </p:cNvPicPr>
          <p:nvPr/>
        </p:nvPicPr>
        <p:blipFill>
          <a:blip r:embed="rId5"/>
          <a:stretch>
            <a:fillRect/>
          </a:stretch>
        </p:blipFill>
        <p:spPr>
          <a:xfrm>
            <a:off x="6887022" y="1049695"/>
            <a:ext cx="2510981" cy="2595329"/>
          </a:xfrm>
          <a:prstGeom prst="rect">
            <a:avLst/>
          </a:prstGeom>
        </p:spPr>
      </p:pic>
      <p:sp>
        <p:nvSpPr>
          <p:cNvPr id="9" name="正方形/長方形 8">
            <a:extLst>
              <a:ext uri="{FF2B5EF4-FFF2-40B4-BE49-F238E27FC236}">
                <a16:creationId xmlns:a16="http://schemas.microsoft.com/office/drawing/2014/main" id="{2CCF21F0-715C-CA47-8210-42AF852EFFBB}"/>
              </a:ext>
            </a:extLst>
          </p:cNvPr>
          <p:cNvSpPr/>
          <p:nvPr/>
        </p:nvSpPr>
        <p:spPr>
          <a:xfrm>
            <a:off x="7464152" y="1456456"/>
            <a:ext cx="1656184" cy="31217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i="1">
                <a:solidFill>
                  <a:srgbClr val="00B050"/>
                </a:solidFill>
                <a:latin typeface="Meiryo UI" panose="020B0604030504040204" pitchFamily="34" charset="-128"/>
                <a:ea typeface="Meiryo UI" panose="020B0604030504040204" pitchFamily="34" charset="-128"/>
              </a:rPr>
              <a:t>ウェブページ</a:t>
            </a:r>
            <a:endParaRPr kumimoji="1" lang="ja-JP" altLang="en-US" sz="2200" b="1" i="1" dirty="0">
              <a:solidFill>
                <a:srgbClr val="00B050"/>
              </a:solidFill>
              <a:latin typeface="Meiryo UI" panose="020B0604030504040204" pitchFamily="34" charset="-128"/>
              <a:ea typeface="Meiryo UI" panose="020B0604030504040204" pitchFamily="34" charset="-128"/>
            </a:endParaRPr>
          </a:p>
        </p:txBody>
      </p:sp>
      <p:sp>
        <p:nvSpPr>
          <p:cNvPr id="40" name="下矢印 39">
            <a:extLst>
              <a:ext uri="{FF2B5EF4-FFF2-40B4-BE49-F238E27FC236}">
                <a16:creationId xmlns:a16="http://schemas.microsoft.com/office/drawing/2014/main" id="{748416A6-8006-B243-917B-0C342E4F6CD8}"/>
              </a:ext>
            </a:extLst>
          </p:cNvPr>
          <p:cNvSpPr/>
          <p:nvPr/>
        </p:nvSpPr>
        <p:spPr>
          <a:xfrm rot="16200000">
            <a:off x="8947974" y="2072701"/>
            <a:ext cx="1059225" cy="504056"/>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7" name="フッター プレースホルダー 3">
            <a:extLst>
              <a:ext uri="{FF2B5EF4-FFF2-40B4-BE49-F238E27FC236}">
                <a16:creationId xmlns:a16="http://schemas.microsoft.com/office/drawing/2014/main" id="{2620DD4D-390F-E94F-B2A4-D505FB32D267}"/>
              </a:ext>
            </a:extLst>
          </p:cNvPr>
          <p:cNvSpPr txBox="1">
            <a:spLocks/>
          </p:cNvSpPr>
          <p:nvPr/>
        </p:nvSpPr>
        <p:spPr>
          <a:xfrm>
            <a:off x="10188620" y="6237312"/>
            <a:ext cx="202806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96319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機械翻訳</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機械翻訳</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576729" cy="5316064"/>
          </a:xfrm>
        </p:spPr>
        <p:txBody>
          <a:bodyPr>
            <a:normAutofit/>
          </a:bodyPr>
          <a:lstStyle/>
          <a:p>
            <a:r>
              <a:rPr lang="ja-JP" altLang="en-US"/>
              <a:t>実運用での課題（想定）</a:t>
            </a:r>
            <a:endParaRPr lang="en-US" altLang="ja-JP" dirty="0"/>
          </a:p>
          <a:p>
            <a:pPr lvl="1"/>
            <a:r>
              <a:rPr lang="ja-JP" altLang="en-US"/>
              <a:t>翻訳精度の向上</a:t>
            </a:r>
            <a:endParaRPr lang="en-US" altLang="ja-JP" dirty="0"/>
          </a:p>
          <a:p>
            <a:pPr lvl="1"/>
            <a:r>
              <a:rPr lang="ja-JP" altLang="en-US"/>
              <a:t>翻訳には高度な計算が必要なため</a:t>
            </a:r>
            <a:endParaRPr lang="en-US" altLang="ja-JP" dirty="0"/>
          </a:p>
          <a:p>
            <a:pPr marL="457200" lvl="1" indent="0">
              <a:buNone/>
            </a:pPr>
            <a:r>
              <a:rPr lang="ja-JP" altLang="en-US"/>
              <a:t>　インターネット経由で計算サーバに接続</a:t>
            </a:r>
            <a:endParaRPr lang="en-US" altLang="ja-JP" dirty="0"/>
          </a:p>
          <a:p>
            <a:pPr marL="457200" lvl="1" indent="0">
              <a:buNone/>
            </a:pPr>
            <a:r>
              <a:rPr lang="ja-JP" altLang="en-US"/>
              <a:t>　が必要</a:t>
            </a:r>
            <a:endParaRPr lang="en-US" altLang="ja-JP" dirty="0"/>
          </a:p>
          <a:p>
            <a:pPr lvl="4"/>
            <a:endParaRPr lang="en-US" altLang="ja-JP" dirty="0"/>
          </a:p>
          <a:p>
            <a:r>
              <a:rPr lang="ja-JP" altLang="en-US"/>
              <a:t>他の課題への転用</a:t>
            </a:r>
            <a:endParaRPr lang="en-US" altLang="ja-JP" dirty="0"/>
          </a:p>
          <a:p>
            <a:pPr lvl="1"/>
            <a:r>
              <a:rPr lang="ja-JP" altLang="en-US"/>
              <a:t>多国籍会議での同時通訳</a:t>
            </a:r>
            <a:endParaRPr lang="en-US" altLang="ja-JP" dirty="0"/>
          </a:p>
          <a:p>
            <a:pPr lvl="1"/>
            <a:r>
              <a:rPr lang="ja-JP" altLang="en-US"/>
              <a:t>手話の翻訳</a:t>
            </a:r>
            <a:endParaRPr lang="en-US" altLang="ja-JP" dirty="0"/>
          </a:p>
          <a:p>
            <a:pPr lvl="1"/>
            <a:r>
              <a:rPr lang="ja-JP" altLang="en-US"/>
              <a:t>動物の言葉の翻訳</a:t>
            </a:r>
            <a:r>
              <a:rPr lang="en-US" altLang="ja-JP" dirty="0"/>
              <a:t>?!</a:t>
            </a:r>
          </a:p>
          <a:p>
            <a:pPr lvl="5"/>
            <a:endParaRPr lang="en-US" altLang="ja-JP" dirty="0"/>
          </a:p>
          <a:p>
            <a:pPr marL="457200" lvl="1" indent="0">
              <a:buNone/>
            </a:pPr>
            <a:endParaRPr lang="ja-JP" altLang="en-US">
              <a:solidFill>
                <a:schemeClr val="accent2">
                  <a:lumMod val="75000"/>
                </a:schemeClr>
              </a:solidFill>
            </a:endParaRPr>
          </a:p>
          <a:p>
            <a:pPr marL="457200" lvl="1" indent="0">
              <a:buNone/>
            </a:pPr>
            <a:endParaRPr lang="en-US" altLang="ja-JP" dirty="0"/>
          </a:p>
          <a:p>
            <a:pPr lvl="1"/>
            <a:endParaRPr lang="en-US" altLang="ja-JP" dirty="0"/>
          </a:p>
        </p:txBody>
      </p:sp>
      <p:grpSp>
        <p:nvGrpSpPr>
          <p:cNvPr id="9" name="グループ化 8">
            <a:extLst>
              <a:ext uri="{FF2B5EF4-FFF2-40B4-BE49-F238E27FC236}">
                <a16:creationId xmlns:a16="http://schemas.microsoft.com/office/drawing/2014/main" id="{4FA888A6-BA1D-5941-9FA7-13B8E430A9B8}"/>
              </a:ext>
            </a:extLst>
          </p:cNvPr>
          <p:cNvGrpSpPr/>
          <p:nvPr/>
        </p:nvGrpSpPr>
        <p:grpSpPr>
          <a:xfrm>
            <a:off x="7032104" y="5016754"/>
            <a:ext cx="4887877" cy="1292662"/>
            <a:chOff x="7680176" y="6021288"/>
            <a:chExt cx="4887877" cy="1292662"/>
          </a:xfrm>
        </p:grpSpPr>
        <p:sp>
          <p:nvSpPr>
            <p:cNvPr id="2" name="テキスト ボックス 1">
              <a:extLst>
                <a:ext uri="{FF2B5EF4-FFF2-40B4-BE49-F238E27FC236}">
                  <a16:creationId xmlns:a16="http://schemas.microsoft.com/office/drawing/2014/main" id="{605A5D45-6468-C946-B0AD-CAE820645F08}"/>
                </a:ext>
              </a:extLst>
            </p:cNvPr>
            <p:cNvSpPr txBox="1"/>
            <p:nvPr/>
          </p:nvSpPr>
          <p:spPr>
            <a:xfrm>
              <a:off x="7680176" y="6021288"/>
              <a:ext cx="4887877" cy="1292662"/>
            </a:xfrm>
            <a:prstGeom prst="rect">
              <a:avLst/>
            </a:prstGeom>
            <a:noFill/>
          </p:spPr>
          <p:txBody>
            <a:bodyPr wrap="none" rtlCol="0">
              <a:spAutoFit/>
            </a:bodyPr>
            <a:lstStyle/>
            <a:p>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ゴロゴロ</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苦痛？でもそのままにしておいて</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ねこ</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みゃお</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感心を引きたい</a:t>
              </a:r>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シャー！</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攻撃、威嚇</a:t>
              </a:r>
              <a:endParaRPr lang="en-US" altLang="ja-JP" dirty="0">
                <a:latin typeface="Meiryo UI" panose="020B0604030504040204" pitchFamily="34" charset="-128"/>
                <a:ea typeface="Meiryo UI" panose="020B0604030504040204" pitchFamily="34" charset="-128"/>
              </a:endParaRPr>
            </a:p>
            <a:p>
              <a:r>
                <a:rPr lang="en-US" altLang="ja-JP" sz="1200" dirty="0">
                  <a:latin typeface="Meiryo UI" panose="020B0604030504040204" pitchFamily="34" charset="-128"/>
                  <a:ea typeface="Meiryo UI" panose="020B0604030504040204" pitchFamily="34" charset="-128"/>
                </a:rPr>
                <a:t>		</a:t>
              </a:r>
              <a:r>
                <a:rPr lang="ja-JP" altLang="en-US" sz="1200">
                  <a:latin typeface="Meiryo UI" panose="020B0604030504040204" pitchFamily="34" charset="-128"/>
                  <a:ea typeface="Meiryo UI" panose="020B0604030504040204" pitchFamily="34" charset="-128"/>
                </a:rPr>
                <a:t>スザンヌ シェッツ </a:t>
              </a:r>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著</a:t>
              </a:r>
              <a:r>
                <a:rPr lang="en-US" altLang="ja-JP" sz="1200" dirty="0">
                  <a:latin typeface="Meiryo UI" panose="020B0604030504040204" pitchFamily="34" charset="-128"/>
                  <a:ea typeface="Meiryo UI" panose="020B0604030504040204" pitchFamily="34" charset="-128"/>
                </a:rPr>
                <a:t>), </a:t>
              </a:r>
              <a:r>
                <a:rPr lang="ja-JP" altLang="en-US" sz="1200">
                  <a:latin typeface="Meiryo UI" panose="020B0604030504040204" pitchFamily="34" charset="-128"/>
                  <a:ea typeface="Meiryo UI" panose="020B0604030504040204" pitchFamily="34" charset="-128"/>
                </a:rPr>
                <a:t>石田 紀子 </a:t>
              </a:r>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翻訳</a:t>
              </a:r>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a:t>
              </a:r>
              <a:endParaRPr lang="en-US" altLang="ja-JP" sz="1200" dirty="0">
                <a:latin typeface="Meiryo UI" panose="020B0604030504040204" pitchFamily="34" charset="-128"/>
                <a:ea typeface="Meiryo UI" panose="020B0604030504040204" pitchFamily="34" charset="-128"/>
              </a:endParaRPr>
            </a:p>
            <a:p>
              <a:r>
                <a:rPr lang="en-US" altLang="ja-JP" sz="1200" dirty="0">
                  <a:latin typeface="Meiryo UI" panose="020B0604030504040204" pitchFamily="34" charset="-128"/>
                  <a:ea typeface="Meiryo UI" panose="020B0604030504040204" pitchFamily="34" charset="-128"/>
                </a:rPr>
                <a:t>		</a:t>
              </a:r>
              <a:r>
                <a:rPr lang="ja-JP" altLang="en-US" sz="1200">
                  <a:latin typeface="Meiryo UI" panose="020B0604030504040204" pitchFamily="34" charset="-128"/>
                  <a:ea typeface="Meiryo UI" panose="020B0604030504040204" pitchFamily="34" charset="-128"/>
                </a:rPr>
                <a:t> 「猫語のひみつ」，ハーパーコリンズ</a:t>
              </a:r>
              <a:endParaRPr kumimoji="1" lang="ja-JP" altLang="en-US" sz="1200">
                <a:latin typeface="Meiryo UI" panose="020B0604030504040204" pitchFamily="34" charset="-128"/>
                <a:ea typeface="Meiryo UI" panose="020B0604030504040204" pitchFamily="34" charset="-128"/>
              </a:endParaRPr>
            </a:p>
          </p:txBody>
        </p:sp>
        <p:sp>
          <p:nvSpPr>
            <p:cNvPr id="8" name="左中かっこ 7">
              <a:extLst>
                <a:ext uri="{FF2B5EF4-FFF2-40B4-BE49-F238E27FC236}">
                  <a16:creationId xmlns:a16="http://schemas.microsoft.com/office/drawing/2014/main" id="{1DD1DC65-0BC4-394E-A3EE-E6ABDA0EE25D}"/>
                </a:ext>
              </a:extLst>
            </p:cNvPr>
            <p:cNvSpPr/>
            <p:nvPr/>
          </p:nvSpPr>
          <p:spPr>
            <a:xfrm>
              <a:off x="8328248" y="6021288"/>
              <a:ext cx="216403" cy="8367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18" name="図 17">
            <a:extLst>
              <a:ext uri="{FF2B5EF4-FFF2-40B4-BE49-F238E27FC236}">
                <a16:creationId xmlns:a16="http://schemas.microsoft.com/office/drawing/2014/main" id="{B006C53E-0D22-D247-9E58-EC8D5290177F}"/>
              </a:ext>
            </a:extLst>
          </p:cNvPr>
          <p:cNvPicPr>
            <a:picLocks noChangeAspect="1"/>
          </p:cNvPicPr>
          <p:nvPr/>
        </p:nvPicPr>
        <p:blipFill>
          <a:blip r:embed="rId3"/>
          <a:stretch>
            <a:fillRect/>
          </a:stretch>
        </p:blipFill>
        <p:spPr>
          <a:xfrm>
            <a:off x="5356075" y="4753867"/>
            <a:ext cx="1387997" cy="1516937"/>
          </a:xfrm>
          <a:prstGeom prst="rect">
            <a:avLst/>
          </a:prstGeom>
        </p:spPr>
      </p:pic>
      <p:sp>
        <p:nvSpPr>
          <p:cNvPr id="20" name="円形吹き出し 19">
            <a:extLst>
              <a:ext uri="{FF2B5EF4-FFF2-40B4-BE49-F238E27FC236}">
                <a16:creationId xmlns:a16="http://schemas.microsoft.com/office/drawing/2014/main" id="{1DF49638-99C2-4946-B46C-BD46685D9637}"/>
              </a:ext>
            </a:extLst>
          </p:cNvPr>
          <p:cNvSpPr/>
          <p:nvPr/>
        </p:nvSpPr>
        <p:spPr>
          <a:xfrm>
            <a:off x="6698146" y="4653136"/>
            <a:ext cx="982030" cy="579641"/>
          </a:xfrm>
          <a:prstGeom prst="wedgeEllipseCallout">
            <a:avLst>
              <a:gd name="adj1" fmla="val -64909"/>
              <a:gd name="adj2" fmla="val 5815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dirty="0">
                <a:solidFill>
                  <a:schemeClr val="tx1"/>
                </a:solidFill>
              </a:rPr>
              <a:t>Meow~</a:t>
            </a:r>
            <a:endParaRPr kumimoji="1" lang="ja-JP" altLang="en-US" dirty="0">
              <a:solidFill>
                <a:schemeClr val="tx1"/>
              </a:solidFill>
            </a:endParaRPr>
          </a:p>
        </p:txBody>
      </p:sp>
      <p:sp>
        <p:nvSpPr>
          <p:cNvPr id="22" name="コンテンツ プレースホルダー 2">
            <a:extLst>
              <a:ext uri="{FF2B5EF4-FFF2-40B4-BE49-F238E27FC236}">
                <a16:creationId xmlns:a16="http://schemas.microsoft.com/office/drawing/2014/main" id="{B8D9DC56-31E0-034F-B634-E887F076620C}"/>
              </a:ext>
            </a:extLst>
          </p:cNvPr>
          <p:cNvSpPr txBox="1">
            <a:spLocks/>
          </p:cNvSpPr>
          <p:nvPr/>
        </p:nvSpPr>
        <p:spPr>
          <a:xfrm>
            <a:off x="6384032" y="1337191"/>
            <a:ext cx="5688632" cy="579641"/>
          </a:xfrm>
          <a:prstGeom prst="rect">
            <a:avLst/>
          </a:prstGeom>
          <a:ln w="6350">
            <a:solidFill>
              <a:schemeClr val="tx2"/>
            </a:solidFill>
          </a:ln>
        </p:spPr>
        <p:txBody>
          <a:bodyPr vert="horz" lIns="91440" tIns="45720" rIns="91440" bIns="45720" rtlCol="0" anchor="ctr">
            <a:normAutofit/>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400" b="0"/>
              <a:t>注文は、私はオムライス、彼はうなぎです。</a:t>
            </a:r>
            <a:endParaRPr lang="en-US" altLang="ja-JP" sz="1800" b="0" dirty="0"/>
          </a:p>
        </p:txBody>
      </p:sp>
      <p:sp>
        <p:nvSpPr>
          <p:cNvPr id="23" name="コンテンツ プレースホルダー 11">
            <a:extLst>
              <a:ext uri="{FF2B5EF4-FFF2-40B4-BE49-F238E27FC236}">
                <a16:creationId xmlns:a16="http://schemas.microsoft.com/office/drawing/2014/main" id="{78A5C948-5AAD-1548-B57B-3EC599920F4D}"/>
              </a:ext>
            </a:extLst>
          </p:cNvPr>
          <p:cNvSpPr txBox="1">
            <a:spLocks/>
          </p:cNvSpPr>
          <p:nvPr/>
        </p:nvSpPr>
        <p:spPr>
          <a:xfrm>
            <a:off x="7177391" y="1988840"/>
            <a:ext cx="4895273" cy="1008075"/>
          </a:xfrm>
          <a:prstGeom prst="wedgeRoundRectCallout">
            <a:avLst>
              <a:gd name="adj1" fmla="val -47012"/>
              <a:gd name="adj2" fmla="val -24251"/>
              <a:gd name="adj3" fmla="val 16667"/>
            </a:avLst>
          </a:prstGeom>
          <a:ln>
            <a:solidFill>
              <a:schemeClr val="accent2"/>
            </a:solidFill>
          </a:ln>
        </p:spPr>
        <p:txBody>
          <a:bodyPr wrap="square">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itchFamily="2" charset="2"/>
              <a:buChar char="l"/>
            </a:pPr>
            <a:r>
              <a:rPr lang="en" altLang="ja-JP" sz="2400" dirty="0"/>
              <a:t>The order is omelet rice and </a:t>
            </a:r>
            <a:r>
              <a:rPr lang="en" altLang="ja-JP" sz="2400" dirty="0">
                <a:solidFill>
                  <a:srgbClr val="FF0000"/>
                </a:solidFill>
              </a:rPr>
              <a:t>he is eel.</a:t>
            </a:r>
            <a:endParaRPr lang="en-US" altLang="ja-JP" sz="2400" dirty="0">
              <a:solidFill>
                <a:srgbClr val="FF0000"/>
              </a:solidFill>
            </a:endParaRPr>
          </a:p>
        </p:txBody>
      </p:sp>
      <p:sp>
        <p:nvSpPr>
          <p:cNvPr id="27" name="コンテンツ プレースホルダー 11">
            <a:extLst>
              <a:ext uri="{FF2B5EF4-FFF2-40B4-BE49-F238E27FC236}">
                <a16:creationId xmlns:a16="http://schemas.microsoft.com/office/drawing/2014/main" id="{122A2555-0CD9-5742-8045-330386913F2E}"/>
              </a:ext>
            </a:extLst>
          </p:cNvPr>
          <p:cNvSpPr txBox="1">
            <a:spLocks/>
          </p:cNvSpPr>
          <p:nvPr/>
        </p:nvSpPr>
        <p:spPr>
          <a:xfrm>
            <a:off x="7189161" y="3211857"/>
            <a:ext cx="4895273" cy="1008075"/>
          </a:xfrm>
          <a:prstGeom prst="wedgeRoundRectCallout">
            <a:avLst>
              <a:gd name="adj1" fmla="val -47012"/>
              <a:gd name="adj2" fmla="val -24251"/>
              <a:gd name="adj3" fmla="val 16667"/>
            </a:avLst>
          </a:prstGeom>
          <a:ln>
            <a:solidFill>
              <a:schemeClr val="accent2"/>
            </a:solidFill>
          </a:ln>
        </p:spPr>
        <p:txBody>
          <a:bodyPr wrap="square">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itchFamily="2" charset="2"/>
              <a:buChar char="l"/>
            </a:pPr>
            <a:r>
              <a:rPr lang="en" altLang="ja-JP" sz="2400" dirty="0"/>
              <a:t>We order</a:t>
            </a:r>
            <a:r>
              <a:rPr lang="en" altLang="ja-JP" sz="2400" dirty="0">
                <a:solidFill>
                  <a:srgbClr val="FF0000"/>
                </a:solidFill>
              </a:rPr>
              <a:t>ed</a:t>
            </a:r>
            <a:r>
              <a:rPr lang="en" altLang="ja-JP" sz="2400" dirty="0"/>
              <a:t> an omelet for me and unagi for him.</a:t>
            </a:r>
          </a:p>
        </p:txBody>
      </p:sp>
      <p:sp>
        <p:nvSpPr>
          <p:cNvPr id="5" name="テキスト ボックス 4">
            <a:extLst>
              <a:ext uri="{FF2B5EF4-FFF2-40B4-BE49-F238E27FC236}">
                <a16:creationId xmlns:a16="http://schemas.microsoft.com/office/drawing/2014/main" id="{2D536832-05B6-AE4F-B0DB-A16F8B815772}"/>
              </a:ext>
            </a:extLst>
          </p:cNvPr>
          <p:cNvSpPr txBox="1"/>
          <p:nvPr/>
        </p:nvSpPr>
        <p:spPr>
          <a:xfrm rot="833165">
            <a:off x="11467287" y="2510939"/>
            <a:ext cx="394660" cy="369332"/>
          </a:xfrm>
          <a:prstGeom prst="rect">
            <a:avLst/>
          </a:prstGeom>
          <a:noFill/>
        </p:spPr>
        <p:txBody>
          <a:bodyPr wrap="none" rtlCol="0">
            <a:spAutoFit/>
          </a:bodyPr>
          <a:lstStyle/>
          <a:p>
            <a:r>
              <a:rPr kumimoji="1" lang="en-US" altLang="ja-JP" dirty="0">
                <a:solidFill>
                  <a:srgbClr val="FF0000"/>
                </a:solidFill>
                <a:latin typeface="Meiryo UI" panose="020B0604030504040204" pitchFamily="34" charset="-128"/>
                <a:ea typeface="Meiryo UI" panose="020B0604030504040204" pitchFamily="34" charset="-128"/>
              </a:rPr>
              <a:t>?!</a:t>
            </a:r>
            <a:endParaRPr kumimoji="1" lang="ja-JP" altLang="en-US">
              <a:solidFill>
                <a:srgbClr val="FF0000"/>
              </a:solidFill>
              <a:latin typeface="Meiryo UI" panose="020B0604030504040204" pitchFamily="34" charset="-128"/>
              <a:ea typeface="Meiryo UI" panose="020B0604030504040204" pitchFamily="34" charset="-128"/>
            </a:endParaRPr>
          </a:p>
        </p:txBody>
      </p:sp>
      <p:sp>
        <p:nvSpPr>
          <p:cNvPr id="21" name="テキスト ボックス 20">
            <a:extLst>
              <a:ext uri="{FF2B5EF4-FFF2-40B4-BE49-F238E27FC236}">
                <a16:creationId xmlns:a16="http://schemas.microsoft.com/office/drawing/2014/main" id="{D3066ABA-EC86-8142-85B5-13E3CCB89629}"/>
              </a:ext>
            </a:extLst>
          </p:cNvPr>
          <p:cNvSpPr txBox="1"/>
          <p:nvPr/>
        </p:nvSpPr>
        <p:spPr>
          <a:xfrm rot="833165">
            <a:off x="8795137" y="2974946"/>
            <a:ext cx="394660" cy="369332"/>
          </a:xfrm>
          <a:prstGeom prst="rect">
            <a:avLst/>
          </a:prstGeom>
          <a:noFill/>
        </p:spPr>
        <p:txBody>
          <a:bodyPr wrap="none" rtlCol="0">
            <a:spAutoFit/>
          </a:bodyPr>
          <a:lstStyle/>
          <a:p>
            <a:r>
              <a:rPr kumimoji="1" lang="en-US" altLang="ja-JP" dirty="0">
                <a:solidFill>
                  <a:srgbClr val="FF0000"/>
                </a:solidFill>
                <a:latin typeface="Meiryo UI" panose="020B0604030504040204" pitchFamily="34" charset="-128"/>
                <a:ea typeface="Meiryo UI" panose="020B0604030504040204" pitchFamily="34" charset="-128"/>
              </a:rPr>
              <a:t>?!</a:t>
            </a:r>
            <a:endParaRPr kumimoji="1" lang="ja-JP" altLang="en-US">
              <a:solidFill>
                <a:srgbClr val="FF0000"/>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ECF70BFB-DBAD-1C45-8F2C-C5110F0C9ED2}"/>
              </a:ext>
            </a:extLst>
          </p:cNvPr>
          <p:cNvSpPr txBox="1">
            <a:spLocks/>
          </p:cNvSpPr>
          <p:nvPr/>
        </p:nvSpPr>
        <p:spPr>
          <a:xfrm>
            <a:off x="10128448" y="6304235"/>
            <a:ext cx="202806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28603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D78A91C1-5BEB-C946-AA4E-2C718BE3C249}"/>
              </a:ext>
            </a:extLst>
          </p:cNvPr>
          <p:cNvSpPr/>
          <p:nvPr/>
        </p:nvSpPr>
        <p:spPr>
          <a:xfrm>
            <a:off x="3002217" y="2478278"/>
            <a:ext cx="8568951" cy="1000454"/>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fontScale="92500" lnSpcReduction="20000"/>
          </a:bodyPr>
          <a:lstStyle/>
          <a:p>
            <a:r>
              <a:rPr lang="ja-JP" altLang="en-US"/>
              <a:t>身近な生活でのデータサイエンス活用</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1"/>
            <a:ext cx="8474041" cy="4824065"/>
          </a:xfrm>
        </p:spPr>
        <p:txBody>
          <a:bodyPr>
            <a:normAutofit fontScale="85000" lnSpcReduction="10000"/>
          </a:bodyPr>
          <a:lstStyle/>
          <a:p>
            <a:pPr marL="0" indent="0">
              <a:buNone/>
            </a:pPr>
            <a:r>
              <a:rPr lang="ja-JP" altLang="en-US"/>
              <a:t>機械翻訳</a:t>
            </a:r>
            <a:endParaRPr lang="en-US" altLang="ja-JP" dirty="0"/>
          </a:p>
          <a:p>
            <a:pPr marL="401638" indent="0">
              <a:buNone/>
            </a:pPr>
            <a:r>
              <a:rPr lang="en-US" altLang="ja-JP" sz="2800" b="0" dirty="0">
                <a:solidFill>
                  <a:schemeClr val="tx1"/>
                </a:solidFill>
              </a:rPr>
              <a:t>Online</a:t>
            </a:r>
            <a:r>
              <a:rPr lang="ja-JP" altLang="en-US" sz="2800" b="0">
                <a:solidFill>
                  <a:schemeClr val="tx1"/>
                </a:solidFill>
              </a:rPr>
              <a:t>翻訳アプリ：</a:t>
            </a:r>
            <a:r>
              <a:rPr lang="en-US" altLang="ja-JP" sz="2800" b="0" dirty="0" err="1">
                <a:solidFill>
                  <a:schemeClr val="tx1"/>
                </a:solidFill>
              </a:rPr>
              <a:t>Weblio</a:t>
            </a:r>
            <a:r>
              <a:rPr lang="en-US" altLang="ja-JP" sz="2800" b="0" dirty="0">
                <a:solidFill>
                  <a:schemeClr val="tx1"/>
                </a:solidFill>
              </a:rPr>
              <a:t>, Google Translate, </a:t>
            </a:r>
            <a:r>
              <a:rPr lang="en-US" altLang="ja-JP" sz="2800" b="0" dirty="0" err="1">
                <a:solidFill>
                  <a:schemeClr val="tx1"/>
                </a:solidFill>
              </a:rPr>
              <a:t>DeepL</a:t>
            </a:r>
            <a:endParaRPr lang="en-US" altLang="ja-JP" sz="2800" b="0" dirty="0">
              <a:solidFill>
                <a:schemeClr val="tx1"/>
              </a:solidFill>
            </a:endParaRPr>
          </a:p>
          <a:p>
            <a:pPr marL="401638" indent="0">
              <a:buNone/>
            </a:pPr>
            <a:endParaRPr lang="en-US" altLang="ja-JP" sz="2800" b="0" dirty="0">
              <a:solidFill>
                <a:schemeClr val="tx1"/>
              </a:solidFill>
            </a:endParaRPr>
          </a:p>
          <a:p>
            <a:pPr marL="0" indent="0">
              <a:buNone/>
            </a:pPr>
            <a:r>
              <a:rPr lang="ja-JP" altLang="en-US"/>
              <a:t>コミュニケーションロボット</a:t>
            </a:r>
            <a:endParaRPr lang="en-US" altLang="ja-JP" dirty="0"/>
          </a:p>
          <a:p>
            <a:pPr marL="403225" indent="0">
              <a:buNone/>
            </a:pPr>
            <a:endParaRPr lang="en-US" altLang="ja-JP" sz="2800" b="0" dirty="0">
              <a:solidFill>
                <a:schemeClr val="tx1"/>
              </a:solidFill>
            </a:endParaRPr>
          </a:p>
          <a:p>
            <a:pPr marL="403225" indent="0">
              <a:buNone/>
            </a:pPr>
            <a:endParaRPr lang="en-US" altLang="ja-JP" sz="2800" b="0" dirty="0">
              <a:solidFill>
                <a:schemeClr val="tx1"/>
              </a:solidFill>
            </a:endParaRPr>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a:t>　</a:t>
            </a:r>
            <a:endParaRPr lang="en-US" altLang="ja-JP" dirty="0"/>
          </a:p>
        </p:txBody>
      </p:sp>
      <p:sp>
        <p:nvSpPr>
          <p:cNvPr id="9" name="角丸四角形 8">
            <a:extLst>
              <a:ext uri="{FF2B5EF4-FFF2-40B4-BE49-F238E27FC236}">
                <a16:creationId xmlns:a16="http://schemas.microsoft.com/office/drawing/2014/main" id="{0504141A-4A0F-B54F-AEB8-72DD395F491E}"/>
              </a:ext>
            </a:extLst>
          </p:cNvPr>
          <p:cNvSpPr/>
          <p:nvPr/>
        </p:nvSpPr>
        <p:spPr>
          <a:xfrm>
            <a:off x="3002217" y="1198414"/>
            <a:ext cx="8568951" cy="1087778"/>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687729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33">
            <a:extLst>
              <a:ext uri="{FF2B5EF4-FFF2-40B4-BE49-F238E27FC236}">
                <a16:creationId xmlns:a16="http://schemas.microsoft.com/office/drawing/2014/main" id="{95EB71B9-BC1C-6240-814C-487E98582D93}"/>
              </a:ext>
            </a:extLst>
          </p:cNvPr>
          <p:cNvSpPr>
            <a:spLocks noGrp="1"/>
          </p:cNvSpPr>
          <p:nvPr>
            <p:ph idx="1"/>
          </p:nvPr>
        </p:nvSpPr>
        <p:spPr>
          <a:xfrm>
            <a:off x="1360447" y="1281288"/>
            <a:ext cx="5526576" cy="2579374"/>
          </a:xfrm>
        </p:spPr>
        <p:txBody>
          <a:bodyPr>
            <a:normAutofit fontScale="92500"/>
          </a:bodyPr>
          <a:lstStyle/>
          <a:p>
            <a:r>
              <a:rPr lang="ja-JP" altLang="en-US"/>
              <a:t>動物が好きだけどアレルギーがあってペットを飼う事ができない</a:t>
            </a:r>
            <a:endParaRPr lang="en-US" altLang="ja-JP" dirty="0"/>
          </a:p>
          <a:p>
            <a:pPr lvl="1"/>
            <a:endParaRPr lang="en-US" altLang="ja-JP" dirty="0"/>
          </a:p>
          <a:p>
            <a:r>
              <a:rPr lang="ja-JP" altLang="en-US"/>
              <a:t>高齢なのでペットを飼いたくても十分に面倒が見られない</a:t>
            </a:r>
            <a:endParaRPr lang="en-US" altLang="ja-JP" dirty="0"/>
          </a:p>
          <a:p>
            <a:pPr lvl="1"/>
            <a:endParaRPr lang="en-US" altLang="ja-JP"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ペットロボット（エンタテインメントロボット）</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コミュニケーションロボット</a:t>
            </a:r>
            <a:endParaRPr lang="en-US" altLang="ja-JP" dirty="0"/>
          </a:p>
        </p:txBody>
      </p:sp>
      <p:sp>
        <p:nvSpPr>
          <p:cNvPr id="8" name="正方形/長方形 7">
            <a:extLst>
              <a:ext uri="{FF2B5EF4-FFF2-40B4-BE49-F238E27FC236}">
                <a16:creationId xmlns:a16="http://schemas.microsoft.com/office/drawing/2014/main" id="{2872B3D7-4C34-4B47-B733-03E1B34F7234}"/>
              </a:ext>
            </a:extLst>
          </p:cNvPr>
          <p:cNvSpPr/>
          <p:nvPr/>
        </p:nvSpPr>
        <p:spPr>
          <a:xfrm>
            <a:off x="1326666" y="3717032"/>
            <a:ext cx="5277871"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latin typeface="Meiryo UI" panose="020B0604030504040204" pitchFamily="34" charset="-128"/>
                <a:ea typeface="Meiryo UI" panose="020B0604030504040204" pitchFamily="34" charset="-128"/>
              </a:rPr>
              <a:t>ペットを飼いたいが、高齢やアレルギーなどのために飼う事ができないヒト</a:t>
            </a:r>
            <a:endParaRPr lang="en-US" altLang="ja-JP" sz="1598" dirty="0">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C74C4F63-8BB0-554E-B27E-73F2A7E94976}"/>
              </a:ext>
            </a:extLst>
          </p:cNvPr>
          <p:cNvSpPr/>
          <p:nvPr/>
        </p:nvSpPr>
        <p:spPr>
          <a:xfrm>
            <a:off x="567621" y="3717032"/>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誰の</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ため</a:t>
            </a:r>
            <a:endParaRPr lang="ja-JP" altLang="en-US" sz="1598" dirty="0">
              <a:solidFill>
                <a:schemeClr val="bg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533A1DA5-AFA5-9F40-BCA5-FA351672B4BB}"/>
              </a:ext>
            </a:extLst>
          </p:cNvPr>
          <p:cNvSpPr/>
          <p:nvPr/>
        </p:nvSpPr>
        <p:spPr>
          <a:xfrm>
            <a:off x="1326667" y="5085184"/>
            <a:ext cx="5277872" cy="1296144"/>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noAutofit/>
          </a:bodyPr>
          <a:lstStyle/>
          <a:p>
            <a:pPr>
              <a:spcAft>
                <a:spcPts val="599"/>
              </a:spcAft>
            </a:pPr>
            <a:r>
              <a:rPr lang="ja-JP" altLang="en-US" sz="1598" u="sng">
                <a:latin typeface="Meiryo UI" panose="020B0604030504040204" pitchFamily="34" charset="-128"/>
                <a:ea typeface="Meiryo UI" panose="020B0604030504040204" pitchFamily="34" charset="-128"/>
              </a:rPr>
              <a:t>犬を飼っているような体験ができる</a:t>
            </a:r>
            <a:endParaRPr lang="en-US" altLang="ja-JP" sz="1598" u="sng" dirty="0">
              <a:latin typeface="Meiryo UI" panose="020B0604030504040204" pitchFamily="34" charset="-128"/>
              <a:ea typeface="Meiryo UI" panose="020B0604030504040204" pitchFamily="34" charset="-128"/>
            </a:endParaRPr>
          </a:p>
          <a:p>
            <a:pPr>
              <a:spcAft>
                <a:spcPts val="599"/>
              </a:spcAft>
            </a:pPr>
            <a:r>
              <a:rPr lang="ja-JP" altLang="en-US" sz="1598">
                <a:latin typeface="Meiryo UI" panose="020B0604030504040204" pitchFamily="34" charset="-128"/>
                <a:ea typeface="Meiryo UI" panose="020B0604030504040204" pitchFamily="34" charset="-128"/>
              </a:rPr>
              <a:t>・周りの環境を理解し、状況にあった行動や仕草で癒しを与える</a:t>
            </a:r>
            <a:endParaRPr lang="en-US" altLang="ja-JP" sz="1598" dirty="0">
              <a:latin typeface="Meiryo UI" panose="020B0604030504040204" pitchFamily="34" charset="-128"/>
              <a:ea typeface="Meiryo UI" panose="020B0604030504040204" pitchFamily="34" charset="-128"/>
            </a:endParaRPr>
          </a:p>
          <a:p>
            <a:pPr>
              <a:spcAft>
                <a:spcPts val="599"/>
              </a:spcAft>
            </a:pPr>
            <a:r>
              <a:rPr lang="ja-JP" altLang="en-US" sz="1598">
                <a:latin typeface="Meiryo UI" panose="020B0604030504040204" pitchFamily="34" charset="-128"/>
                <a:ea typeface="Meiryo UI" panose="020B0604030504040204" pitchFamily="34" charset="-128"/>
              </a:rPr>
              <a:t>・オーナーとのやりとりを学習し、一体一体異なる成長を楽しめる</a:t>
            </a:r>
            <a:endParaRPr lang="en-US" altLang="ja-JP" sz="1598" dirty="0">
              <a:latin typeface="Meiryo UI" panose="020B0604030504040204" pitchFamily="34" charset="-128"/>
              <a:ea typeface="Meiryo UI" panose="020B0604030504040204" pitchFamily="34" charset="-128"/>
            </a:endParaRPr>
          </a:p>
          <a:p>
            <a:pPr>
              <a:spcAft>
                <a:spcPts val="599"/>
              </a:spcAft>
            </a:pPr>
            <a:r>
              <a:rPr lang="ja-JP" altLang="en-US" sz="1598">
                <a:latin typeface="Meiryo UI" panose="020B0604030504040204" pitchFamily="34" charset="-128"/>
                <a:ea typeface="Meiryo UI" panose="020B0604030504040204" pitchFamily="34" charset="-128"/>
              </a:rPr>
              <a:t>・知らない人には威嚇</a:t>
            </a:r>
            <a:endParaRPr lang="en-US" altLang="ja-JP" sz="1598" dirty="0">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219D5F51-90AE-3748-9331-2B45D9440BA5}"/>
              </a:ext>
            </a:extLst>
          </p:cNvPr>
          <p:cNvSpPr/>
          <p:nvPr/>
        </p:nvSpPr>
        <p:spPr>
          <a:xfrm>
            <a:off x="557153" y="5085184"/>
            <a:ext cx="720000" cy="1296144"/>
          </a:xfrm>
          <a:prstGeom prst="rect">
            <a:avLst/>
          </a:prstGeom>
          <a:solidFill>
            <a:schemeClr val="accent2">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解決策</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A5E9C74C-C67F-6541-BD8F-F34F067B7464}"/>
              </a:ext>
            </a:extLst>
          </p:cNvPr>
          <p:cNvSpPr/>
          <p:nvPr/>
        </p:nvSpPr>
        <p:spPr>
          <a:xfrm>
            <a:off x="1326666" y="4400790"/>
            <a:ext cx="5277871"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latin typeface="Meiryo UI" panose="020B0604030504040204" pitchFamily="34" charset="-128"/>
                <a:ea typeface="Meiryo UI" panose="020B0604030504040204" pitchFamily="34" charset="-128"/>
              </a:rPr>
              <a:t>カメラ映像から、</a:t>
            </a:r>
            <a:r>
              <a:rPr lang="en-US" altLang="ja-JP" sz="1598" dirty="0">
                <a:latin typeface="Meiryo UI" panose="020B0604030504040204" pitchFamily="34" charset="-128"/>
                <a:ea typeface="Meiryo UI" panose="020B0604030504040204" pitchFamily="34" charset="-128"/>
              </a:rPr>
              <a:t>AI</a:t>
            </a:r>
            <a:r>
              <a:rPr lang="ja-JP" altLang="en-US" sz="1598">
                <a:latin typeface="Meiryo UI" panose="020B0604030504040204" pitchFamily="34" charset="-128"/>
                <a:ea typeface="Meiryo UI" panose="020B0604030504040204" pitchFamily="34" charset="-128"/>
              </a:rPr>
              <a:t>により、ここはどこなのか、周りに誰がいるのかを理解し行動を変える。呼ばれた方向も認識</a:t>
            </a:r>
            <a:endParaRPr lang="en-US" altLang="ja-JP" sz="1598"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ECE92ECE-BBA9-444D-8DCD-8282D13EF69C}"/>
              </a:ext>
            </a:extLst>
          </p:cNvPr>
          <p:cNvSpPr/>
          <p:nvPr/>
        </p:nvSpPr>
        <p:spPr>
          <a:xfrm>
            <a:off x="567621" y="4401176"/>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技術</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コア</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35" name="正方形/長方形 34">
            <a:extLst>
              <a:ext uri="{FF2B5EF4-FFF2-40B4-BE49-F238E27FC236}">
                <a16:creationId xmlns:a16="http://schemas.microsoft.com/office/drawing/2014/main" id="{23FC0B54-8E8A-564E-AC86-3669D4F42DD9}"/>
              </a:ext>
            </a:extLst>
          </p:cNvPr>
          <p:cNvSpPr/>
          <p:nvPr/>
        </p:nvSpPr>
        <p:spPr>
          <a:xfrm>
            <a:off x="564303" y="1281288"/>
            <a:ext cx="720000" cy="932548"/>
          </a:xfrm>
          <a:prstGeom prst="rect">
            <a:avLst/>
          </a:prstGeom>
          <a:solidFill>
            <a:srgbClr val="002060"/>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課題</a:t>
            </a:r>
            <a:endParaRPr lang="en-US" altLang="ja-JP" sz="1598" dirty="0">
              <a:solidFill>
                <a:schemeClr val="bg1"/>
              </a:solidFill>
              <a:latin typeface="Meiryo UI" panose="020B0604030504040204" pitchFamily="34" charset="-128"/>
              <a:ea typeface="Meiryo UI" panose="020B0604030504040204" pitchFamily="34" charset="-128"/>
            </a:endParaRPr>
          </a:p>
        </p:txBody>
      </p:sp>
      <p:pic>
        <p:nvPicPr>
          <p:cNvPr id="24" name="図 23">
            <a:extLst>
              <a:ext uri="{FF2B5EF4-FFF2-40B4-BE49-F238E27FC236}">
                <a16:creationId xmlns:a16="http://schemas.microsoft.com/office/drawing/2014/main" id="{89B21B5C-D179-1640-B81A-16F3A136F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469" y="4322544"/>
            <a:ext cx="2066868" cy="2130792"/>
          </a:xfrm>
          <a:prstGeom prst="rect">
            <a:avLst/>
          </a:prstGeom>
        </p:spPr>
      </p:pic>
      <p:pic>
        <p:nvPicPr>
          <p:cNvPr id="29" name="図 28">
            <a:extLst>
              <a:ext uri="{FF2B5EF4-FFF2-40B4-BE49-F238E27FC236}">
                <a16:creationId xmlns:a16="http://schemas.microsoft.com/office/drawing/2014/main" id="{47110B88-5934-FD4C-97B8-D84B94BF2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995" y="2594008"/>
            <a:ext cx="3291854" cy="2707200"/>
          </a:xfrm>
          <a:prstGeom prst="rect">
            <a:avLst/>
          </a:prstGeom>
        </p:spPr>
      </p:pic>
      <p:sp>
        <p:nvSpPr>
          <p:cNvPr id="5" name="テキスト ボックス 4">
            <a:extLst>
              <a:ext uri="{FF2B5EF4-FFF2-40B4-BE49-F238E27FC236}">
                <a16:creationId xmlns:a16="http://schemas.microsoft.com/office/drawing/2014/main" id="{866ED65A-9279-3344-B79D-97BC2AE8DCE6}"/>
              </a:ext>
            </a:extLst>
          </p:cNvPr>
          <p:cNvSpPr txBox="1"/>
          <p:nvPr/>
        </p:nvSpPr>
        <p:spPr>
          <a:xfrm>
            <a:off x="9364943" y="748469"/>
            <a:ext cx="430887" cy="1579920"/>
          </a:xfrm>
          <a:prstGeom prst="rect">
            <a:avLst/>
          </a:prstGeom>
          <a:solidFill>
            <a:schemeClr val="bg1"/>
          </a:solidFill>
        </p:spPr>
        <p:txBody>
          <a:bodyPr vert="eaVert" wrap="none" rtlCol="0">
            <a:spAutoFit/>
          </a:bodyPr>
          <a:lstStyle/>
          <a:p>
            <a:r>
              <a:rPr lang="ja-JP" altLang="en-US" sz="1600"/>
              <a:t>ペットアレルギー</a:t>
            </a:r>
          </a:p>
        </p:txBody>
      </p:sp>
      <p:pic>
        <p:nvPicPr>
          <p:cNvPr id="3" name="図 2">
            <a:extLst>
              <a:ext uri="{FF2B5EF4-FFF2-40B4-BE49-F238E27FC236}">
                <a16:creationId xmlns:a16="http://schemas.microsoft.com/office/drawing/2014/main" id="{0702F6EA-3DAD-9B4E-A062-750F7C483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120" y="737282"/>
            <a:ext cx="2403686" cy="2403686"/>
          </a:xfrm>
          <a:prstGeom prst="rect">
            <a:avLst/>
          </a:prstGeom>
        </p:spPr>
      </p:pic>
      <p:sp>
        <p:nvSpPr>
          <p:cNvPr id="14" name="テキスト ボックス 13">
            <a:extLst>
              <a:ext uri="{FF2B5EF4-FFF2-40B4-BE49-F238E27FC236}">
                <a16:creationId xmlns:a16="http://schemas.microsoft.com/office/drawing/2014/main" id="{F7A08877-B111-2C4E-B8B4-344390CE6636}"/>
              </a:ext>
            </a:extLst>
          </p:cNvPr>
          <p:cNvSpPr txBox="1"/>
          <p:nvPr/>
        </p:nvSpPr>
        <p:spPr>
          <a:xfrm>
            <a:off x="11569769" y="4069198"/>
            <a:ext cx="430887" cy="707886"/>
          </a:xfrm>
          <a:prstGeom prst="rect">
            <a:avLst/>
          </a:prstGeom>
          <a:noFill/>
        </p:spPr>
        <p:txBody>
          <a:bodyPr vert="eaVert" wrap="none" rtlCol="0">
            <a:spAutoFit/>
          </a:bodyPr>
          <a:lstStyle/>
          <a:p>
            <a:r>
              <a:rPr kumimoji="1" lang="ja-JP" altLang="en-US" sz="1600"/>
              <a:t>高齢者</a:t>
            </a:r>
          </a:p>
        </p:txBody>
      </p:sp>
      <p:sp>
        <p:nvSpPr>
          <p:cNvPr id="23" name="フッター プレースホルダー 3">
            <a:extLst>
              <a:ext uri="{FF2B5EF4-FFF2-40B4-BE49-F238E27FC236}">
                <a16:creationId xmlns:a16="http://schemas.microsoft.com/office/drawing/2014/main" id="{03754762-D1F5-E745-BADD-A956A121BC45}"/>
              </a:ext>
            </a:extLst>
          </p:cNvPr>
          <p:cNvSpPr txBox="1">
            <a:spLocks/>
          </p:cNvSpPr>
          <p:nvPr/>
        </p:nvSpPr>
        <p:spPr>
          <a:xfrm>
            <a:off x="9961134" y="6198765"/>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189317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角丸四角形 171">
            <a:extLst>
              <a:ext uri="{FF2B5EF4-FFF2-40B4-BE49-F238E27FC236}">
                <a16:creationId xmlns:a16="http://schemas.microsoft.com/office/drawing/2014/main" id="{3DF7CBA3-E1C5-2E42-BCDD-24B1065EC8ED}"/>
              </a:ext>
            </a:extLst>
          </p:cNvPr>
          <p:cNvSpPr/>
          <p:nvPr/>
        </p:nvSpPr>
        <p:spPr>
          <a:xfrm>
            <a:off x="7295068" y="4653136"/>
            <a:ext cx="4633580" cy="1877292"/>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grpSp>
        <p:nvGrpSpPr>
          <p:cNvPr id="24" name="グループ化 23">
            <a:extLst>
              <a:ext uri="{FF2B5EF4-FFF2-40B4-BE49-F238E27FC236}">
                <a16:creationId xmlns:a16="http://schemas.microsoft.com/office/drawing/2014/main" id="{D32C6A0D-27C5-AB40-ABA2-21D5A7C9B523}"/>
              </a:ext>
            </a:extLst>
          </p:cNvPr>
          <p:cNvGrpSpPr/>
          <p:nvPr/>
        </p:nvGrpSpPr>
        <p:grpSpPr>
          <a:xfrm>
            <a:off x="7320136" y="4797152"/>
            <a:ext cx="1841175" cy="447511"/>
            <a:chOff x="7785987" y="2118359"/>
            <a:chExt cx="2813383" cy="424062"/>
          </a:xfrm>
        </p:grpSpPr>
        <p:sp>
          <p:nvSpPr>
            <p:cNvPr id="25" name="テキスト ボックス 24">
              <a:extLst>
                <a:ext uri="{FF2B5EF4-FFF2-40B4-BE49-F238E27FC236}">
                  <a16:creationId xmlns:a16="http://schemas.microsoft.com/office/drawing/2014/main" id="{DBF0EC78-CA02-B444-B0DD-FB4F7EEF00DD}"/>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入力</a:t>
              </a:r>
              <a:endParaRPr lang="en-US" sz="2400" dirty="0">
                <a:latin typeface="+mj-ea"/>
                <a:ea typeface="+mj-ea"/>
                <a:cs typeface="Meiryo UI" panose="020B0604030504040204" pitchFamily="50" charset="-128"/>
              </a:endParaRPr>
            </a:p>
          </p:txBody>
        </p:sp>
        <p:cxnSp>
          <p:nvCxnSpPr>
            <p:cNvPr id="26" name="直線コネクタ 25">
              <a:extLst>
                <a:ext uri="{FF2B5EF4-FFF2-40B4-BE49-F238E27FC236}">
                  <a16:creationId xmlns:a16="http://schemas.microsoft.com/office/drawing/2014/main" id="{A3FB8545-A65D-DE4B-A331-0E06B8F5E7B8}"/>
                </a:ext>
              </a:extLst>
            </p:cNvPr>
            <p:cNvCxnSpPr>
              <a:cxnSpLocks/>
            </p:cNvCxnSpPr>
            <p:nvPr/>
          </p:nvCxnSpPr>
          <p:spPr>
            <a:xfrm>
              <a:off x="8027467" y="2542421"/>
              <a:ext cx="2325110"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二等辺三角形 57">
            <a:extLst>
              <a:ext uri="{FF2B5EF4-FFF2-40B4-BE49-F238E27FC236}">
                <a16:creationId xmlns:a16="http://schemas.microsoft.com/office/drawing/2014/main" id="{53341875-8D75-804A-BA29-E20EE0D39855}"/>
              </a:ext>
            </a:extLst>
          </p:cNvPr>
          <p:cNvSpPr/>
          <p:nvPr/>
        </p:nvSpPr>
        <p:spPr>
          <a:xfrm rot="5400000">
            <a:off x="8744565" y="5663470"/>
            <a:ext cx="1082729" cy="208971"/>
          </a:xfrm>
          <a:prstGeom prst="triangle">
            <a:avLst/>
          </a:prstGeom>
          <a:solidFill>
            <a:schemeClr val="bg1">
              <a:lumMod val="50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endParaRPr lang="ja-JP" altLang="en-US" sz="1598">
              <a:solidFill>
                <a:schemeClr val="bg1"/>
              </a:solidFill>
            </a:endParaRPr>
          </a:p>
        </p:txBody>
      </p:sp>
      <p:grpSp>
        <p:nvGrpSpPr>
          <p:cNvPr id="28" name="グループ化 27">
            <a:extLst>
              <a:ext uri="{FF2B5EF4-FFF2-40B4-BE49-F238E27FC236}">
                <a16:creationId xmlns:a16="http://schemas.microsoft.com/office/drawing/2014/main" id="{55AB006C-C449-9641-9644-C5E97762D5DF}"/>
              </a:ext>
            </a:extLst>
          </p:cNvPr>
          <p:cNvGrpSpPr/>
          <p:nvPr/>
        </p:nvGrpSpPr>
        <p:grpSpPr>
          <a:xfrm>
            <a:off x="9438443" y="4797152"/>
            <a:ext cx="1523068" cy="447511"/>
            <a:chOff x="7783332" y="2118359"/>
            <a:chExt cx="2816038" cy="424062"/>
          </a:xfrm>
        </p:grpSpPr>
        <p:sp>
          <p:nvSpPr>
            <p:cNvPr id="29" name="テキスト ボックス 28">
              <a:extLst>
                <a:ext uri="{FF2B5EF4-FFF2-40B4-BE49-F238E27FC236}">
                  <a16:creationId xmlns:a16="http://schemas.microsoft.com/office/drawing/2014/main" id="{D2638793-A428-1F41-9C00-FE7FA312CEB9}"/>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出力</a:t>
              </a:r>
              <a:endParaRPr lang="en-US" sz="2400" dirty="0">
                <a:latin typeface="+mj-ea"/>
                <a:ea typeface="+mj-ea"/>
                <a:cs typeface="Meiryo UI" panose="020B0604030504040204" pitchFamily="50" charset="-128"/>
              </a:endParaRPr>
            </a:p>
          </p:txBody>
        </p:sp>
        <p:cxnSp>
          <p:nvCxnSpPr>
            <p:cNvPr id="30" name="直線コネクタ 29">
              <a:extLst>
                <a:ext uri="{FF2B5EF4-FFF2-40B4-BE49-F238E27FC236}">
                  <a16:creationId xmlns:a16="http://schemas.microsoft.com/office/drawing/2014/main" id="{6918A14D-A5B7-EE41-B42F-AFD1A003AEBB}"/>
                </a:ext>
              </a:extLst>
            </p:cNvPr>
            <p:cNvCxnSpPr>
              <a:cxnSpLocks/>
            </p:cNvCxnSpPr>
            <p:nvPr/>
          </p:nvCxnSpPr>
          <p:spPr>
            <a:xfrm>
              <a:off x="7783332" y="2542421"/>
              <a:ext cx="2813381"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1" name="テキスト ボックス 120">
            <a:extLst>
              <a:ext uri="{FF2B5EF4-FFF2-40B4-BE49-F238E27FC236}">
                <a16:creationId xmlns:a16="http://schemas.microsoft.com/office/drawing/2014/main" id="{9A76FD64-7DA3-E14B-AB0B-3C578ECC5015}"/>
              </a:ext>
            </a:extLst>
          </p:cNvPr>
          <p:cNvSpPr txBox="1"/>
          <p:nvPr/>
        </p:nvSpPr>
        <p:spPr>
          <a:xfrm>
            <a:off x="7610103" y="4437112"/>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検証</a:t>
            </a:r>
            <a:endParaRPr kumimoji="1" lang="ja-JP" altLang="en-US" sz="2800" b="1">
              <a:solidFill>
                <a:schemeClr val="tx2"/>
              </a:solidFill>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54CBE478-90A5-6940-BFF6-BFE402457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265" y="5212619"/>
            <a:ext cx="1264179" cy="1274056"/>
          </a:xfrm>
          <a:prstGeom prst="rect">
            <a:avLst/>
          </a:prstGeom>
        </p:spPr>
      </p:pic>
      <p:pic>
        <p:nvPicPr>
          <p:cNvPr id="76" name="図 75">
            <a:extLst>
              <a:ext uri="{FF2B5EF4-FFF2-40B4-BE49-F238E27FC236}">
                <a16:creationId xmlns:a16="http://schemas.microsoft.com/office/drawing/2014/main" id="{DC207465-53D2-8746-95BF-544369A12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470" y="5206782"/>
            <a:ext cx="1264179" cy="1274056"/>
          </a:xfrm>
          <a:prstGeom prst="rect">
            <a:avLst/>
          </a:prstGeom>
        </p:spPr>
      </p:pic>
      <p:sp>
        <p:nvSpPr>
          <p:cNvPr id="14" name="正方形/長方形 13">
            <a:extLst>
              <a:ext uri="{FF2B5EF4-FFF2-40B4-BE49-F238E27FC236}">
                <a16:creationId xmlns:a16="http://schemas.microsoft.com/office/drawing/2014/main" id="{557CBF03-87DE-C745-B671-48E806E4E974}"/>
              </a:ext>
            </a:extLst>
          </p:cNvPr>
          <p:cNvSpPr/>
          <p:nvPr/>
        </p:nvSpPr>
        <p:spPr>
          <a:xfrm>
            <a:off x="10865922" y="5379628"/>
            <a:ext cx="1085554" cy="369332"/>
          </a:xfrm>
          <a:prstGeom prst="rect">
            <a:avLst/>
          </a:prstGeom>
        </p:spPr>
        <p:txBody>
          <a:bodyPr wrap="none">
            <a:spAutoFit/>
          </a:bodyPr>
          <a:lstStyle/>
          <a:p>
            <a:r>
              <a:rPr lang="en-US" altLang="ja-JP" dirty="0">
                <a:solidFill>
                  <a:srgbClr val="7FF236"/>
                </a:solidFill>
              </a:rPr>
              <a:t>(150,100)</a:t>
            </a:r>
          </a:p>
        </p:txBody>
      </p:sp>
      <p:sp>
        <p:nvSpPr>
          <p:cNvPr id="52" name="強調線吹き出し 1 (枠付き) 51">
            <a:extLst>
              <a:ext uri="{FF2B5EF4-FFF2-40B4-BE49-F238E27FC236}">
                <a16:creationId xmlns:a16="http://schemas.microsoft.com/office/drawing/2014/main" id="{6A4BF0D7-DD6A-2F42-A2C4-09E0CDB844BC}"/>
              </a:ext>
            </a:extLst>
          </p:cNvPr>
          <p:cNvSpPr/>
          <p:nvPr/>
        </p:nvSpPr>
        <p:spPr>
          <a:xfrm rot="16200000">
            <a:off x="11240481" y="5485320"/>
            <a:ext cx="250027" cy="889917"/>
          </a:xfrm>
          <a:prstGeom prst="accentBorderCallout1">
            <a:avLst>
              <a:gd name="adj1" fmla="val 18750"/>
              <a:gd name="adj2" fmla="val -8333"/>
              <a:gd name="adj3" fmla="val -92181"/>
              <a:gd name="adj4" fmla="val -113945"/>
            </a:avLst>
          </a:prstGeom>
          <a:noFill/>
          <a:ln w="12700">
            <a:solidFill>
              <a:srgbClr val="7FF23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a:solidFill>
                  <a:srgbClr val="7FF236"/>
                </a:solidFill>
              </a:rPr>
              <a:t>充電器</a:t>
            </a:r>
            <a:endParaRPr lang="en-US" altLang="ja-JP" dirty="0">
              <a:solidFill>
                <a:srgbClr val="7FF236"/>
              </a:solidFill>
            </a:endParaRPr>
          </a:p>
        </p:txBody>
      </p:sp>
      <p:sp>
        <p:nvSpPr>
          <p:cNvPr id="15" name="正方形/長方形 14">
            <a:extLst>
              <a:ext uri="{FF2B5EF4-FFF2-40B4-BE49-F238E27FC236}">
                <a16:creationId xmlns:a16="http://schemas.microsoft.com/office/drawing/2014/main" id="{D0F34F9B-1A06-6245-B26B-28AD282D4335}"/>
              </a:ext>
            </a:extLst>
          </p:cNvPr>
          <p:cNvSpPr/>
          <p:nvPr/>
        </p:nvSpPr>
        <p:spPr>
          <a:xfrm>
            <a:off x="10848528" y="6106132"/>
            <a:ext cx="1103784" cy="369332"/>
          </a:xfrm>
          <a:prstGeom prst="rect">
            <a:avLst/>
          </a:prstGeom>
        </p:spPr>
        <p:txBody>
          <a:bodyPr wrap="square">
            <a:spAutoFit/>
          </a:bodyPr>
          <a:lstStyle/>
          <a:p>
            <a:pPr algn="ctr"/>
            <a:r>
              <a:rPr lang="en-US" altLang="ja-JP" dirty="0">
                <a:solidFill>
                  <a:srgbClr val="7FF236"/>
                </a:solidFill>
              </a:rPr>
              <a:t>(100,200)</a:t>
            </a:r>
          </a:p>
        </p:txBody>
      </p:sp>
      <p:sp>
        <p:nvSpPr>
          <p:cNvPr id="40" name="正方形/長方形 39">
            <a:extLst>
              <a:ext uri="{FF2B5EF4-FFF2-40B4-BE49-F238E27FC236}">
                <a16:creationId xmlns:a16="http://schemas.microsoft.com/office/drawing/2014/main" id="{05273CA2-D565-A74E-81FE-E88D00ADC11F}"/>
              </a:ext>
            </a:extLst>
          </p:cNvPr>
          <p:cNvSpPr/>
          <p:nvPr/>
        </p:nvSpPr>
        <p:spPr>
          <a:xfrm>
            <a:off x="9933398" y="6245152"/>
            <a:ext cx="105052" cy="167888"/>
          </a:xfrm>
          <a:prstGeom prst="rect">
            <a:avLst/>
          </a:prstGeom>
          <a:noFill/>
          <a:ln w="12700">
            <a:solidFill>
              <a:srgbClr val="66FF33"/>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spAutoFit/>
          </a:bodyPr>
          <a:lstStyle/>
          <a:p>
            <a:pPr algn="ctr"/>
            <a:endParaRPr kumimoji="1" lang="ja-JP" altLang="en-US" u="sng"/>
          </a:p>
        </p:txBody>
      </p:sp>
      <p:pic>
        <p:nvPicPr>
          <p:cNvPr id="1026" name="Picture 2" descr="斜めから見た立つ人のイラスト（女性）">
            <a:extLst>
              <a:ext uri="{FF2B5EF4-FFF2-40B4-BE49-F238E27FC236}">
                <a16:creationId xmlns:a16="http://schemas.microsoft.com/office/drawing/2014/main" id="{17082FB9-2C2E-E64F-A86C-4CB77B1D5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500" y="5629550"/>
            <a:ext cx="241898" cy="33023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斜めから見た立つ人のイラスト（女性）">
            <a:extLst>
              <a:ext uri="{FF2B5EF4-FFF2-40B4-BE49-F238E27FC236}">
                <a16:creationId xmlns:a16="http://schemas.microsoft.com/office/drawing/2014/main" id="{3A99363E-CB71-AC4C-8723-7E66B449F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575" y="5629550"/>
            <a:ext cx="241898" cy="330236"/>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a:extLst>
              <a:ext uri="{FF2B5EF4-FFF2-40B4-BE49-F238E27FC236}">
                <a16:creationId xmlns:a16="http://schemas.microsoft.com/office/drawing/2014/main" id="{DBD564AC-77A6-A04D-8D8F-C12B464183E1}"/>
              </a:ext>
            </a:extLst>
          </p:cNvPr>
          <p:cNvSpPr/>
          <p:nvPr/>
        </p:nvSpPr>
        <p:spPr>
          <a:xfrm>
            <a:off x="10173059" y="5621451"/>
            <a:ext cx="153113" cy="245805"/>
          </a:xfrm>
          <a:prstGeom prst="rect">
            <a:avLst/>
          </a:prstGeom>
          <a:noFill/>
          <a:ln w="3175">
            <a:solidFill>
              <a:srgbClr val="66FF33"/>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spAutoFit/>
          </a:bodyPr>
          <a:lstStyle/>
          <a:p>
            <a:pPr algn="ctr"/>
            <a:endParaRPr kumimoji="1" lang="ja-JP" altLang="en-US" u="sng"/>
          </a:p>
        </p:txBody>
      </p:sp>
      <p:sp>
        <p:nvSpPr>
          <p:cNvPr id="12" name="強調線吹き出し 1 (枠付き) 11">
            <a:extLst>
              <a:ext uri="{FF2B5EF4-FFF2-40B4-BE49-F238E27FC236}">
                <a16:creationId xmlns:a16="http://schemas.microsoft.com/office/drawing/2014/main" id="{E2497079-66FA-974E-B546-2473491D786C}"/>
              </a:ext>
            </a:extLst>
          </p:cNvPr>
          <p:cNvSpPr/>
          <p:nvPr/>
        </p:nvSpPr>
        <p:spPr>
          <a:xfrm rot="16200000">
            <a:off x="11214229" y="4808385"/>
            <a:ext cx="302533" cy="771721"/>
          </a:xfrm>
          <a:prstGeom prst="accentBorderCallout1">
            <a:avLst>
              <a:gd name="adj1" fmla="val 18750"/>
              <a:gd name="adj2" fmla="val -8333"/>
              <a:gd name="adj3" fmla="val -82409"/>
              <a:gd name="adj4" fmla="val -105332"/>
            </a:avLst>
          </a:prstGeom>
          <a:noFill/>
          <a:ln w="12700">
            <a:solidFill>
              <a:srgbClr val="7FF23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a:solidFill>
                  <a:srgbClr val="7FF236"/>
                </a:solidFill>
              </a:rPr>
              <a:t>飼主</a:t>
            </a:r>
            <a:endParaRPr kumimoji="1" lang="ja-JP" altLang="en-US" dirty="0">
              <a:solidFill>
                <a:srgbClr val="7FF236"/>
              </a:solidFill>
            </a:endParaRPr>
          </a:p>
        </p:txBody>
      </p:sp>
      <p:sp>
        <p:nvSpPr>
          <p:cNvPr id="32" name="角丸四角形 31">
            <a:extLst>
              <a:ext uri="{FF2B5EF4-FFF2-40B4-BE49-F238E27FC236}">
                <a16:creationId xmlns:a16="http://schemas.microsoft.com/office/drawing/2014/main" id="{1B5F0817-8230-884C-9491-C41AE666596D}"/>
              </a:ext>
            </a:extLst>
          </p:cNvPr>
          <p:cNvSpPr/>
          <p:nvPr/>
        </p:nvSpPr>
        <p:spPr>
          <a:xfrm>
            <a:off x="7242214" y="1311560"/>
            <a:ext cx="4633580" cy="3105807"/>
          </a:xfrm>
          <a:prstGeom prst="roundRect">
            <a:avLst/>
          </a:prstGeom>
          <a:solidFill>
            <a:schemeClr val="bg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lstStyle/>
          <a:p>
            <a:endParaRPr kumimoji="1" lang="ja-JP" altLang="en-US" dirty="0">
              <a:solidFill>
                <a:schemeClr val="tx1"/>
              </a:solidFill>
            </a:endParaRPr>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a:xfrm>
            <a:off x="1535493" y="260648"/>
            <a:ext cx="9889099" cy="864096"/>
          </a:xfrm>
        </p:spPr>
        <p:txBody>
          <a:bodyPr anchor="ctr"/>
          <a:lstStyle/>
          <a:p>
            <a:r>
              <a:rPr lang="ja-JP" altLang="en-US"/>
              <a:t>ペットロボット（エンタテインメントロボット）</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コミュニケーションロボット</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2" y="1281288"/>
            <a:ext cx="6610837" cy="5203816"/>
          </a:xfrm>
        </p:spPr>
        <p:txBody>
          <a:bodyPr>
            <a:normAutofit fontScale="77500" lnSpcReduction="20000"/>
          </a:bodyPr>
          <a:lstStyle/>
          <a:p>
            <a:r>
              <a:rPr lang="ja-JP" altLang="en-US"/>
              <a:t>データサイエンス・</a:t>
            </a:r>
            <a:r>
              <a:rPr lang="en-US" altLang="ja-JP" dirty="0"/>
              <a:t>AI</a:t>
            </a:r>
            <a:r>
              <a:rPr lang="ja-JP" altLang="en-US"/>
              <a:t>技術</a:t>
            </a:r>
            <a:endParaRPr lang="en-US" altLang="ja-JP" dirty="0"/>
          </a:p>
          <a:p>
            <a:pPr lvl="1"/>
            <a:r>
              <a:rPr lang="ja-JP" altLang="en-US"/>
              <a:t>ディープラーニング</a:t>
            </a:r>
            <a:endParaRPr lang="en-US" altLang="ja-JP" dirty="0"/>
          </a:p>
          <a:p>
            <a:pPr lvl="1"/>
            <a:r>
              <a:rPr lang="ja-JP" altLang="en-US"/>
              <a:t>顔認識技術</a:t>
            </a:r>
            <a:endParaRPr lang="en-US" altLang="ja-JP" dirty="0"/>
          </a:p>
          <a:p>
            <a:pPr lvl="3"/>
            <a:endParaRPr lang="en-US" altLang="ja-JP" dirty="0"/>
          </a:p>
          <a:p>
            <a:r>
              <a:rPr lang="ja-JP" altLang="en-US"/>
              <a:t>利用データ</a:t>
            </a:r>
            <a:endParaRPr lang="en-US" altLang="ja-JP" dirty="0"/>
          </a:p>
          <a:p>
            <a:pPr lvl="1"/>
            <a:r>
              <a:rPr lang="ja-JP" altLang="en-US"/>
              <a:t>学習時</a:t>
            </a:r>
            <a:endParaRPr lang="en-US" altLang="ja-JP" dirty="0"/>
          </a:p>
          <a:p>
            <a:pPr lvl="2"/>
            <a:r>
              <a:rPr lang="ja-JP" altLang="en-US"/>
              <a:t>撮影画像から顔検出 </a:t>
            </a:r>
          </a:p>
          <a:p>
            <a:pPr marL="914400" lvl="2" indent="0">
              <a:buNone/>
            </a:pPr>
            <a:r>
              <a:rPr lang="en-US" altLang="ja-JP" dirty="0">
                <a:sym typeface="Wingdings" pitchFamily="2" charset="2"/>
              </a:rPr>
              <a:t>   </a:t>
            </a:r>
            <a:r>
              <a:rPr lang="ja-JP" altLang="en-US"/>
              <a:t>顔画像の記憶</a:t>
            </a:r>
            <a:endParaRPr lang="en-US" altLang="ja-JP" dirty="0"/>
          </a:p>
          <a:p>
            <a:pPr marL="914400" lvl="2" indent="0">
              <a:buNone/>
            </a:pPr>
            <a:r>
              <a:rPr lang="en-US" altLang="ja-JP" dirty="0">
                <a:sym typeface="Wingdings" pitchFamily="2" charset="2"/>
              </a:rPr>
              <a:t>   </a:t>
            </a:r>
            <a:r>
              <a:rPr lang="ja-JP" altLang="en-US"/>
              <a:t>顔認証による飼主の検知</a:t>
            </a:r>
            <a:endParaRPr lang="en-US" altLang="ja-JP" dirty="0"/>
          </a:p>
          <a:p>
            <a:pPr lvl="2"/>
            <a:r>
              <a:rPr lang="ja-JP" altLang="en-US"/>
              <a:t>撮影画像から充電器を検出</a:t>
            </a:r>
          </a:p>
          <a:p>
            <a:pPr lvl="2"/>
            <a:r>
              <a:rPr lang="ja-JP" altLang="en-US"/>
              <a:t>部屋の中を歩き回って空間を認識</a:t>
            </a:r>
          </a:p>
          <a:p>
            <a:pPr marL="914400" lvl="2" indent="0">
              <a:buNone/>
            </a:pPr>
            <a:r>
              <a:rPr lang="en-US" altLang="ja-JP" dirty="0"/>
              <a:t>  </a:t>
            </a:r>
            <a:r>
              <a:rPr lang="en-US" altLang="ja-JP" dirty="0">
                <a:sym typeface="Wingdings" pitchFamily="2" charset="2"/>
              </a:rPr>
              <a:t> </a:t>
            </a:r>
            <a:r>
              <a:rPr lang="ja-JP" altLang="en-US"/>
              <a:t>人や充電器の位置を認識</a:t>
            </a:r>
          </a:p>
          <a:p>
            <a:pPr lvl="3"/>
            <a:endParaRPr lang="en-US" altLang="ja-JP" dirty="0"/>
          </a:p>
          <a:p>
            <a:pPr lvl="1"/>
            <a:r>
              <a:rPr lang="ja-JP" altLang="en-US"/>
              <a:t>検証時（実用時）</a:t>
            </a:r>
            <a:endParaRPr lang="en-US" altLang="ja-JP" dirty="0"/>
          </a:p>
          <a:p>
            <a:pPr lvl="2"/>
            <a:r>
              <a:rPr lang="ja-JP" altLang="en-US"/>
              <a:t>画像データ</a:t>
            </a:r>
            <a:r>
              <a:rPr lang="en-US" altLang="ja-JP" dirty="0"/>
              <a:t> </a:t>
            </a:r>
            <a:r>
              <a:rPr lang="ja-JP" altLang="en-US"/>
              <a:t>＋</a:t>
            </a:r>
            <a:r>
              <a:rPr lang="en-US" altLang="ja-JP" dirty="0"/>
              <a:t> </a:t>
            </a:r>
            <a:r>
              <a:rPr lang="ja-JP" altLang="en-US"/>
              <a:t>空間認識情報</a:t>
            </a:r>
            <a:endParaRPr lang="en-US" altLang="ja-JP" dirty="0"/>
          </a:p>
          <a:p>
            <a:pPr marL="914400" lvl="2" indent="0">
              <a:buNone/>
            </a:pPr>
            <a:r>
              <a:rPr lang="en-US" altLang="ja-JP" dirty="0">
                <a:sym typeface="Wingdings" pitchFamily="2" charset="2"/>
              </a:rPr>
              <a:t>   </a:t>
            </a:r>
            <a:r>
              <a:rPr lang="ja-JP" altLang="en-US"/>
              <a:t>充電器や飼主の認識＋位置情報の予測</a:t>
            </a:r>
          </a:p>
          <a:p>
            <a:pPr lvl="2"/>
            <a:endParaRPr lang="en-US" altLang="ja-JP" dirty="0"/>
          </a:p>
          <a:p>
            <a:pPr lvl="2"/>
            <a:endParaRPr lang="ja-JP" altLang="en-US"/>
          </a:p>
        </p:txBody>
      </p:sp>
      <p:sp>
        <p:nvSpPr>
          <p:cNvPr id="120" name="テキスト ボックス 119">
            <a:extLst>
              <a:ext uri="{FF2B5EF4-FFF2-40B4-BE49-F238E27FC236}">
                <a16:creationId xmlns:a16="http://schemas.microsoft.com/office/drawing/2014/main" id="{92B8EC70-DC9F-E34C-A939-B57C529FB698}"/>
              </a:ext>
            </a:extLst>
          </p:cNvPr>
          <p:cNvSpPr txBox="1"/>
          <p:nvPr/>
        </p:nvSpPr>
        <p:spPr>
          <a:xfrm>
            <a:off x="7547786" y="1124744"/>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学習</a:t>
            </a:r>
            <a:endParaRPr kumimoji="1" lang="ja-JP" altLang="en-US" sz="2800" b="1">
              <a:solidFill>
                <a:schemeClr val="tx2"/>
              </a:solidFill>
              <a:latin typeface="Meiryo UI" panose="020B0604030504040204" pitchFamily="34" charset="-128"/>
              <a:ea typeface="Meiryo UI" panose="020B0604030504040204" pitchFamily="34" charset="-128"/>
            </a:endParaRPr>
          </a:p>
        </p:txBody>
      </p:sp>
      <p:grpSp>
        <p:nvGrpSpPr>
          <p:cNvPr id="46" name="グループ化 45">
            <a:extLst>
              <a:ext uri="{FF2B5EF4-FFF2-40B4-BE49-F238E27FC236}">
                <a16:creationId xmlns:a16="http://schemas.microsoft.com/office/drawing/2014/main" id="{600FE669-72C0-184F-A8AB-003AD54DDCA3}"/>
              </a:ext>
            </a:extLst>
          </p:cNvPr>
          <p:cNvGrpSpPr/>
          <p:nvPr/>
        </p:nvGrpSpPr>
        <p:grpSpPr>
          <a:xfrm>
            <a:off x="8184232" y="1619361"/>
            <a:ext cx="1114408" cy="1526291"/>
            <a:chOff x="7485843" y="1681495"/>
            <a:chExt cx="1114408" cy="1526291"/>
          </a:xfrm>
        </p:grpSpPr>
        <p:grpSp>
          <p:nvGrpSpPr>
            <p:cNvPr id="22" name="グループ化 21">
              <a:extLst>
                <a:ext uri="{FF2B5EF4-FFF2-40B4-BE49-F238E27FC236}">
                  <a16:creationId xmlns:a16="http://schemas.microsoft.com/office/drawing/2014/main" id="{AD35D7BF-FAD4-4349-A279-1A46BCBAC03C}"/>
                </a:ext>
              </a:extLst>
            </p:cNvPr>
            <p:cNvGrpSpPr/>
            <p:nvPr/>
          </p:nvGrpSpPr>
          <p:grpSpPr>
            <a:xfrm>
              <a:off x="7536160" y="1681495"/>
              <a:ext cx="1013775" cy="1067337"/>
              <a:chOff x="9282846" y="1339933"/>
              <a:chExt cx="1399835" cy="1473794"/>
            </a:xfrm>
          </p:grpSpPr>
          <p:pic>
            <p:nvPicPr>
              <p:cNvPr id="18" name="図 17">
                <a:extLst>
                  <a:ext uri="{FF2B5EF4-FFF2-40B4-BE49-F238E27FC236}">
                    <a16:creationId xmlns:a16="http://schemas.microsoft.com/office/drawing/2014/main" id="{6E7FC80E-7B5E-9544-BC5A-832AB3EAE6F7}"/>
                  </a:ext>
                </a:extLst>
              </p:cNvPr>
              <p:cNvPicPr>
                <a:picLocks noChangeAspect="1"/>
              </p:cNvPicPr>
              <p:nvPr/>
            </p:nvPicPr>
            <p:blipFill rotWithShape="1">
              <a:blip r:embed="rId5">
                <a:extLst>
                  <a:ext uri="{28A0092B-C50C-407E-A947-70E740481C1C}">
                    <a14:useLocalDpi xmlns:a14="http://schemas.microsoft.com/office/drawing/2010/main" val="0"/>
                  </a:ext>
                </a:extLst>
              </a:blip>
              <a:srcRect l="31847" r="13622" b="44750"/>
              <a:stretch/>
            </p:blipFill>
            <p:spPr>
              <a:xfrm>
                <a:off x="9533890" y="1549547"/>
                <a:ext cx="1148791" cy="1264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図 58">
                <a:extLst>
                  <a:ext uri="{FF2B5EF4-FFF2-40B4-BE49-F238E27FC236}">
                    <a16:creationId xmlns:a16="http://schemas.microsoft.com/office/drawing/2014/main" id="{CBAC21E9-5E7A-574E-9AB4-1724C2716441}"/>
                  </a:ext>
                </a:extLst>
              </p:cNvPr>
              <p:cNvPicPr>
                <a:picLocks noChangeAspect="1"/>
              </p:cNvPicPr>
              <p:nvPr/>
            </p:nvPicPr>
            <p:blipFill rotWithShape="1">
              <a:blip r:embed="rId5">
                <a:extLst>
                  <a:ext uri="{28A0092B-C50C-407E-A947-70E740481C1C}">
                    <a14:useLocalDpi xmlns:a14="http://schemas.microsoft.com/office/drawing/2010/main" val="0"/>
                  </a:ext>
                </a:extLst>
              </a:blip>
              <a:srcRect l="31847" r="13622" b="44750"/>
              <a:stretch/>
            </p:blipFill>
            <p:spPr>
              <a:xfrm>
                <a:off x="9408368" y="1444740"/>
                <a:ext cx="1148791" cy="1264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 name="図 59">
                <a:extLst>
                  <a:ext uri="{FF2B5EF4-FFF2-40B4-BE49-F238E27FC236}">
                    <a16:creationId xmlns:a16="http://schemas.microsoft.com/office/drawing/2014/main" id="{D4C63713-CFB0-E846-BD76-93CC764CC8A6}"/>
                  </a:ext>
                </a:extLst>
              </p:cNvPr>
              <p:cNvPicPr>
                <a:picLocks noChangeAspect="1"/>
              </p:cNvPicPr>
              <p:nvPr/>
            </p:nvPicPr>
            <p:blipFill rotWithShape="1">
              <a:blip r:embed="rId5">
                <a:extLst>
                  <a:ext uri="{28A0092B-C50C-407E-A947-70E740481C1C}">
                    <a14:useLocalDpi xmlns:a14="http://schemas.microsoft.com/office/drawing/2010/main" val="0"/>
                  </a:ext>
                </a:extLst>
              </a:blip>
              <a:srcRect l="31847" r="13622" b="44750"/>
              <a:stretch/>
            </p:blipFill>
            <p:spPr>
              <a:xfrm>
                <a:off x="9282846" y="1339933"/>
                <a:ext cx="1148791" cy="1264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6" name="テキスト ボックス 35">
              <a:extLst>
                <a:ext uri="{FF2B5EF4-FFF2-40B4-BE49-F238E27FC236}">
                  <a16:creationId xmlns:a16="http://schemas.microsoft.com/office/drawing/2014/main" id="{55C4857E-3CB0-204F-88AA-122917F9C42A}"/>
                </a:ext>
              </a:extLst>
            </p:cNvPr>
            <p:cNvSpPr txBox="1"/>
            <p:nvPr/>
          </p:nvSpPr>
          <p:spPr>
            <a:xfrm>
              <a:off x="7485843" y="2838454"/>
              <a:ext cx="1114408" cy="369332"/>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よく見る人</a:t>
              </a:r>
            </a:p>
          </p:txBody>
        </p:sp>
      </p:grpSp>
      <p:grpSp>
        <p:nvGrpSpPr>
          <p:cNvPr id="54" name="グループ化 53">
            <a:extLst>
              <a:ext uri="{FF2B5EF4-FFF2-40B4-BE49-F238E27FC236}">
                <a16:creationId xmlns:a16="http://schemas.microsoft.com/office/drawing/2014/main" id="{846E0874-6058-F34F-B2E8-A40B98321A5A}"/>
              </a:ext>
            </a:extLst>
          </p:cNvPr>
          <p:cNvGrpSpPr/>
          <p:nvPr/>
        </p:nvGrpSpPr>
        <p:grpSpPr>
          <a:xfrm>
            <a:off x="9336360" y="1651564"/>
            <a:ext cx="1423788" cy="1459473"/>
            <a:chOff x="10154028" y="1681495"/>
            <a:chExt cx="1423788" cy="1459473"/>
          </a:xfrm>
        </p:grpSpPr>
        <p:pic>
          <p:nvPicPr>
            <p:cNvPr id="45" name="図 44">
              <a:extLst>
                <a:ext uri="{FF2B5EF4-FFF2-40B4-BE49-F238E27FC236}">
                  <a16:creationId xmlns:a16="http://schemas.microsoft.com/office/drawing/2014/main" id="{28613922-1BA9-E24A-93AE-1DB79EEFF2DC}"/>
                </a:ext>
              </a:extLst>
            </p:cNvPr>
            <p:cNvPicPr>
              <a:picLocks noChangeAspect="1"/>
            </p:cNvPicPr>
            <p:nvPr/>
          </p:nvPicPr>
          <p:blipFill rotWithShape="1">
            <a:blip r:embed="rId6">
              <a:extLst>
                <a:ext uri="{28A0092B-C50C-407E-A947-70E740481C1C}">
                  <a14:useLocalDpi xmlns:a14="http://schemas.microsoft.com/office/drawing/2010/main" val="0"/>
                </a:ext>
              </a:extLst>
            </a:blip>
            <a:srcRect t="11151" r="50788" b="50000"/>
            <a:stretch/>
          </p:blipFill>
          <p:spPr>
            <a:xfrm>
              <a:off x="10305534" y="1681495"/>
              <a:ext cx="949495" cy="1033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 name="テキスト ボックス 70">
              <a:extLst>
                <a:ext uri="{FF2B5EF4-FFF2-40B4-BE49-F238E27FC236}">
                  <a16:creationId xmlns:a16="http://schemas.microsoft.com/office/drawing/2014/main" id="{F6BF5B8C-C5C1-0643-8BAD-29F73DC025E3}"/>
                </a:ext>
              </a:extLst>
            </p:cNvPr>
            <p:cNvSpPr txBox="1"/>
            <p:nvPr/>
          </p:nvSpPr>
          <p:spPr>
            <a:xfrm>
              <a:off x="10154028" y="2771636"/>
              <a:ext cx="1423788" cy="369332"/>
            </a:xfrm>
            <a:prstGeom prst="rect">
              <a:avLst/>
            </a:prstGeom>
            <a:noFill/>
          </p:spPr>
          <p:txBody>
            <a:bodyPr wrap="none" rtlCol="0">
              <a:spAutoFit/>
            </a:bodyPr>
            <a:lstStyle/>
            <a:p>
              <a:r>
                <a:rPr lang="ja-JP" altLang="en-US">
                  <a:latin typeface="Meiryo UI" panose="020B0604030504040204" pitchFamily="34" charset="-128"/>
                  <a:ea typeface="Meiryo UI" panose="020B0604030504040204" pitchFamily="34" charset="-128"/>
                </a:rPr>
                <a:t>初めて</a:t>
              </a:r>
              <a:r>
                <a:rPr kumimoji="1" lang="ja-JP" altLang="en-US">
                  <a:latin typeface="Meiryo UI" panose="020B0604030504040204" pitchFamily="34" charset="-128"/>
                  <a:ea typeface="Meiryo UI" panose="020B0604030504040204" pitchFamily="34" charset="-128"/>
                </a:rPr>
                <a:t>見る人</a:t>
              </a:r>
            </a:p>
          </p:txBody>
        </p:sp>
      </p:grpSp>
      <p:sp>
        <p:nvSpPr>
          <p:cNvPr id="73" name="テキスト ボックス 72">
            <a:extLst>
              <a:ext uri="{FF2B5EF4-FFF2-40B4-BE49-F238E27FC236}">
                <a16:creationId xmlns:a16="http://schemas.microsoft.com/office/drawing/2014/main" id="{9937D33F-FD03-E94C-9868-6E23E63030FA}"/>
              </a:ext>
            </a:extLst>
          </p:cNvPr>
          <p:cNvSpPr txBox="1"/>
          <p:nvPr/>
        </p:nvSpPr>
        <p:spPr>
          <a:xfrm>
            <a:off x="10704512" y="1681064"/>
            <a:ext cx="1090363" cy="1200329"/>
          </a:xfrm>
          <a:prstGeom prst="rect">
            <a:avLst/>
          </a:prstGeom>
          <a:noFill/>
        </p:spPr>
        <p:txBody>
          <a:bodyPr wrap="none" rtlCol="0">
            <a:spAutoFit/>
          </a:bodyPr>
          <a:lstStyle/>
          <a:p>
            <a:r>
              <a:rPr lang="ja-JP" altLang="en-US">
                <a:latin typeface="Meiryo UI" panose="020B0604030504040204" pitchFamily="34" charset="-128"/>
                <a:ea typeface="Meiryo UI" panose="020B0604030504040204" pitchFamily="34" charset="-128"/>
              </a:rPr>
              <a:t>充電台</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他のペット</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おもちゃ</a:t>
            </a:r>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a:t>
            </a:r>
            <a:endParaRPr kumimoji="1" lang="ja-JP" altLang="en-US">
              <a:latin typeface="Meiryo UI" panose="020B0604030504040204" pitchFamily="34" charset="-128"/>
              <a:ea typeface="Meiryo UI" panose="020B0604030504040204" pitchFamily="34" charset="-128"/>
            </a:endParaRPr>
          </a:p>
        </p:txBody>
      </p:sp>
      <p:grpSp>
        <p:nvGrpSpPr>
          <p:cNvPr id="72" name="グループ化 71">
            <a:extLst>
              <a:ext uri="{FF2B5EF4-FFF2-40B4-BE49-F238E27FC236}">
                <a16:creationId xmlns:a16="http://schemas.microsoft.com/office/drawing/2014/main" id="{712AB40F-F72F-484A-A870-D6BEC33096BD}"/>
              </a:ext>
            </a:extLst>
          </p:cNvPr>
          <p:cNvGrpSpPr/>
          <p:nvPr/>
        </p:nvGrpSpPr>
        <p:grpSpPr>
          <a:xfrm>
            <a:off x="8345188" y="3265240"/>
            <a:ext cx="2287316" cy="1049342"/>
            <a:chOff x="7897941" y="3284984"/>
            <a:chExt cx="2287316" cy="1049342"/>
          </a:xfrm>
        </p:grpSpPr>
        <p:sp>
          <p:nvSpPr>
            <p:cNvPr id="55" name="正方形/長方形 54">
              <a:extLst>
                <a:ext uri="{FF2B5EF4-FFF2-40B4-BE49-F238E27FC236}">
                  <a16:creationId xmlns:a16="http://schemas.microsoft.com/office/drawing/2014/main" id="{07FDBE98-6E65-9845-B072-ABFF04D880C0}"/>
                </a:ext>
              </a:extLst>
            </p:cNvPr>
            <p:cNvSpPr/>
            <p:nvPr/>
          </p:nvSpPr>
          <p:spPr>
            <a:xfrm>
              <a:off x="8453201" y="3284984"/>
              <a:ext cx="1602968" cy="10081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5" name="正方形/長方形 74">
              <a:extLst>
                <a:ext uri="{FF2B5EF4-FFF2-40B4-BE49-F238E27FC236}">
                  <a16:creationId xmlns:a16="http://schemas.microsoft.com/office/drawing/2014/main" id="{94346740-B5E9-1748-B596-CACDC85916BF}"/>
                </a:ext>
              </a:extLst>
            </p:cNvPr>
            <p:cNvSpPr/>
            <p:nvPr/>
          </p:nvSpPr>
          <p:spPr>
            <a:xfrm>
              <a:off x="8701280" y="3501008"/>
              <a:ext cx="354487" cy="4897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6" name="円/楕円 55">
              <a:extLst>
                <a:ext uri="{FF2B5EF4-FFF2-40B4-BE49-F238E27FC236}">
                  <a16:creationId xmlns:a16="http://schemas.microsoft.com/office/drawing/2014/main" id="{A13B86B5-6F3B-154B-8AA3-507FE6DA2D4D}"/>
                </a:ext>
              </a:extLst>
            </p:cNvPr>
            <p:cNvSpPr/>
            <p:nvPr/>
          </p:nvSpPr>
          <p:spPr>
            <a:xfrm>
              <a:off x="8538940" y="3561073"/>
              <a:ext cx="149348" cy="14934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7" name="円/楕円 76">
              <a:extLst>
                <a:ext uri="{FF2B5EF4-FFF2-40B4-BE49-F238E27FC236}">
                  <a16:creationId xmlns:a16="http://schemas.microsoft.com/office/drawing/2014/main" id="{82FDD734-AE96-1D4E-99F4-AC301884B0C6}"/>
                </a:ext>
              </a:extLst>
            </p:cNvPr>
            <p:cNvSpPr/>
            <p:nvPr/>
          </p:nvSpPr>
          <p:spPr>
            <a:xfrm>
              <a:off x="8544272" y="3783708"/>
              <a:ext cx="149348" cy="14934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8" name="円/楕円 77">
              <a:extLst>
                <a:ext uri="{FF2B5EF4-FFF2-40B4-BE49-F238E27FC236}">
                  <a16:creationId xmlns:a16="http://schemas.microsoft.com/office/drawing/2014/main" id="{1DAD9C88-76F3-E84F-8325-7E231543DC7B}"/>
                </a:ext>
              </a:extLst>
            </p:cNvPr>
            <p:cNvSpPr/>
            <p:nvPr/>
          </p:nvSpPr>
          <p:spPr>
            <a:xfrm>
              <a:off x="9063427" y="3550409"/>
              <a:ext cx="149348" cy="14934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9" name="円/楕円 78">
              <a:extLst>
                <a:ext uri="{FF2B5EF4-FFF2-40B4-BE49-F238E27FC236}">
                  <a16:creationId xmlns:a16="http://schemas.microsoft.com/office/drawing/2014/main" id="{C2FD8401-1EB6-B748-9205-465F949249F7}"/>
                </a:ext>
              </a:extLst>
            </p:cNvPr>
            <p:cNvSpPr/>
            <p:nvPr/>
          </p:nvSpPr>
          <p:spPr>
            <a:xfrm>
              <a:off x="9068759" y="3773044"/>
              <a:ext cx="149348" cy="14934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0" name="正方形/長方形 79">
              <a:extLst>
                <a:ext uri="{FF2B5EF4-FFF2-40B4-BE49-F238E27FC236}">
                  <a16:creationId xmlns:a16="http://schemas.microsoft.com/office/drawing/2014/main" id="{3F540EB0-C79B-5F46-963B-FDDE462CC1D0}"/>
                </a:ext>
              </a:extLst>
            </p:cNvPr>
            <p:cNvSpPr/>
            <p:nvPr/>
          </p:nvSpPr>
          <p:spPr>
            <a:xfrm>
              <a:off x="9701682" y="3289515"/>
              <a:ext cx="354487" cy="4897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1" name="正方形/長方形 80">
              <a:extLst>
                <a:ext uri="{FF2B5EF4-FFF2-40B4-BE49-F238E27FC236}">
                  <a16:creationId xmlns:a16="http://schemas.microsoft.com/office/drawing/2014/main" id="{A1E1F7E6-07FA-DC4E-99AB-D06985C04662}"/>
                </a:ext>
              </a:extLst>
            </p:cNvPr>
            <p:cNvSpPr/>
            <p:nvPr/>
          </p:nvSpPr>
          <p:spPr>
            <a:xfrm>
              <a:off x="9966805" y="3920221"/>
              <a:ext cx="218452" cy="21455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61" name="直線コネクタ 60">
              <a:extLst>
                <a:ext uri="{FF2B5EF4-FFF2-40B4-BE49-F238E27FC236}">
                  <a16:creationId xmlns:a16="http://schemas.microsoft.com/office/drawing/2014/main" id="{8EC7C3FB-74AE-414A-AED7-8CF5BC5C57C7}"/>
                </a:ext>
              </a:extLst>
            </p:cNvPr>
            <p:cNvCxnSpPr/>
            <p:nvPr/>
          </p:nvCxnSpPr>
          <p:spPr>
            <a:xfrm flipH="1" flipV="1">
              <a:off x="9868483" y="3999981"/>
              <a:ext cx="187686" cy="135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FDC1E539-50A1-814C-8E33-788E2F3D34AD}"/>
                </a:ext>
              </a:extLst>
            </p:cNvPr>
            <p:cNvSpPr/>
            <p:nvPr/>
          </p:nvSpPr>
          <p:spPr>
            <a:xfrm>
              <a:off x="8457677" y="4117669"/>
              <a:ext cx="177333" cy="15536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5" name="テキスト ボックス 84">
              <a:extLst>
                <a:ext uri="{FF2B5EF4-FFF2-40B4-BE49-F238E27FC236}">
                  <a16:creationId xmlns:a16="http://schemas.microsoft.com/office/drawing/2014/main" id="{A10946D7-25AC-844B-9B8A-684BB30F92E1}"/>
                </a:ext>
              </a:extLst>
            </p:cNvPr>
            <p:cNvSpPr txBox="1"/>
            <p:nvPr/>
          </p:nvSpPr>
          <p:spPr>
            <a:xfrm>
              <a:off x="7897941" y="4057327"/>
              <a:ext cx="646331" cy="276999"/>
            </a:xfrm>
            <a:prstGeom prst="rect">
              <a:avLst/>
            </a:prstGeom>
            <a:noFill/>
          </p:spPr>
          <p:txBody>
            <a:bodyPr wrap="none" rtlCol="0">
              <a:spAutoFit/>
            </a:bodyPr>
            <a:lstStyle/>
            <a:p>
              <a:r>
                <a:rPr kumimoji="1" lang="ja-JP" altLang="en-US" sz="1200">
                  <a:latin typeface="Meiryo UI" panose="020B0604030504040204" pitchFamily="34" charset="-128"/>
                  <a:ea typeface="Meiryo UI" panose="020B0604030504040204" pitchFamily="34" charset="-128"/>
                </a:rPr>
                <a:t>充電器</a:t>
              </a:r>
            </a:p>
          </p:txBody>
        </p:sp>
        <p:cxnSp>
          <p:nvCxnSpPr>
            <p:cNvPr id="86" name="直線コネクタ 85">
              <a:extLst>
                <a:ext uri="{FF2B5EF4-FFF2-40B4-BE49-F238E27FC236}">
                  <a16:creationId xmlns:a16="http://schemas.microsoft.com/office/drawing/2014/main" id="{EABF4FFE-8B58-1149-AB3B-0BCB63856F97}"/>
                </a:ext>
              </a:extLst>
            </p:cNvPr>
            <p:cNvCxnSpPr>
              <a:cxnSpLocks/>
            </p:cNvCxnSpPr>
            <p:nvPr/>
          </p:nvCxnSpPr>
          <p:spPr>
            <a:xfrm flipH="1">
              <a:off x="8453201" y="3429000"/>
              <a:ext cx="1602969" cy="0"/>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77953ACD-5331-224B-BD5E-ABE871FF7380}"/>
                </a:ext>
              </a:extLst>
            </p:cNvPr>
            <p:cNvCxnSpPr>
              <a:cxnSpLocks/>
            </p:cNvCxnSpPr>
            <p:nvPr/>
          </p:nvCxnSpPr>
          <p:spPr>
            <a:xfrm flipH="1">
              <a:off x="8443816" y="3566787"/>
              <a:ext cx="1602969" cy="0"/>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50E42153-387C-494B-A2E4-C8EAF229EF52}"/>
                </a:ext>
              </a:extLst>
            </p:cNvPr>
            <p:cNvCxnSpPr>
              <a:cxnSpLocks/>
            </p:cNvCxnSpPr>
            <p:nvPr/>
          </p:nvCxnSpPr>
          <p:spPr>
            <a:xfrm flipH="1">
              <a:off x="8453471" y="3704574"/>
              <a:ext cx="1602969" cy="0"/>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575A424-4375-024E-9169-5934532514B7}"/>
                </a:ext>
              </a:extLst>
            </p:cNvPr>
            <p:cNvCxnSpPr>
              <a:cxnSpLocks/>
            </p:cNvCxnSpPr>
            <p:nvPr/>
          </p:nvCxnSpPr>
          <p:spPr>
            <a:xfrm flipH="1">
              <a:off x="8453471" y="3842361"/>
              <a:ext cx="1602969" cy="0"/>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E031037D-9B41-AE42-819D-8EAEC102C7FD}"/>
                </a:ext>
              </a:extLst>
            </p:cNvPr>
            <p:cNvCxnSpPr>
              <a:cxnSpLocks/>
            </p:cNvCxnSpPr>
            <p:nvPr/>
          </p:nvCxnSpPr>
          <p:spPr>
            <a:xfrm flipH="1">
              <a:off x="8453471" y="3980148"/>
              <a:ext cx="1602969" cy="0"/>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1BA9F35-0D8C-6E40-9FCE-B04969FDAC82}"/>
                </a:ext>
              </a:extLst>
            </p:cNvPr>
            <p:cNvCxnSpPr>
              <a:cxnSpLocks/>
            </p:cNvCxnSpPr>
            <p:nvPr/>
          </p:nvCxnSpPr>
          <p:spPr>
            <a:xfrm flipH="1">
              <a:off x="8453471" y="4117935"/>
              <a:ext cx="1602969" cy="0"/>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D77C4B-D2CD-4F49-8C33-47FB187A4923}"/>
                </a:ext>
              </a:extLst>
            </p:cNvPr>
            <p:cNvCxnSpPr>
              <a:cxnSpLocks/>
            </p:cNvCxnSpPr>
            <p:nvPr/>
          </p:nvCxnSpPr>
          <p:spPr>
            <a:xfrm>
              <a:off x="8616280"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7C3EFD40-AA75-5744-B5EA-83DBB197133B}"/>
                </a:ext>
              </a:extLst>
            </p:cNvPr>
            <p:cNvCxnSpPr>
              <a:cxnSpLocks/>
            </p:cNvCxnSpPr>
            <p:nvPr/>
          </p:nvCxnSpPr>
          <p:spPr>
            <a:xfrm>
              <a:off x="8779359"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DCA2C4DF-C225-0741-81A1-923759DDE0C2}"/>
                </a:ext>
              </a:extLst>
            </p:cNvPr>
            <p:cNvCxnSpPr>
              <a:cxnSpLocks/>
            </p:cNvCxnSpPr>
            <p:nvPr/>
          </p:nvCxnSpPr>
          <p:spPr>
            <a:xfrm>
              <a:off x="8942438"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8D680639-1C6A-5B4B-84B6-C01623622FE5}"/>
                </a:ext>
              </a:extLst>
            </p:cNvPr>
            <p:cNvCxnSpPr>
              <a:cxnSpLocks/>
            </p:cNvCxnSpPr>
            <p:nvPr/>
          </p:nvCxnSpPr>
          <p:spPr>
            <a:xfrm>
              <a:off x="9105517"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1C961D5E-058A-924F-8D67-94597AAB55F6}"/>
                </a:ext>
              </a:extLst>
            </p:cNvPr>
            <p:cNvCxnSpPr>
              <a:cxnSpLocks/>
            </p:cNvCxnSpPr>
            <p:nvPr/>
          </p:nvCxnSpPr>
          <p:spPr>
            <a:xfrm>
              <a:off x="9268596"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6EC38903-6CF0-334A-A120-47D8F4079B75}"/>
                </a:ext>
              </a:extLst>
            </p:cNvPr>
            <p:cNvCxnSpPr>
              <a:cxnSpLocks/>
            </p:cNvCxnSpPr>
            <p:nvPr/>
          </p:nvCxnSpPr>
          <p:spPr>
            <a:xfrm>
              <a:off x="9431675"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C9D2B1B0-2B86-004E-A12D-AF554C3AE441}"/>
                </a:ext>
              </a:extLst>
            </p:cNvPr>
            <p:cNvCxnSpPr>
              <a:cxnSpLocks/>
            </p:cNvCxnSpPr>
            <p:nvPr/>
          </p:nvCxnSpPr>
          <p:spPr>
            <a:xfrm>
              <a:off x="9594754"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C8259906-39C7-6E48-86FE-CCA68A39DE64}"/>
                </a:ext>
              </a:extLst>
            </p:cNvPr>
            <p:cNvCxnSpPr>
              <a:cxnSpLocks/>
            </p:cNvCxnSpPr>
            <p:nvPr/>
          </p:nvCxnSpPr>
          <p:spPr>
            <a:xfrm>
              <a:off x="9757833"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286CD9D3-1C6A-2A48-AF57-042C94D4B921}"/>
                </a:ext>
              </a:extLst>
            </p:cNvPr>
            <p:cNvCxnSpPr>
              <a:cxnSpLocks/>
            </p:cNvCxnSpPr>
            <p:nvPr/>
          </p:nvCxnSpPr>
          <p:spPr>
            <a:xfrm>
              <a:off x="9920912" y="3284984"/>
              <a:ext cx="0" cy="1024534"/>
            </a:xfrm>
            <a:prstGeom prst="line">
              <a:avLst/>
            </a:prstGeom>
            <a:ln w="3175">
              <a:solidFill>
                <a:srgbClr val="7FF236"/>
              </a:solidFill>
            </a:ln>
          </p:spPr>
          <p:style>
            <a:lnRef idx="1">
              <a:schemeClr val="accent1"/>
            </a:lnRef>
            <a:fillRef idx="0">
              <a:schemeClr val="accent1"/>
            </a:fillRef>
            <a:effectRef idx="0">
              <a:schemeClr val="accent1"/>
            </a:effectRef>
            <a:fontRef idx="minor">
              <a:schemeClr val="tx1"/>
            </a:fontRef>
          </p:style>
        </p:cxnSp>
        <p:sp>
          <p:nvSpPr>
            <p:cNvPr id="109" name="円/楕円 108">
              <a:extLst>
                <a:ext uri="{FF2B5EF4-FFF2-40B4-BE49-F238E27FC236}">
                  <a16:creationId xmlns:a16="http://schemas.microsoft.com/office/drawing/2014/main" id="{8B12C580-F480-FD4B-AA8F-C5789CF8F41F}"/>
                </a:ext>
              </a:extLst>
            </p:cNvPr>
            <p:cNvSpPr/>
            <p:nvPr/>
          </p:nvSpPr>
          <p:spPr>
            <a:xfrm>
              <a:off x="9445135" y="3990755"/>
              <a:ext cx="149348" cy="149348"/>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69" name="テキスト ボックス 68">
            <a:extLst>
              <a:ext uri="{FF2B5EF4-FFF2-40B4-BE49-F238E27FC236}">
                <a16:creationId xmlns:a16="http://schemas.microsoft.com/office/drawing/2014/main" id="{91FA2247-83E8-8249-96C9-6C6445DC7389}"/>
              </a:ext>
            </a:extLst>
          </p:cNvPr>
          <p:cNvSpPr txBox="1"/>
          <p:nvPr/>
        </p:nvSpPr>
        <p:spPr>
          <a:xfrm>
            <a:off x="7447494" y="3361053"/>
            <a:ext cx="1107996" cy="369332"/>
          </a:xfrm>
          <a:prstGeom prst="rect">
            <a:avLst/>
          </a:prstGeom>
          <a:noFill/>
        </p:spPr>
        <p:txBody>
          <a:bodyPr wrap="none" rtlCol="0">
            <a:spAutoFit/>
          </a:bodyPr>
          <a:lstStyle/>
          <a:p>
            <a:r>
              <a:rPr kumimoji="1" lang="ja-JP" altLang="en-US" u="sng">
                <a:latin typeface="Meiryo UI" panose="020B0604030504040204" pitchFamily="34" charset="-128"/>
                <a:ea typeface="Meiryo UI" panose="020B0604030504040204" pitchFamily="34" charset="-128"/>
              </a:rPr>
              <a:t>空間認識</a:t>
            </a:r>
          </a:p>
        </p:txBody>
      </p:sp>
      <p:sp>
        <p:nvSpPr>
          <p:cNvPr id="112" name="テキスト ボックス 111">
            <a:extLst>
              <a:ext uri="{FF2B5EF4-FFF2-40B4-BE49-F238E27FC236}">
                <a16:creationId xmlns:a16="http://schemas.microsoft.com/office/drawing/2014/main" id="{A84C8F22-7810-C64B-B512-7010AD4A761F}"/>
              </a:ext>
            </a:extLst>
          </p:cNvPr>
          <p:cNvSpPr txBox="1"/>
          <p:nvPr/>
        </p:nvSpPr>
        <p:spPr>
          <a:xfrm>
            <a:off x="7286796" y="1539051"/>
            <a:ext cx="877163" cy="369332"/>
          </a:xfrm>
          <a:prstGeom prst="rect">
            <a:avLst/>
          </a:prstGeom>
          <a:noFill/>
        </p:spPr>
        <p:txBody>
          <a:bodyPr wrap="none" rtlCol="0">
            <a:spAutoFit/>
          </a:bodyPr>
          <a:lstStyle/>
          <a:p>
            <a:r>
              <a:rPr kumimoji="1" lang="ja-JP" altLang="en-US" u="sng">
                <a:latin typeface="Meiryo UI" panose="020B0604030504040204" pitchFamily="34" charset="-128"/>
                <a:ea typeface="Meiryo UI" panose="020B0604030504040204" pitchFamily="34" charset="-128"/>
              </a:rPr>
              <a:t>顔認識</a:t>
            </a:r>
          </a:p>
        </p:txBody>
      </p:sp>
      <p:sp>
        <p:nvSpPr>
          <p:cNvPr id="66" name="フッター プレースホルダー 3">
            <a:extLst>
              <a:ext uri="{FF2B5EF4-FFF2-40B4-BE49-F238E27FC236}">
                <a16:creationId xmlns:a16="http://schemas.microsoft.com/office/drawing/2014/main" id="{8A3D5FC8-CF01-5648-A3B2-6FB04C34FD47}"/>
              </a:ext>
            </a:extLst>
          </p:cNvPr>
          <p:cNvSpPr txBox="1">
            <a:spLocks/>
          </p:cNvSpPr>
          <p:nvPr/>
        </p:nvSpPr>
        <p:spPr>
          <a:xfrm>
            <a:off x="9546703" y="521297"/>
            <a:ext cx="2453953" cy="62771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latin typeface="Meiryo UI" panose="020B0604030504040204" pitchFamily="34" charset="-128"/>
                <a:ea typeface="Meiryo UI" panose="020B0604030504040204" pitchFamily="34" charset="-128"/>
              </a:rPr>
              <a:t>イラスト：</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38271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en-US" altLang="ja-JP" dirty="0" err="1"/>
              <a:t>aibo</a:t>
            </a:r>
            <a:r>
              <a:rPr lang="ja-JP" altLang="en-US"/>
              <a:t>（アイボ）</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コミュニケーションロボット</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2" y="1281288"/>
            <a:ext cx="6710312" cy="3147590"/>
          </a:xfrm>
        </p:spPr>
        <p:txBody>
          <a:bodyPr>
            <a:normAutofit fontScale="92500" lnSpcReduction="10000"/>
          </a:bodyPr>
          <a:lstStyle/>
          <a:p>
            <a:r>
              <a:rPr lang="ja-JP" altLang="en-US"/>
              <a:t>サービスイメージ</a:t>
            </a:r>
            <a:endParaRPr lang="en-US" altLang="ja-JP" dirty="0"/>
          </a:p>
          <a:p>
            <a:pPr marL="971550" lvl="1" indent="-514350">
              <a:buFont typeface="+mj-ea"/>
              <a:buAutoNum type="circleNumDbPlain"/>
            </a:pPr>
            <a:r>
              <a:rPr lang="ja-JP" altLang="en-US"/>
              <a:t>褒められ方、状況を個々の</a:t>
            </a:r>
            <a:r>
              <a:rPr lang="en-US" altLang="ja-JP" dirty="0" err="1"/>
              <a:t>aibo</a:t>
            </a:r>
            <a:r>
              <a:rPr lang="ja-JP" altLang="en-US"/>
              <a:t>がエピソードとして記憶</a:t>
            </a:r>
            <a:endParaRPr lang="en-US" altLang="ja-JP" dirty="0"/>
          </a:p>
          <a:p>
            <a:pPr marL="971550" lvl="1" indent="-514350">
              <a:buFont typeface="+mj-ea"/>
              <a:buAutoNum type="circleNumDbPlain"/>
            </a:pPr>
            <a:r>
              <a:rPr lang="ja-JP" altLang="en-US"/>
              <a:t>エピソードをクラウドにも蓄積</a:t>
            </a:r>
            <a:endParaRPr lang="en-US" altLang="ja-JP" dirty="0"/>
          </a:p>
          <a:p>
            <a:pPr marL="971550" lvl="1" indent="-514350">
              <a:buFont typeface="+mj-ea"/>
              <a:buAutoNum type="circleNumDbPlain" startAt="3"/>
            </a:pPr>
            <a:r>
              <a:rPr lang="ja-JP" altLang="en-US">
                <a:solidFill>
                  <a:prstClr val="black"/>
                </a:solidFill>
              </a:rPr>
              <a:t>飼い主に愛される行動をクラウドで学習</a:t>
            </a:r>
            <a:endParaRPr lang="en-US" altLang="ja-JP" dirty="0">
              <a:solidFill>
                <a:prstClr val="black"/>
              </a:solidFill>
            </a:endParaRPr>
          </a:p>
          <a:p>
            <a:pPr marL="971550" lvl="1" indent="-514350">
              <a:buFont typeface="+mj-ea"/>
              <a:buAutoNum type="circleNumDbPlain" startAt="3"/>
            </a:pPr>
            <a:r>
              <a:rPr lang="ja-JP" altLang="en-US">
                <a:solidFill>
                  <a:prstClr val="black"/>
                </a:solidFill>
              </a:rPr>
              <a:t>クラウドで学習した結果を個々の</a:t>
            </a:r>
            <a:r>
              <a:rPr lang="en-US" altLang="ja-JP" dirty="0" err="1">
                <a:solidFill>
                  <a:prstClr val="black"/>
                </a:solidFill>
              </a:rPr>
              <a:t>aibo</a:t>
            </a:r>
            <a:r>
              <a:rPr lang="ja-JP" altLang="en-US">
                <a:solidFill>
                  <a:prstClr val="black"/>
                </a:solidFill>
              </a:rPr>
              <a:t>に</a:t>
            </a:r>
            <a:r>
              <a:rPr lang="en-US" altLang="ja-JP" dirty="0">
                <a:solidFill>
                  <a:prstClr val="black"/>
                </a:solidFill>
              </a:rPr>
              <a:t>Feedback</a:t>
            </a:r>
          </a:p>
          <a:p>
            <a:pPr marL="971550" lvl="1" indent="-514350">
              <a:buFont typeface="+mj-ea"/>
              <a:buAutoNum type="circleNumDbPlain"/>
            </a:pPr>
            <a:endParaRPr lang="en-US" altLang="ja-JP" dirty="0"/>
          </a:p>
          <a:p>
            <a:endParaRPr lang="en-US" altLang="ja-JP" dirty="0"/>
          </a:p>
          <a:p>
            <a:endParaRPr lang="en-US" altLang="ja-JP" dirty="0"/>
          </a:p>
          <a:p>
            <a:endParaRPr lang="en-US" altLang="ja-JP" dirty="0"/>
          </a:p>
          <a:p>
            <a:pPr lvl="1"/>
            <a:endParaRPr lang="ja-JP" altLang="en-US"/>
          </a:p>
        </p:txBody>
      </p:sp>
      <p:grpSp>
        <p:nvGrpSpPr>
          <p:cNvPr id="16" name="グループ化 15">
            <a:extLst>
              <a:ext uri="{FF2B5EF4-FFF2-40B4-BE49-F238E27FC236}">
                <a16:creationId xmlns:a16="http://schemas.microsoft.com/office/drawing/2014/main" id="{1E77753B-2062-E54A-9219-59F430CFA240}"/>
              </a:ext>
            </a:extLst>
          </p:cNvPr>
          <p:cNvGrpSpPr/>
          <p:nvPr/>
        </p:nvGrpSpPr>
        <p:grpSpPr>
          <a:xfrm>
            <a:off x="7344181" y="476672"/>
            <a:ext cx="4872499" cy="6704517"/>
            <a:chOff x="6600056" y="-428632"/>
            <a:chExt cx="5512996" cy="7585834"/>
          </a:xfrm>
        </p:grpSpPr>
        <p:graphicFrame>
          <p:nvGraphicFramePr>
            <p:cNvPr id="8" name="図表 7">
              <a:extLst>
                <a:ext uri="{FF2B5EF4-FFF2-40B4-BE49-F238E27FC236}">
                  <a16:creationId xmlns:a16="http://schemas.microsoft.com/office/drawing/2014/main" id="{87C297A3-1DA2-364C-B296-EB79B416331A}"/>
                </a:ext>
              </a:extLst>
            </p:cNvPr>
            <p:cNvGraphicFramePr>
              <a:graphicFrameLocks/>
            </p:cNvGraphicFramePr>
            <p:nvPr/>
          </p:nvGraphicFramePr>
          <p:xfrm>
            <a:off x="6600056" y="1209280"/>
            <a:ext cx="5269069" cy="47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グループ化 9">
              <a:extLst>
                <a:ext uri="{FF2B5EF4-FFF2-40B4-BE49-F238E27FC236}">
                  <a16:creationId xmlns:a16="http://schemas.microsoft.com/office/drawing/2014/main" id="{1E626AFC-DCE9-0747-8D33-2E76710E6C67}"/>
                </a:ext>
              </a:extLst>
            </p:cNvPr>
            <p:cNvGrpSpPr/>
            <p:nvPr/>
          </p:nvGrpSpPr>
          <p:grpSpPr>
            <a:xfrm>
              <a:off x="8912156" y="-428632"/>
              <a:ext cx="3200896" cy="1556792"/>
              <a:chOff x="3788804" y="-489329"/>
              <a:chExt cx="2749214" cy="2199371"/>
            </a:xfrm>
            <a:solidFill>
              <a:schemeClr val="accent6"/>
            </a:solidFill>
          </p:grpSpPr>
          <p:sp>
            <p:nvSpPr>
              <p:cNvPr id="11" name="円/楕円 10">
                <a:extLst>
                  <a:ext uri="{FF2B5EF4-FFF2-40B4-BE49-F238E27FC236}">
                    <a16:creationId xmlns:a16="http://schemas.microsoft.com/office/drawing/2014/main" id="{DB4513AB-3EF0-B54F-8158-864941E5D385}"/>
                  </a:ext>
                </a:extLst>
              </p:cNvPr>
              <p:cNvSpPr/>
              <p:nvPr/>
            </p:nvSpPr>
            <p:spPr>
              <a:xfrm>
                <a:off x="3788804" y="-489329"/>
                <a:ext cx="2749214" cy="2199371"/>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円/楕円 4">
                <a:extLst>
                  <a:ext uri="{FF2B5EF4-FFF2-40B4-BE49-F238E27FC236}">
                    <a16:creationId xmlns:a16="http://schemas.microsoft.com/office/drawing/2014/main" id="{3040BC21-5FC7-1C47-9764-55BD007ADCBA}"/>
                  </a:ext>
                </a:extLst>
              </p:cNvPr>
              <p:cNvSpPr txBox="1"/>
              <p:nvPr/>
            </p:nvSpPr>
            <p:spPr>
              <a:xfrm>
                <a:off x="4191417" y="-167240"/>
                <a:ext cx="1943988" cy="15551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422400">
                  <a:lnSpc>
                    <a:spcPct val="100000"/>
                  </a:lnSpc>
                  <a:spcBef>
                    <a:spcPct val="0"/>
                  </a:spcBef>
                  <a:spcAft>
                    <a:spcPts val="0"/>
                  </a:spcAft>
                  <a:buNone/>
                </a:pPr>
                <a:r>
                  <a:rPr kumimoji="1" lang="en-US" sz="3200" b="0" kern="1200" dirty="0" err="1">
                    <a:latin typeface="Meiryo UI" panose="020B0604030504040204" pitchFamily="34" charset="-128"/>
                    <a:ea typeface="Meiryo UI" panose="020B0604030504040204" pitchFamily="34" charset="-128"/>
                  </a:rPr>
                  <a:t>AI＠クラウド</a:t>
                </a:r>
                <a:endParaRPr lang="ja-JP" sz="3200" b="0" kern="1200">
                  <a:latin typeface="Meiryo UI" panose="020B0604030504040204" pitchFamily="34" charset="-128"/>
                  <a:ea typeface="Meiryo UI" panose="020B0604030504040204" pitchFamily="34" charset="-128"/>
                </a:endParaRPr>
              </a:p>
              <a:p>
                <a:pPr marL="0" lvl="1" indent="-171450" algn="ctr" defTabSz="711200">
                  <a:lnSpc>
                    <a:spcPct val="100000"/>
                  </a:lnSpc>
                  <a:spcBef>
                    <a:spcPct val="0"/>
                  </a:spcBef>
                  <a:spcAft>
                    <a:spcPts val="0"/>
                  </a:spcAft>
                  <a:buNone/>
                </a:pPr>
                <a:r>
                  <a:rPr lang="ja-JP" altLang="en-US" sz="1600" b="0" kern="1200">
                    <a:latin typeface="Meiryo UI" panose="020B0604030504040204" pitchFamily="34" charset="-128"/>
                    <a:ea typeface="Meiryo UI" panose="020B0604030504040204" pitchFamily="34" charset="-128"/>
                  </a:rPr>
                  <a:t>データ分析</a:t>
                </a:r>
              </a:p>
            </p:txBody>
          </p:sp>
        </p:grpSp>
        <p:sp>
          <p:nvSpPr>
            <p:cNvPr id="17" name="円/楕円 16">
              <a:extLst>
                <a:ext uri="{FF2B5EF4-FFF2-40B4-BE49-F238E27FC236}">
                  <a16:creationId xmlns:a16="http://schemas.microsoft.com/office/drawing/2014/main" id="{D706BD44-4B42-1E46-9DFB-C5199BBA0A61}"/>
                </a:ext>
              </a:extLst>
            </p:cNvPr>
            <p:cNvSpPr/>
            <p:nvPr/>
          </p:nvSpPr>
          <p:spPr>
            <a:xfrm>
              <a:off x="7061692" y="5600410"/>
              <a:ext cx="4730043" cy="1556792"/>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pPr algn="ctr"/>
              <a:r>
                <a:rPr lang="ja-JP" altLang="en-US" sz="3600"/>
                <a:t>実世界</a:t>
              </a:r>
              <a:endParaRPr lang="en-US" altLang="ja-JP" sz="3600" dirty="0"/>
            </a:p>
            <a:p>
              <a:pPr lvl="0" algn="ctr"/>
              <a:r>
                <a:rPr kumimoji="0" lang="ja-JP" altLang="en-US" sz="1600" kern="0">
                  <a:solidFill>
                    <a:schemeClr val="bg1"/>
                  </a:solidFill>
                  <a:latin typeface="Meiryo UI" panose="020B0604030504040204" pitchFamily="34" charset="-128"/>
                  <a:ea typeface="Meiryo UI" panose="020B0604030504040204" pitchFamily="34" charset="-128"/>
                </a:rPr>
                <a:t>人による接触、体験</a:t>
              </a:r>
            </a:p>
          </p:txBody>
        </p:sp>
        <p:sp>
          <p:nvSpPr>
            <p:cNvPr id="5" name="下矢印 4">
              <a:extLst>
                <a:ext uri="{FF2B5EF4-FFF2-40B4-BE49-F238E27FC236}">
                  <a16:creationId xmlns:a16="http://schemas.microsoft.com/office/drawing/2014/main" id="{E698FA64-6166-E04E-86E9-2DAE81C05791}"/>
                </a:ext>
              </a:extLst>
            </p:cNvPr>
            <p:cNvSpPr/>
            <p:nvPr/>
          </p:nvSpPr>
          <p:spPr>
            <a:xfrm rot="1136784">
              <a:off x="10107466" y="5518849"/>
              <a:ext cx="648072" cy="576064"/>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9" name="下矢印 18">
              <a:extLst>
                <a:ext uri="{FF2B5EF4-FFF2-40B4-BE49-F238E27FC236}">
                  <a16:creationId xmlns:a16="http://schemas.microsoft.com/office/drawing/2014/main" id="{C8B7AD06-3077-054E-A447-9CAAD078B784}"/>
                </a:ext>
              </a:extLst>
            </p:cNvPr>
            <p:cNvSpPr/>
            <p:nvPr/>
          </p:nvSpPr>
          <p:spPr>
            <a:xfrm rot="9510714">
              <a:off x="7662111" y="5434313"/>
              <a:ext cx="648072" cy="576064"/>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下矢印 28">
              <a:extLst>
                <a:ext uri="{FF2B5EF4-FFF2-40B4-BE49-F238E27FC236}">
                  <a16:creationId xmlns:a16="http://schemas.microsoft.com/office/drawing/2014/main" id="{06AB8DF6-646C-D64C-AA73-A19FE09D35AF}"/>
                </a:ext>
              </a:extLst>
            </p:cNvPr>
            <p:cNvSpPr/>
            <p:nvPr/>
          </p:nvSpPr>
          <p:spPr>
            <a:xfrm rot="12670584">
              <a:off x="9200840" y="824521"/>
              <a:ext cx="648072" cy="576064"/>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0" name="下矢印 29">
              <a:extLst>
                <a:ext uri="{FF2B5EF4-FFF2-40B4-BE49-F238E27FC236}">
                  <a16:creationId xmlns:a16="http://schemas.microsoft.com/office/drawing/2014/main" id="{8D7440B7-1121-454F-8EC9-83985FA9C2EF}"/>
                </a:ext>
              </a:extLst>
            </p:cNvPr>
            <p:cNvSpPr/>
            <p:nvPr/>
          </p:nvSpPr>
          <p:spPr>
            <a:xfrm rot="1327898">
              <a:off x="9932549" y="1097665"/>
              <a:ext cx="648072" cy="576064"/>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22" name="正方形/長方形 21">
            <a:extLst>
              <a:ext uri="{FF2B5EF4-FFF2-40B4-BE49-F238E27FC236}">
                <a16:creationId xmlns:a16="http://schemas.microsoft.com/office/drawing/2014/main" id="{6F0100F8-881A-1F4F-81EE-1D4188F848E1}"/>
              </a:ext>
            </a:extLst>
          </p:cNvPr>
          <p:cNvSpPr/>
          <p:nvPr/>
        </p:nvSpPr>
        <p:spPr>
          <a:xfrm>
            <a:off x="479376" y="4210864"/>
            <a:ext cx="6096000" cy="2314480"/>
          </a:xfrm>
          <a:prstGeom prst="rect">
            <a:avLst/>
          </a:prstGeom>
        </p:spPr>
        <p:txBody>
          <a:bodyPr>
            <a:spAutoFit/>
          </a:bodyPr>
          <a:lstStyle/>
          <a:p>
            <a:pPr marL="342900" lvl="0" indent="-342900">
              <a:spcBef>
                <a:spcPct val="20000"/>
              </a:spcBef>
              <a:buFont typeface="Wingdings" panose="05000000000000000000" pitchFamily="2" charset="2"/>
              <a:buChar char="p"/>
            </a:pPr>
            <a:r>
              <a:rPr lang="ja-JP" altLang="en-US" sz="3000" b="1">
                <a:solidFill>
                  <a:srgbClr val="1F497D"/>
                </a:solidFill>
                <a:latin typeface="Meiryo UI" panose="020B0604030504040204" pitchFamily="34" charset="-128"/>
                <a:ea typeface="Meiryo UI" panose="020B0604030504040204" pitchFamily="34" charset="-128"/>
              </a:rPr>
              <a:t>できるようになったこと</a:t>
            </a:r>
            <a:endParaRPr lang="en-US" altLang="ja-JP" sz="3000" b="1" dirty="0">
              <a:solidFill>
                <a:srgbClr val="1F497D"/>
              </a:solidFill>
              <a:latin typeface="Meiryo UI" panose="020B0604030504040204" pitchFamily="34" charset="-128"/>
              <a:ea typeface="Meiryo UI" panose="020B0604030504040204" pitchFamily="34" charset="-128"/>
            </a:endParaRPr>
          </a:p>
          <a:p>
            <a:pPr marL="742950" lvl="1" indent="-285750">
              <a:spcBef>
                <a:spcPct val="20000"/>
              </a:spcBef>
              <a:buFont typeface="Wingdings" panose="05000000000000000000" pitchFamily="2" charset="2"/>
              <a:buChar char="l"/>
            </a:pPr>
            <a:r>
              <a:rPr lang="ja-JP" altLang="en-US" sz="2600">
                <a:solidFill>
                  <a:prstClr val="black"/>
                </a:solidFill>
                <a:latin typeface="Meiryo UI" panose="020B0604030504040204" pitchFamily="34" charset="-128"/>
                <a:ea typeface="Meiryo UI" panose="020B0604030504040204" pitchFamily="34" charset="-128"/>
              </a:rPr>
              <a:t>人の顔・触れ合い・体験により性格や動きが変化する</a:t>
            </a:r>
            <a:endParaRPr lang="en-US" altLang="ja-JP" sz="2600" dirty="0">
              <a:solidFill>
                <a:prstClr val="black"/>
              </a:solidFill>
              <a:latin typeface="Meiryo UI" panose="020B0604030504040204" pitchFamily="34" charset="-128"/>
              <a:ea typeface="Meiryo UI" panose="020B0604030504040204" pitchFamily="34" charset="-128"/>
            </a:endParaRPr>
          </a:p>
          <a:p>
            <a:pPr lvl="1">
              <a:spcBef>
                <a:spcPct val="20000"/>
              </a:spcBef>
            </a:pPr>
            <a:r>
              <a:rPr lang="en-US" altLang="ja-JP" sz="2600" dirty="0">
                <a:solidFill>
                  <a:prstClr val="black"/>
                </a:solidFill>
                <a:latin typeface="Meiryo UI" panose="020B0604030504040204" pitchFamily="34" charset="-128"/>
                <a:ea typeface="Meiryo UI" panose="020B0604030504040204" pitchFamily="34" charset="-128"/>
                <a:sym typeface="Wingdings" pitchFamily="2" charset="2"/>
              </a:rPr>
              <a:t> </a:t>
            </a:r>
            <a:r>
              <a:rPr lang="en-US" altLang="ja-JP" sz="2600" dirty="0" err="1">
                <a:solidFill>
                  <a:prstClr val="black"/>
                </a:solidFill>
                <a:latin typeface="Meiryo UI" panose="020B0604030504040204" pitchFamily="34" charset="-128"/>
                <a:ea typeface="Meiryo UI" panose="020B0604030504040204" pitchFamily="34" charset="-128"/>
                <a:sym typeface="Wingdings" pitchFamily="2" charset="2"/>
              </a:rPr>
              <a:t>aibo</a:t>
            </a:r>
            <a:r>
              <a:rPr lang="ja-JP" altLang="en-US" sz="2600">
                <a:solidFill>
                  <a:prstClr val="black"/>
                </a:solidFill>
                <a:latin typeface="Meiryo UI" panose="020B0604030504040204" pitchFamily="34" charset="-128"/>
                <a:ea typeface="Meiryo UI" panose="020B0604030504040204" pitchFamily="34" charset="-128"/>
                <a:sym typeface="Wingdings" pitchFamily="2" charset="2"/>
              </a:rPr>
              <a:t>に個性が生まれ、</a:t>
            </a:r>
            <a:r>
              <a:rPr lang="ja-JP" altLang="en-US" sz="2600">
                <a:solidFill>
                  <a:srgbClr val="FF2600"/>
                </a:solidFill>
                <a:latin typeface="Meiryo UI" panose="020B0604030504040204" pitchFamily="34" charset="-128"/>
                <a:ea typeface="Meiryo UI" panose="020B0604030504040204" pitchFamily="34" charset="-128"/>
                <a:sym typeface="Wingdings" pitchFamily="2" charset="2"/>
              </a:rPr>
              <a:t>リアルな犬を飼っているような体験</a:t>
            </a:r>
            <a:endParaRPr lang="en-US" altLang="ja-JP" sz="2600" dirty="0">
              <a:solidFill>
                <a:srgbClr val="FF2600"/>
              </a:solidFill>
              <a:latin typeface="Meiryo UI" panose="020B0604030504040204" pitchFamily="34" charset="-128"/>
              <a:ea typeface="Meiryo UI" panose="020B0604030504040204" pitchFamily="34" charset="-128"/>
            </a:endParaRPr>
          </a:p>
        </p:txBody>
      </p:sp>
      <p:sp>
        <p:nvSpPr>
          <p:cNvPr id="23" name="正方形/長方形 22">
            <a:extLst>
              <a:ext uri="{FF2B5EF4-FFF2-40B4-BE49-F238E27FC236}">
                <a16:creationId xmlns:a16="http://schemas.microsoft.com/office/drawing/2014/main" id="{DE023065-36BE-844F-ADB2-8085E0B7D524}"/>
              </a:ext>
            </a:extLst>
          </p:cNvPr>
          <p:cNvSpPr/>
          <p:nvPr/>
        </p:nvSpPr>
        <p:spPr>
          <a:xfrm>
            <a:off x="7551931" y="5694338"/>
            <a:ext cx="527720" cy="523220"/>
          </a:xfrm>
          <a:prstGeom prst="rect">
            <a:avLst/>
          </a:prstGeom>
        </p:spPr>
        <p:txBody>
          <a:bodyPr wrap="square">
            <a:spAutoFit/>
          </a:bodyPr>
          <a:lstStyle/>
          <a:p>
            <a:pPr lvl="0">
              <a:spcBef>
                <a:spcPct val="20000"/>
              </a:spcBef>
            </a:pPr>
            <a:r>
              <a:rPr lang="ja-JP" altLang="en-US" sz="2800">
                <a:solidFill>
                  <a:prstClr val="black"/>
                </a:solidFill>
                <a:latin typeface="Meiryo UI" panose="020B0604030504040204" pitchFamily="34" charset="-128"/>
                <a:ea typeface="Meiryo UI" panose="020B0604030504040204" pitchFamily="34" charset="-128"/>
              </a:rPr>
              <a:t>①</a:t>
            </a:r>
            <a:endParaRPr lang="en-US" altLang="ja-JP" sz="2800" dirty="0">
              <a:solidFill>
                <a:prstClr val="black"/>
              </a:solidFill>
              <a:latin typeface="Meiryo UI" panose="020B0604030504040204" pitchFamily="34" charset="-128"/>
              <a:ea typeface="Meiryo UI" panose="020B0604030504040204" pitchFamily="34" charset="-128"/>
            </a:endParaRPr>
          </a:p>
        </p:txBody>
      </p:sp>
      <p:sp>
        <p:nvSpPr>
          <p:cNvPr id="26" name="正方形/長方形 25">
            <a:extLst>
              <a:ext uri="{FF2B5EF4-FFF2-40B4-BE49-F238E27FC236}">
                <a16:creationId xmlns:a16="http://schemas.microsoft.com/office/drawing/2014/main" id="{252ED46A-97B7-4340-8C2A-D63D0C90A9A6}"/>
              </a:ext>
            </a:extLst>
          </p:cNvPr>
          <p:cNvSpPr/>
          <p:nvPr/>
        </p:nvSpPr>
        <p:spPr>
          <a:xfrm>
            <a:off x="9282496" y="1521471"/>
            <a:ext cx="527720" cy="523220"/>
          </a:xfrm>
          <a:prstGeom prst="rect">
            <a:avLst/>
          </a:prstGeom>
        </p:spPr>
        <p:txBody>
          <a:bodyPr wrap="square">
            <a:spAutoFit/>
          </a:bodyPr>
          <a:lstStyle/>
          <a:p>
            <a:pPr lvl="0">
              <a:spcBef>
                <a:spcPct val="20000"/>
              </a:spcBef>
            </a:pPr>
            <a:r>
              <a:rPr lang="ja-JP" altLang="en-US" sz="2800">
                <a:solidFill>
                  <a:prstClr val="black"/>
                </a:solidFill>
                <a:latin typeface="Meiryo UI" panose="020B0604030504040204" pitchFamily="34" charset="-128"/>
                <a:ea typeface="Meiryo UI" panose="020B0604030504040204" pitchFamily="34" charset="-128"/>
              </a:rPr>
              <a:t>②</a:t>
            </a:r>
            <a:endParaRPr lang="en-US" altLang="ja-JP" sz="2800" dirty="0">
              <a:solidFill>
                <a:prstClr val="black"/>
              </a:solidFill>
              <a:latin typeface="Meiryo UI" panose="020B0604030504040204" pitchFamily="34" charset="-128"/>
              <a:ea typeface="Meiryo UI" panose="020B0604030504040204" pitchFamily="34" charset="-128"/>
            </a:endParaRPr>
          </a:p>
        </p:txBody>
      </p:sp>
      <p:sp>
        <p:nvSpPr>
          <p:cNvPr id="27" name="正方形/長方形 26">
            <a:extLst>
              <a:ext uri="{FF2B5EF4-FFF2-40B4-BE49-F238E27FC236}">
                <a16:creationId xmlns:a16="http://schemas.microsoft.com/office/drawing/2014/main" id="{C91F56CB-7289-E34A-803A-035EE0EE68DD}"/>
              </a:ext>
            </a:extLst>
          </p:cNvPr>
          <p:cNvSpPr/>
          <p:nvPr/>
        </p:nvSpPr>
        <p:spPr>
          <a:xfrm>
            <a:off x="11328920" y="1177588"/>
            <a:ext cx="527720" cy="523220"/>
          </a:xfrm>
          <a:prstGeom prst="rect">
            <a:avLst/>
          </a:prstGeom>
        </p:spPr>
        <p:txBody>
          <a:bodyPr wrap="square">
            <a:spAutoFit/>
          </a:bodyPr>
          <a:lstStyle/>
          <a:p>
            <a:pPr lvl="0">
              <a:spcBef>
                <a:spcPct val="20000"/>
              </a:spcBef>
            </a:pPr>
            <a:r>
              <a:rPr lang="en-US" altLang="ja-JP" sz="2800" dirty="0">
                <a:solidFill>
                  <a:prstClr val="black"/>
                </a:solidFill>
                <a:latin typeface="Meiryo UI" panose="020B0604030504040204" pitchFamily="34" charset="-128"/>
                <a:ea typeface="Meiryo UI" panose="020B0604030504040204" pitchFamily="34" charset="-128"/>
              </a:rPr>
              <a:t>③</a:t>
            </a:r>
          </a:p>
        </p:txBody>
      </p:sp>
      <p:sp>
        <p:nvSpPr>
          <p:cNvPr id="28" name="正方形/長方形 27">
            <a:extLst>
              <a:ext uri="{FF2B5EF4-FFF2-40B4-BE49-F238E27FC236}">
                <a16:creationId xmlns:a16="http://schemas.microsoft.com/office/drawing/2014/main" id="{8636F09A-EFB5-194D-BD43-C91E57DF0894}"/>
              </a:ext>
            </a:extLst>
          </p:cNvPr>
          <p:cNvSpPr/>
          <p:nvPr/>
        </p:nvSpPr>
        <p:spPr>
          <a:xfrm>
            <a:off x="10677713" y="2113692"/>
            <a:ext cx="527720" cy="523220"/>
          </a:xfrm>
          <a:prstGeom prst="rect">
            <a:avLst/>
          </a:prstGeom>
        </p:spPr>
        <p:txBody>
          <a:bodyPr wrap="square">
            <a:spAutoFit/>
          </a:bodyPr>
          <a:lstStyle/>
          <a:p>
            <a:pPr lvl="0">
              <a:spcBef>
                <a:spcPct val="20000"/>
              </a:spcBef>
            </a:pPr>
            <a:r>
              <a:rPr lang="ja-JP" altLang="en-US" sz="2800">
                <a:solidFill>
                  <a:prstClr val="black"/>
                </a:solidFill>
                <a:latin typeface="Meiryo UI" panose="020B0604030504040204" pitchFamily="34" charset="-128"/>
                <a:ea typeface="Meiryo UI" panose="020B0604030504040204" pitchFamily="34" charset="-128"/>
              </a:rPr>
              <a:t>④</a:t>
            </a:r>
            <a:endParaRPr lang="en-US" altLang="ja-JP" sz="2800" dirty="0">
              <a:solidFill>
                <a:prstClr val="black"/>
              </a:solidFill>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655F1D81-D465-0B47-B5D0-74681B2C8402}"/>
              </a:ext>
            </a:extLst>
          </p:cNvPr>
          <p:cNvSpPr txBox="1"/>
          <p:nvPr/>
        </p:nvSpPr>
        <p:spPr>
          <a:xfrm>
            <a:off x="9751745" y="216391"/>
            <a:ext cx="1552028" cy="338554"/>
          </a:xfrm>
          <a:prstGeom prst="rect">
            <a:avLst/>
          </a:prstGeom>
          <a:noFill/>
        </p:spPr>
        <p:txBody>
          <a:bodyPr wrap="none" rtlCol="0">
            <a:spAutoFit/>
          </a:bodyPr>
          <a:lstStyle/>
          <a:p>
            <a:r>
              <a:rPr lang="en-US" altLang="ja-JP" sz="1600" dirty="0">
                <a:latin typeface="Meiryo UI" panose="020B0604030504040204" pitchFamily="34" charset="-128"/>
                <a:ea typeface="Meiryo UI" panose="020B0604030504040204" pitchFamily="34" charset="-128"/>
              </a:rPr>
              <a:t>aibo</a:t>
            </a:r>
            <a:r>
              <a:rPr kumimoji="1" lang="en-US" altLang="ja-JP" sz="1600" dirty="0">
                <a:latin typeface="Meiryo UI" panose="020B0604030504040204" pitchFamily="34" charset="-128"/>
                <a:ea typeface="Meiryo UI" panose="020B0604030504040204" pitchFamily="34" charset="-128"/>
              </a:rPr>
              <a:t>2</a:t>
            </a:r>
            <a:r>
              <a:rPr kumimoji="1" lang="ja-JP" altLang="en-US" sz="1600">
                <a:latin typeface="Meiryo UI" panose="020B0604030504040204" pitchFamily="34" charset="-128"/>
                <a:ea typeface="Meiryo UI" panose="020B0604030504040204" pitchFamily="34" charset="-128"/>
              </a:rPr>
              <a:t>万台以上</a:t>
            </a:r>
          </a:p>
        </p:txBody>
      </p:sp>
    </p:spTree>
    <p:extLst>
      <p:ext uri="{BB962C8B-B14F-4D97-AF65-F5344CB8AC3E}">
        <p14:creationId xmlns:p14="http://schemas.microsoft.com/office/powerpoint/2010/main" val="1716522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454E8AFD-63C5-2046-A12E-8CFF391308B7}"/>
              </a:ext>
            </a:extLst>
          </p:cNvPr>
          <p:cNvSpPr>
            <a:spLocks noGrp="1"/>
          </p:cNvSpPr>
          <p:nvPr>
            <p:ph type="body" sz="quarter" idx="13"/>
          </p:nvPr>
        </p:nvSpPr>
        <p:spPr>
          <a:xfrm>
            <a:off x="527051" y="1196753"/>
            <a:ext cx="11137900" cy="786274"/>
          </a:xfrm>
        </p:spPr>
        <p:txBody>
          <a:bodyPr>
            <a:normAutofit fontScale="70000" lnSpcReduction="20000"/>
          </a:bodyPr>
          <a:lstStyle/>
          <a:p>
            <a:r>
              <a:rPr lang="ja-JP" altLang="en-US"/>
              <a:t>脳の学習機能をコンピュータでシミュレーションするニューラルネットワークを用いた技術である。</a:t>
            </a:r>
            <a:endParaRPr lang="en-US" altLang="ja-JP" dirty="0"/>
          </a:p>
          <a:p>
            <a:r>
              <a:rPr lang="ja-JP" altLang="en-US"/>
              <a:t>近年の技術的な発展の背景には、計算機能力の向上がある。</a:t>
            </a:r>
          </a:p>
        </p:txBody>
      </p:sp>
      <p:sp>
        <p:nvSpPr>
          <p:cNvPr id="2" name="タイトル 1"/>
          <p:cNvSpPr>
            <a:spLocks noGrp="1"/>
          </p:cNvSpPr>
          <p:nvPr>
            <p:ph type="title"/>
          </p:nvPr>
        </p:nvSpPr>
        <p:spPr/>
        <p:txBody>
          <a:bodyPr/>
          <a:lstStyle/>
          <a:p>
            <a:r>
              <a:rPr lang="en-US" altLang="ja-JP" dirty="0"/>
              <a:t>Deep</a:t>
            </a:r>
            <a:r>
              <a:rPr lang="ja-JP" altLang="en-US"/>
              <a:t> </a:t>
            </a:r>
            <a:r>
              <a:rPr lang="en-US" altLang="ja-JP" dirty="0"/>
              <a:t>Learning</a:t>
            </a:r>
            <a:r>
              <a:rPr lang="ja-JP" altLang="en-US"/>
              <a:t>とは</a:t>
            </a:r>
            <a:endParaRPr lang="ja-JP" altLang="en-US" dirty="0"/>
          </a:p>
        </p:txBody>
      </p:sp>
      <p:sp>
        <p:nvSpPr>
          <p:cNvPr id="11" name="テキスト プレースホルダー 10">
            <a:extLst>
              <a:ext uri="{FF2B5EF4-FFF2-40B4-BE49-F238E27FC236}">
                <a16:creationId xmlns:a16="http://schemas.microsoft.com/office/drawing/2014/main" id="{3510D671-B076-F943-A10D-595EB5888C37}"/>
              </a:ext>
            </a:extLst>
          </p:cNvPr>
          <p:cNvSpPr>
            <a:spLocks noGrp="1"/>
          </p:cNvSpPr>
          <p:nvPr>
            <p:ph type="body" sz="quarter" idx="14"/>
          </p:nvPr>
        </p:nvSpPr>
        <p:spPr/>
        <p:txBody>
          <a:bodyPr/>
          <a:lstStyle/>
          <a:p>
            <a:r>
              <a:rPr lang="ja-JP" altLang="en-US"/>
              <a:t>データサイエンス・機械学習技術</a:t>
            </a:r>
            <a:endParaRPr lang="en-US" altLang="ja-JP" dirty="0"/>
          </a:p>
        </p:txBody>
      </p:sp>
      <p:sp>
        <p:nvSpPr>
          <p:cNvPr id="52" name="テキスト ボックス 51"/>
          <p:cNvSpPr txBox="1"/>
          <p:nvPr/>
        </p:nvSpPr>
        <p:spPr>
          <a:xfrm>
            <a:off x="3862495" y="2022321"/>
            <a:ext cx="3596653" cy="553412"/>
          </a:xfrm>
          <a:prstGeom prst="rect">
            <a:avLst/>
          </a:prstGeom>
          <a:noFill/>
        </p:spPr>
        <p:txBody>
          <a:bodyPr wrap="square" lIns="91336" tIns="45667" rIns="91336" bIns="45667" rtlCol="0">
            <a:spAutoFit/>
          </a:bodyPr>
          <a:lstStyle/>
          <a:p>
            <a:r>
              <a:rPr lang="ja-JP" altLang="en-US" sz="1798" b="1" u="sng" dirty="0">
                <a:solidFill>
                  <a:schemeClr val="tx2"/>
                </a:solidFill>
                <a:latin typeface="Meiryo UI" panose="020B0604030504040204" pitchFamily="34" charset="-128"/>
                <a:ea typeface="Meiryo UI" panose="020B0604030504040204" pitchFamily="34" charset="-128"/>
              </a:rPr>
              <a:t>ニューラルネットワーク</a:t>
            </a:r>
            <a:endParaRPr lang="en-US" altLang="ja-JP" sz="1798" b="1" u="sng" dirty="0">
              <a:solidFill>
                <a:schemeClr val="tx2"/>
              </a:solidFill>
              <a:latin typeface="Meiryo UI" panose="020B0604030504040204" pitchFamily="34" charset="-128"/>
              <a:ea typeface="Meiryo UI" panose="020B0604030504040204" pitchFamily="34" charset="-128"/>
            </a:endParaRPr>
          </a:p>
          <a:p>
            <a:r>
              <a:rPr lang="ja-JP" altLang="en-US" sz="1199" dirty="0">
                <a:latin typeface="Meiryo UI" panose="020B0604030504040204" pitchFamily="34" charset="-128"/>
                <a:ea typeface="Meiryo UI" panose="020B0604030504040204" pitchFamily="34" charset="-128"/>
              </a:rPr>
              <a:t>（</a:t>
            </a:r>
            <a:r>
              <a:rPr lang="en-US" altLang="ja-JP" sz="1199" dirty="0">
                <a:latin typeface="Meiryo UI" panose="020B0604030504040204" pitchFamily="34" charset="-128"/>
                <a:ea typeface="Meiryo UI" panose="020B0604030504040204" pitchFamily="34" charset="-128"/>
              </a:rPr>
              <a:t>1960</a:t>
            </a:r>
            <a:r>
              <a:rPr lang="ja-JP" altLang="en-US" sz="1199" dirty="0">
                <a:latin typeface="Meiryo UI" panose="020B0604030504040204" pitchFamily="34" charset="-128"/>
                <a:ea typeface="Meiryo UI" panose="020B0604030504040204" pitchFamily="34" charset="-128"/>
              </a:rPr>
              <a:t>～</a:t>
            </a:r>
            <a:r>
              <a:rPr lang="en-US" altLang="ja-JP" sz="1199" dirty="0">
                <a:latin typeface="Meiryo UI" panose="020B0604030504040204" pitchFamily="34" charset="-128"/>
                <a:ea typeface="Meiryo UI" panose="020B0604030504040204" pitchFamily="34" charset="-128"/>
              </a:rPr>
              <a:t>1990</a:t>
            </a:r>
            <a:r>
              <a:rPr lang="ja-JP" altLang="en-US" sz="1199" dirty="0">
                <a:latin typeface="Meiryo UI" panose="020B0604030504040204" pitchFamily="34" charset="-128"/>
                <a:ea typeface="Meiryo UI" panose="020B0604030504040204" pitchFamily="34" charset="-128"/>
              </a:rPr>
              <a:t>頃）</a:t>
            </a:r>
          </a:p>
        </p:txBody>
      </p:sp>
      <p:sp>
        <p:nvSpPr>
          <p:cNvPr id="53" name="円/楕円 52"/>
          <p:cNvSpPr/>
          <p:nvPr/>
        </p:nvSpPr>
        <p:spPr>
          <a:xfrm>
            <a:off x="4457057" y="3255900"/>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4" name="円/楕円 53"/>
          <p:cNvSpPr/>
          <p:nvPr/>
        </p:nvSpPr>
        <p:spPr>
          <a:xfrm>
            <a:off x="4457057" y="3975231"/>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5" name="円/楕円 54"/>
          <p:cNvSpPr/>
          <p:nvPr/>
        </p:nvSpPr>
        <p:spPr>
          <a:xfrm>
            <a:off x="4457057" y="4694562"/>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7" name="テキスト ボックス 56"/>
          <p:cNvSpPr txBox="1"/>
          <p:nvPr/>
        </p:nvSpPr>
        <p:spPr>
          <a:xfrm>
            <a:off x="8038193" y="2021439"/>
            <a:ext cx="3596653" cy="553412"/>
          </a:xfrm>
          <a:prstGeom prst="rect">
            <a:avLst/>
          </a:prstGeom>
          <a:noFill/>
        </p:spPr>
        <p:txBody>
          <a:bodyPr wrap="square" lIns="91336" tIns="45667" rIns="91336" bIns="45667" rtlCol="0">
            <a:spAutoFit/>
          </a:bodyPr>
          <a:lstStyle/>
          <a:p>
            <a:r>
              <a:rPr lang="en-US" altLang="ja-JP" sz="1798" b="1" u="sng" dirty="0">
                <a:solidFill>
                  <a:schemeClr val="tx2"/>
                </a:solidFill>
                <a:latin typeface="Meiryo UI" panose="020B0604030504040204" pitchFamily="34" charset="-128"/>
                <a:ea typeface="Meiryo UI" panose="020B0604030504040204" pitchFamily="34" charset="-128"/>
              </a:rPr>
              <a:t>Deep</a:t>
            </a:r>
            <a:r>
              <a:rPr lang="ja-JP" altLang="en-US" sz="1798" b="1" u="sng">
                <a:solidFill>
                  <a:schemeClr val="tx2"/>
                </a:solidFill>
                <a:latin typeface="Meiryo UI" panose="020B0604030504040204" pitchFamily="34" charset="-128"/>
                <a:ea typeface="Meiryo UI" panose="020B0604030504040204" pitchFamily="34" charset="-128"/>
              </a:rPr>
              <a:t> </a:t>
            </a:r>
            <a:r>
              <a:rPr lang="en-US" altLang="ja-JP" sz="1798" b="1" u="sng" dirty="0">
                <a:solidFill>
                  <a:schemeClr val="tx2"/>
                </a:solidFill>
                <a:latin typeface="Meiryo UI" panose="020B0604030504040204" pitchFamily="34" charset="-128"/>
                <a:ea typeface="Meiryo UI" panose="020B0604030504040204" pitchFamily="34" charset="-128"/>
              </a:rPr>
              <a:t>Learning</a:t>
            </a:r>
          </a:p>
          <a:p>
            <a:r>
              <a:rPr lang="en-US" altLang="ja-JP" sz="1199" dirty="0">
                <a:latin typeface="Meiryo UI" panose="020B0604030504040204" pitchFamily="34" charset="-128"/>
                <a:ea typeface="Meiryo UI" panose="020B0604030504040204" pitchFamily="34" charset="-128"/>
              </a:rPr>
              <a:t>(2006</a:t>
            </a:r>
            <a:r>
              <a:rPr lang="ja-JP" altLang="en-US" sz="1199" dirty="0">
                <a:latin typeface="Meiryo UI" panose="020B0604030504040204" pitchFamily="34" charset="-128"/>
                <a:ea typeface="Meiryo UI" panose="020B0604030504040204" pitchFamily="34" charset="-128"/>
              </a:rPr>
              <a:t>～</a:t>
            </a:r>
            <a:r>
              <a:rPr lang="en-US" altLang="ja-JP" sz="1199" dirty="0">
                <a:latin typeface="Meiryo UI" panose="020B0604030504040204" pitchFamily="34" charset="-128"/>
                <a:ea typeface="Meiryo UI" panose="020B0604030504040204" pitchFamily="34" charset="-128"/>
              </a:rPr>
              <a:t>)</a:t>
            </a:r>
            <a:endParaRPr lang="ja-JP" altLang="en-US" sz="1199" dirty="0">
              <a:latin typeface="Meiryo UI" panose="020B0604030504040204" pitchFamily="34" charset="-128"/>
              <a:ea typeface="Meiryo UI" panose="020B0604030504040204" pitchFamily="34" charset="-128"/>
            </a:endParaRPr>
          </a:p>
        </p:txBody>
      </p:sp>
      <p:sp>
        <p:nvSpPr>
          <p:cNvPr id="58" name="円/楕円 57"/>
          <p:cNvSpPr/>
          <p:nvPr/>
        </p:nvSpPr>
        <p:spPr>
          <a:xfrm>
            <a:off x="5679920" y="2896235"/>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9" name="円/楕円 58"/>
          <p:cNvSpPr/>
          <p:nvPr/>
        </p:nvSpPr>
        <p:spPr>
          <a:xfrm>
            <a:off x="5679920" y="3615566"/>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60" name="円/楕円 59"/>
          <p:cNvSpPr/>
          <p:nvPr/>
        </p:nvSpPr>
        <p:spPr>
          <a:xfrm>
            <a:off x="5679920" y="4334897"/>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61" name="円/楕円 60"/>
          <p:cNvSpPr/>
          <p:nvPr/>
        </p:nvSpPr>
        <p:spPr>
          <a:xfrm>
            <a:off x="5679920" y="5054227"/>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63" name="円/楕円 62"/>
          <p:cNvSpPr/>
          <p:nvPr/>
        </p:nvSpPr>
        <p:spPr>
          <a:xfrm>
            <a:off x="6830848" y="3615566"/>
            <a:ext cx="431598" cy="431598"/>
          </a:xfrm>
          <a:prstGeom prst="ellips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r>
              <a:rPr lang="en-US" altLang="ja-JP" sz="1798" dirty="0">
                <a:solidFill>
                  <a:schemeClr val="tx1"/>
                </a:solidFill>
                <a:latin typeface="Meiryo UI" panose="020B0604030504040204" pitchFamily="34" charset="-128"/>
                <a:ea typeface="Meiryo UI" panose="020B0604030504040204" pitchFamily="34" charset="-128"/>
              </a:rPr>
              <a:t>0</a:t>
            </a:r>
            <a:endParaRPr lang="ja-JP" altLang="en-US" sz="1798" dirty="0">
              <a:solidFill>
                <a:schemeClr val="tx1"/>
              </a:solidFill>
              <a:latin typeface="Meiryo UI" panose="020B0604030504040204" pitchFamily="34" charset="-128"/>
              <a:ea typeface="Meiryo UI" panose="020B0604030504040204" pitchFamily="34" charset="-128"/>
            </a:endParaRPr>
          </a:p>
        </p:txBody>
      </p:sp>
      <p:sp>
        <p:nvSpPr>
          <p:cNvPr id="64" name="円/楕円 63"/>
          <p:cNvSpPr/>
          <p:nvPr/>
        </p:nvSpPr>
        <p:spPr>
          <a:xfrm>
            <a:off x="6830848" y="4334897"/>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r>
              <a:rPr lang="en-US" altLang="ja-JP" sz="1798" dirty="0">
                <a:solidFill>
                  <a:schemeClr val="tx1"/>
                </a:solidFill>
                <a:latin typeface="Meiryo UI" panose="020B0604030504040204" pitchFamily="34" charset="-128"/>
                <a:ea typeface="Meiryo UI" panose="020B0604030504040204" pitchFamily="34" charset="-128"/>
              </a:rPr>
              <a:t>1</a:t>
            </a:r>
            <a:endParaRPr lang="ja-JP" altLang="en-US" sz="1798" dirty="0">
              <a:solidFill>
                <a:schemeClr val="tx1"/>
              </a:solidFill>
              <a:latin typeface="Meiryo UI" panose="020B0604030504040204" pitchFamily="34" charset="-128"/>
              <a:ea typeface="Meiryo UI" panose="020B0604030504040204" pitchFamily="34" charset="-128"/>
            </a:endParaRPr>
          </a:p>
        </p:txBody>
      </p:sp>
      <p:sp>
        <p:nvSpPr>
          <p:cNvPr id="2065" name="テキスト ボックス 2064"/>
          <p:cNvSpPr txBox="1"/>
          <p:nvPr/>
        </p:nvSpPr>
        <p:spPr>
          <a:xfrm>
            <a:off x="4225742" y="2824302"/>
            <a:ext cx="799386" cy="338202"/>
          </a:xfrm>
          <a:prstGeom prst="rect">
            <a:avLst/>
          </a:prstGeom>
          <a:noFill/>
        </p:spPr>
        <p:txBody>
          <a:bodyPr wrap="none" lIns="91336" tIns="45667" rIns="91336" bIns="45667" rtlCol="0">
            <a:spAutoFit/>
          </a:bodyPr>
          <a:lstStyle/>
          <a:p>
            <a:r>
              <a:rPr lang="ja-JP" altLang="en-US" sz="1598" dirty="0">
                <a:latin typeface="Meiryo UI" panose="020B0604030504040204" pitchFamily="34" charset="-128"/>
                <a:ea typeface="Meiryo UI" panose="020B0604030504040204" pitchFamily="34" charset="-128"/>
              </a:rPr>
              <a:t>入力層</a:t>
            </a:r>
          </a:p>
        </p:txBody>
      </p:sp>
      <p:sp>
        <p:nvSpPr>
          <p:cNvPr id="66" name="テキスト ボックス 65"/>
          <p:cNvSpPr txBox="1"/>
          <p:nvPr/>
        </p:nvSpPr>
        <p:spPr>
          <a:xfrm>
            <a:off x="9620722" y="2546973"/>
            <a:ext cx="645658" cy="276711"/>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中間層</a:t>
            </a:r>
          </a:p>
        </p:txBody>
      </p:sp>
      <p:sp>
        <p:nvSpPr>
          <p:cNvPr id="67" name="テキスト ボックス 66"/>
          <p:cNvSpPr txBox="1"/>
          <p:nvPr/>
        </p:nvSpPr>
        <p:spPr>
          <a:xfrm>
            <a:off x="6663344" y="3205431"/>
            <a:ext cx="799386" cy="338202"/>
          </a:xfrm>
          <a:prstGeom prst="rect">
            <a:avLst/>
          </a:prstGeom>
          <a:noFill/>
        </p:spPr>
        <p:txBody>
          <a:bodyPr wrap="none" lIns="91336" tIns="45667" rIns="91336" bIns="45667" rtlCol="0">
            <a:spAutoFit/>
          </a:bodyPr>
          <a:lstStyle/>
          <a:p>
            <a:r>
              <a:rPr lang="ja-JP" altLang="en-US" sz="1598" dirty="0">
                <a:latin typeface="Meiryo UI" panose="020B0604030504040204" pitchFamily="34" charset="-128"/>
                <a:ea typeface="Meiryo UI" panose="020B0604030504040204" pitchFamily="34" charset="-128"/>
              </a:rPr>
              <a:t>出力層</a:t>
            </a:r>
          </a:p>
        </p:txBody>
      </p:sp>
      <p:cxnSp>
        <p:nvCxnSpPr>
          <p:cNvPr id="68" name="直線矢印コネクタ 67"/>
          <p:cNvCxnSpPr>
            <a:stCxn id="53" idx="6"/>
            <a:endCxn id="58" idx="2"/>
          </p:cNvCxnSpPr>
          <p:nvPr/>
        </p:nvCxnSpPr>
        <p:spPr>
          <a:xfrm flipV="1">
            <a:off x="4888655" y="3112034"/>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54" idx="6"/>
            <a:endCxn id="58" idx="2"/>
          </p:cNvCxnSpPr>
          <p:nvPr/>
        </p:nvCxnSpPr>
        <p:spPr>
          <a:xfrm flipV="1">
            <a:off x="4888655" y="3112034"/>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55" idx="6"/>
            <a:endCxn id="58" idx="2"/>
          </p:cNvCxnSpPr>
          <p:nvPr/>
        </p:nvCxnSpPr>
        <p:spPr>
          <a:xfrm flipV="1">
            <a:off x="4888655" y="3112035"/>
            <a:ext cx="791264" cy="1798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a:stCxn id="53" idx="6"/>
            <a:endCxn id="59" idx="2"/>
          </p:cNvCxnSpPr>
          <p:nvPr/>
        </p:nvCxnSpPr>
        <p:spPr>
          <a:xfrm>
            <a:off x="4888655" y="3471700"/>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a:stCxn id="54" idx="6"/>
            <a:endCxn id="59" idx="2"/>
          </p:cNvCxnSpPr>
          <p:nvPr/>
        </p:nvCxnSpPr>
        <p:spPr>
          <a:xfrm flipV="1">
            <a:off x="4888655" y="3831366"/>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stCxn id="55" idx="6"/>
            <a:endCxn id="59" idx="2"/>
          </p:cNvCxnSpPr>
          <p:nvPr/>
        </p:nvCxnSpPr>
        <p:spPr>
          <a:xfrm flipV="1">
            <a:off x="4888655" y="3831365"/>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a:stCxn id="53" idx="6"/>
            <a:endCxn id="60" idx="2"/>
          </p:cNvCxnSpPr>
          <p:nvPr/>
        </p:nvCxnSpPr>
        <p:spPr>
          <a:xfrm>
            <a:off x="4888655" y="3471700"/>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stCxn id="54" idx="6"/>
            <a:endCxn id="60" idx="2"/>
          </p:cNvCxnSpPr>
          <p:nvPr/>
        </p:nvCxnSpPr>
        <p:spPr>
          <a:xfrm>
            <a:off x="4888655" y="4191030"/>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a:stCxn id="55" idx="6"/>
            <a:endCxn id="60" idx="2"/>
          </p:cNvCxnSpPr>
          <p:nvPr/>
        </p:nvCxnSpPr>
        <p:spPr>
          <a:xfrm flipV="1">
            <a:off x="4888655" y="4550696"/>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a:stCxn id="53" idx="6"/>
            <a:endCxn id="61" idx="2"/>
          </p:cNvCxnSpPr>
          <p:nvPr/>
        </p:nvCxnSpPr>
        <p:spPr>
          <a:xfrm>
            <a:off x="4888655" y="3471699"/>
            <a:ext cx="791264" cy="1798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a:stCxn id="54" idx="6"/>
            <a:endCxn id="61" idx="2"/>
          </p:cNvCxnSpPr>
          <p:nvPr/>
        </p:nvCxnSpPr>
        <p:spPr>
          <a:xfrm>
            <a:off x="4888655" y="4191030"/>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a:stCxn id="55" idx="6"/>
            <a:endCxn id="61" idx="2"/>
          </p:cNvCxnSpPr>
          <p:nvPr/>
        </p:nvCxnSpPr>
        <p:spPr>
          <a:xfrm>
            <a:off x="4888655" y="4910362"/>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stCxn id="58" idx="6"/>
            <a:endCxn id="63" idx="2"/>
          </p:cNvCxnSpPr>
          <p:nvPr/>
        </p:nvCxnSpPr>
        <p:spPr>
          <a:xfrm>
            <a:off x="6111517" y="311203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stCxn id="59" idx="6"/>
            <a:endCxn id="63" idx="2"/>
          </p:cNvCxnSpPr>
          <p:nvPr/>
        </p:nvCxnSpPr>
        <p:spPr>
          <a:xfrm>
            <a:off x="6111517" y="3831365"/>
            <a:ext cx="71933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a:stCxn id="60" idx="6"/>
            <a:endCxn id="63" idx="2"/>
          </p:cNvCxnSpPr>
          <p:nvPr/>
        </p:nvCxnSpPr>
        <p:spPr>
          <a:xfrm flipV="1">
            <a:off x="6111517" y="383136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a:stCxn id="59" idx="6"/>
            <a:endCxn id="64" idx="2"/>
          </p:cNvCxnSpPr>
          <p:nvPr/>
        </p:nvCxnSpPr>
        <p:spPr>
          <a:xfrm>
            <a:off x="6111517" y="383136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60" idx="6"/>
            <a:endCxn id="64" idx="2"/>
          </p:cNvCxnSpPr>
          <p:nvPr/>
        </p:nvCxnSpPr>
        <p:spPr>
          <a:xfrm>
            <a:off x="6111517" y="4550696"/>
            <a:ext cx="71933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a:stCxn id="61" idx="6"/>
            <a:endCxn id="64" idx="2"/>
          </p:cNvCxnSpPr>
          <p:nvPr/>
        </p:nvCxnSpPr>
        <p:spPr>
          <a:xfrm flipV="1">
            <a:off x="6111517" y="455069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 name="二等辺三角形 125"/>
          <p:cNvSpPr/>
          <p:nvPr/>
        </p:nvSpPr>
        <p:spPr>
          <a:xfrm rot="5400000">
            <a:off x="2355481" y="3996696"/>
            <a:ext cx="3308920" cy="431597"/>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7" name="二等辺三角形 126"/>
          <p:cNvSpPr/>
          <p:nvPr/>
        </p:nvSpPr>
        <p:spPr>
          <a:xfrm rot="5400000">
            <a:off x="6167934" y="3996697"/>
            <a:ext cx="3308920" cy="431597"/>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1" name="テキスト ボックス 130"/>
          <p:cNvSpPr txBox="1"/>
          <p:nvPr/>
        </p:nvSpPr>
        <p:spPr>
          <a:xfrm rot="5400000">
            <a:off x="4534549" y="5240236"/>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32" name="テキスト ボックス 131"/>
          <p:cNvSpPr txBox="1"/>
          <p:nvPr/>
        </p:nvSpPr>
        <p:spPr>
          <a:xfrm rot="5400000">
            <a:off x="5778131" y="5561991"/>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33" name="テキスト ボックス 132"/>
          <p:cNvSpPr txBox="1"/>
          <p:nvPr/>
        </p:nvSpPr>
        <p:spPr>
          <a:xfrm rot="5400000">
            <a:off x="6925213" y="482982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pic>
        <p:nvPicPr>
          <p:cNvPr id="85" name="Picture 6" descr="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1540" y="5723090"/>
            <a:ext cx="503531" cy="503531"/>
          </a:xfrm>
          <a:prstGeom prst="rect">
            <a:avLst/>
          </a:prstGeom>
          <a:noFill/>
          <a:extLst>
            <a:ext uri="{909E8E84-426E-40DD-AFC4-6F175D3DCCD1}">
              <a14:hiddenFill xmlns:a14="http://schemas.microsoft.com/office/drawing/2010/main">
                <a:solidFill>
                  <a:srgbClr val="FFFFFF"/>
                </a:solidFill>
              </a14:hiddenFill>
            </a:ext>
          </a:extLst>
        </p:spPr>
      </p:pic>
      <p:sp>
        <p:nvSpPr>
          <p:cNvPr id="141" name="円/楕円 140"/>
          <p:cNvSpPr/>
          <p:nvPr/>
        </p:nvSpPr>
        <p:spPr>
          <a:xfrm>
            <a:off x="8382634"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2" name="円/楕円 141"/>
          <p:cNvSpPr/>
          <p:nvPr/>
        </p:nvSpPr>
        <p:spPr>
          <a:xfrm>
            <a:off x="8382634"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3" name="円/楕円 142"/>
          <p:cNvSpPr/>
          <p:nvPr/>
        </p:nvSpPr>
        <p:spPr>
          <a:xfrm>
            <a:off x="8382634"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4" name="円/楕円 143"/>
          <p:cNvSpPr/>
          <p:nvPr/>
        </p:nvSpPr>
        <p:spPr>
          <a:xfrm>
            <a:off x="8382634"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5" name="円/楕円 144"/>
          <p:cNvSpPr/>
          <p:nvPr/>
        </p:nvSpPr>
        <p:spPr>
          <a:xfrm>
            <a:off x="8382634"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8" name="円/楕円 147"/>
          <p:cNvSpPr/>
          <p:nvPr/>
        </p:nvSpPr>
        <p:spPr>
          <a:xfrm>
            <a:off x="8382634" y="441727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2" name="円/楕円 151"/>
          <p:cNvSpPr/>
          <p:nvPr/>
        </p:nvSpPr>
        <p:spPr>
          <a:xfrm>
            <a:off x="8382634" y="459521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91" name="テキスト ボックス 90"/>
          <p:cNvSpPr txBox="1"/>
          <p:nvPr/>
        </p:nvSpPr>
        <p:spPr>
          <a:xfrm>
            <a:off x="5090964" y="5960351"/>
            <a:ext cx="1622454" cy="337872"/>
          </a:xfrm>
          <a:prstGeom prst="rect">
            <a:avLst/>
          </a:prstGeom>
          <a:noFill/>
        </p:spPr>
        <p:txBody>
          <a:bodyPr wrap="none" lIns="91336" tIns="45667" rIns="91336" bIns="45667" rtlCol="0">
            <a:spAutoFit/>
          </a:bodyPr>
          <a:lstStyle/>
          <a:p>
            <a:r>
              <a:rPr lang="en-US" altLang="ja-JP" sz="1598" dirty="0">
                <a:latin typeface="Meiryo UI" panose="020B0604030504040204" pitchFamily="34" charset="-128"/>
                <a:ea typeface="Meiryo UI" panose="020B0604030504040204" pitchFamily="34" charset="-128"/>
              </a:rPr>
              <a:t>1</a:t>
            </a:r>
            <a:r>
              <a:rPr lang="ja-JP" altLang="en-US" sz="1598" dirty="0">
                <a:latin typeface="Meiryo UI" panose="020B0604030504040204" pitchFamily="34" charset="-128"/>
                <a:ea typeface="Meiryo UI" panose="020B0604030504040204" pitchFamily="34" charset="-128"/>
              </a:rPr>
              <a:t>～</a:t>
            </a:r>
            <a:r>
              <a:rPr lang="en-US" altLang="ja-JP" sz="1598" dirty="0">
                <a:latin typeface="Meiryo UI" panose="020B0604030504040204" pitchFamily="34" charset="-128"/>
                <a:ea typeface="Meiryo UI" panose="020B0604030504040204" pitchFamily="34" charset="-128"/>
              </a:rPr>
              <a:t>2</a:t>
            </a:r>
            <a:r>
              <a:rPr lang="ja-JP" altLang="en-US" sz="1598" dirty="0">
                <a:latin typeface="Meiryo UI" panose="020B0604030504040204" pitchFamily="34" charset="-128"/>
                <a:ea typeface="Meiryo UI" panose="020B0604030504040204" pitchFamily="34" charset="-128"/>
              </a:rPr>
              <a:t>層の中間層</a:t>
            </a:r>
          </a:p>
        </p:txBody>
      </p:sp>
      <p:sp>
        <p:nvSpPr>
          <p:cNvPr id="158" name="円/楕円 157"/>
          <p:cNvSpPr/>
          <p:nvPr/>
        </p:nvSpPr>
        <p:spPr>
          <a:xfrm>
            <a:off x="8958100" y="303948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9" name="円/楕円 158"/>
          <p:cNvSpPr/>
          <p:nvPr/>
        </p:nvSpPr>
        <p:spPr>
          <a:xfrm>
            <a:off x="8958100" y="320985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0" name="円/楕円 159"/>
          <p:cNvSpPr/>
          <p:nvPr/>
        </p:nvSpPr>
        <p:spPr>
          <a:xfrm>
            <a:off x="8958100" y="338021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1" name="円/楕円 160"/>
          <p:cNvSpPr/>
          <p:nvPr/>
        </p:nvSpPr>
        <p:spPr>
          <a:xfrm>
            <a:off x="8958100"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2" name="円/楕円 161"/>
          <p:cNvSpPr/>
          <p:nvPr/>
        </p:nvSpPr>
        <p:spPr>
          <a:xfrm>
            <a:off x="8958100"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3" name="円/楕円 162"/>
          <p:cNvSpPr/>
          <p:nvPr/>
        </p:nvSpPr>
        <p:spPr>
          <a:xfrm>
            <a:off x="8958100"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4" name="円/楕円 163"/>
          <p:cNvSpPr/>
          <p:nvPr/>
        </p:nvSpPr>
        <p:spPr>
          <a:xfrm>
            <a:off x="8958100"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5" name="円/楕円 164"/>
          <p:cNvSpPr/>
          <p:nvPr/>
        </p:nvSpPr>
        <p:spPr>
          <a:xfrm>
            <a:off x="8958100"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6" name="円/楕円 165"/>
          <p:cNvSpPr/>
          <p:nvPr/>
        </p:nvSpPr>
        <p:spPr>
          <a:xfrm>
            <a:off x="8958100" y="4406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7" name="円/楕円 166"/>
          <p:cNvSpPr/>
          <p:nvPr/>
        </p:nvSpPr>
        <p:spPr>
          <a:xfrm>
            <a:off x="8958100" y="457657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8" name="円/楕円 167"/>
          <p:cNvSpPr/>
          <p:nvPr/>
        </p:nvSpPr>
        <p:spPr>
          <a:xfrm>
            <a:off x="8958100" y="474694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9" name="円/楕円 168"/>
          <p:cNvSpPr/>
          <p:nvPr/>
        </p:nvSpPr>
        <p:spPr>
          <a:xfrm>
            <a:off x="8958100" y="4928376"/>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3" name="円/楕円 172"/>
          <p:cNvSpPr/>
          <p:nvPr/>
        </p:nvSpPr>
        <p:spPr>
          <a:xfrm>
            <a:off x="8958100" y="5106316"/>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6" name="円/楕円 175"/>
          <p:cNvSpPr/>
          <p:nvPr/>
        </p:nvSpPr>
        <p:spPr>
          <a:xfrm>
            <a:off x="9533564" y="338021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7" name="円/楕円 176"/>
          <p:cNvSpPr/>
          <p:nvPr/>
        </p:nvSpPr>
        <p:spPr>
          <a:xfrm>
            <a:off x="9533564"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8" name="円/楕円 177"/>
          <p:cNvSpPr/>
          <p:nvPr/>
        </p:nvSpPr>
        <p:spPr>
          <a:xfrm>
            <a:off x="9533564"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9" name="円/楕円 178"/>
          <p:cNvSpPr/>
          <p:nvPr/>
        </p:nvSpPr>
        <p:spPr>
          <a:xfrm>
            <a:off x="9533564"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0" name="円/楕円 179"/>
          <p:cNvSpPr/>
          <p:nvPr/>
        </p:nvSpPr>
        <p:spPr>
          <a:xfrm>
            <a:off x="9533564"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1" name="円/楕円 180"/>
          <p:cNvSpPr/>
          <p:nvPr/>
        </p:nvSpPr>
        <p:spPr>
          <a:xfrm>
            <a:off x="9533564"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2" name="円/楕円 181"/>
          <p:cNvSpPr/>
          <p:nvPr/>
        </p:nvSpPr>
        <p:spPr>
          <a:xfrm>
            <a:off x="9533564" y="4406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3" name="円/楕円 182"/>
          <p:cNvSpPr/>
          <p:nvPr/>
        </p:nvSpPr>
        <p:spPr>
          <a:xfrm>
            <a:off x="9533564" y="458764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7" name="円/楕円 186"/>
          <p:cNvSpPr/>
          <p:nvPr/>
        </p:nvSpPr>
        <p:spPr>
          <a:xfrm>
            <a:off x="9533564" y="476558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2" name="円/楕円 191"/>
          <p:cNvSpPr/>
          <p:nvPr/>
        </p:nvSpPr>
        <p:spPr>
          <a:xfrm>
            <a:off x="11483368" y="338021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3" name="円/楕円 192"/>
          <p:cNvSpPr/>
          <p:nvPr/>
        </p:nvSpPr>
        <p:spPr>
          <a:xfrm>
            <a:off x="11483368"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4" name="円/楕円 193"/>
          <p:cNvSpPr/>
          <p:nvPr/>
        </p:nvSpPr>
        <p:spPr>
          <a:xfrm>
            <a:off x="11483368"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5" name="円/楕円 194"/>
          <p:cNvSpPr/>
          <p:nvPr/>
        </p:nvSpPr>
        <p:spPr>
          <a:xfrm>
            <a:off x="11483368"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6" name="円/楕円 195"/>
          <p:cNvSpPr/>
          <p:nvPr/>
        </p:nvSpPr>
        <p:spPr>
          <a:xfrm>
            <a:off x="11483368"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7" name="円/楕円 196"/>
          <p:cNvSpPr/>
          <p:nvPr/>
        </p:nvSpPr>
        <p:spPr>
          <a:xfrm>
            <a:off x="11483368"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8" name="円/楕円 197"/>
          <p:cNvSpPr/>
          <p:nvPr/>
        </p:nvSpPr>
        <p:spPr>
          <a:xfrm>
            <a:off x="11483368" y="4406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9" name="円/楕円 198"/>
          <p:cNvSpPr/>
          <p:nvPr/>
        </p:nvSpPr>
        <p:spPr>
          <a:xfrm>
            <a:off x="11483368" y="458764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03" name="円/楕円 202"/>
          <p:cNvSpPr/>
          <p:nvPr/>
        </p:nvSpPr>
        <p:spPr>
          <a:xfrm>
            <a:off x="11483368" y="476558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09" name="円/楕円 208"/>
          <p:cNvSpPr/>
          <p:nvPr/>
        </p:nvSpPr>
        <p:spPr>
          <a:xfrm>
            <a:off x="10109028"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0" name="円/楕円 209"/>
          <p:cNvSpPr/>
          <p:nvPr/>
        </p:nvSpPr>
        <p:spPr>
          <a:xfrm>
            <a:off x="10109028"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1" name="円/楕円 210"/>
          <p:cNvSpPr/>
          <p:nvPr/>
        </p:nvSpPr>
        <p:spPr>
          <a:xfrm>
            <a:off x="10109028"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2" name="円/楕円 211"/>
          <p:cNvSpPr/>
          <p:nvPr/>
        </p:nvSpPr>
        <p:spPr>
          <a:xfrm>
            <a:off x="10109028"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3" name="円/楕円 212"/>
          <p:cNvSpPr/>
          <p:nvPr/>
        </p:nvSpPr>
        <p:spPr>
          <a:xfrm>
            <a:off x="10109028"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4" name="円/楕円 213"/>
          <p:cNvSpPr/>
          <p:nvPr/>
        </p:nvSpPr>
        <p:spPr>
          <a:xfrm>
            <a:off x="10109028" y="441727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8" name="円/楕円 217"/>
          <p:cNvSpPr/>
          <p:nvPr/>
        </p:nvSpPr>
        <p:spPr>
          <a:xfrm>
            <a:off x="10109028" y="459521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cxnSp>
        <p:nvCxnSpPr>
          <p:cNvPr id="93" name="直線コネクタ 92"/>
          <p:cNvCxnSpPr>
            <a:stCxn id="141" idx="7"/>
            <a:endCxn id="158" idx="2"/>
          </p:cNvCxnSpPr>
          <p:nvPr/>
        </p:nvCxnSpPr>
        <p:spPr>
          <a:xfrm flipV="1">
            <a:off x="8469885" y="3090594"/>
            <a:ext cx="488213" cy="474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stCxn id="158" idx="6"/>
            <a:endCxn id="176" idx="1"/>
          </p:cNvCxnSpPr>
          <p:nvPr/>
        </p:nvCxnSpPr>
        <p:spPr>
          <a:xfrm>
            <a:off x="9060319" y="3090593"/>
            <a:ext cx="488213" cy="304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176" idx="6"/>
            <a:endCxn id="209" idx="2"/>
          </p:cNvCxnSpPr>
          <p:nvPr/>
        </p:nvCxnSpPr>
        <p:spPr>
          <a:xfrm>
            <a:off x="9635785" y="3431330"/>
            <a:ext cx="473244" cy="170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stCxn id="247" idx="6"/>
            <a:endCxn id="192" idx="2"/>
          </p:cNvCxnSpPr>
          <p:nvPr/>
        </p:nvCxnSpPr>
        <p:spPr>
          <a:xfrm flipV="1">
            <a:off x="11010126" y="3431328"/>
            <a:ext cx="473244" cy="189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a:stCxn id="152" idx="5"/>
            <a:endCxn id="173" idx="2"/>
          </p:cNvCxnSpPr>
          <p:nvPr/>
        </p:nvCxnSpPr>
        <p:spPr>
          <a:xfrm>
            <a:off x="8469885" y="4682462"/>
            <a:ext cx="488213" cy="474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a:stCxn id="173" idx="6"/>
            <a:endCxn id="187" idx="3"/>
          </p:cNvCxnSpPr>
          <p:nvPr/>
        </p:nvCxnSpPr>
        <p:spPr>
          <a:xfrm flipV="1">
            <a:off x="9060319" y="4852831"/>
            <a:ext cx="488213" cy="3045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a:stCxn id="187" idx="6"/>
            <a:endCxn id="218" idx="2"/>
          </p:cNvCxnSpPr>
          <p:nvPr/>
        </p:nvCxnSpPr>
        <p:spPr>
          <a:xfrm flipV="1">
            <a:off x="9635785" y="4646322"/>
            <a:ext cx="473244" cy="170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a:stCxn id="254" idx="6"/>
            <a:endCxn id="203" idx="2"/>
          </p:cNvCxnSpPr>
          <p:nvPr/>
        </p:nvCxnSpPr>
        <p:spPr>
          <a:xfrm>
            <a:off x="11010126" y="4646283"/>
            <a:ext cx="473244" cy="170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円/楕円 246"/>
          <p:cNvSpPr/>
          <p:nvPr/>
        </p:nvSpPr>
        <p:spPr>
          <a:xfrm>
            <a:off x="10907904" y="3569476"/>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48" name="円/楕円 247"/>
          <p:cNvSpPr/>
          <p:nvPr/>
        </p:nvSpPr>
        <p:spPr>
          <a:xfrm>
            <a:off x="10907904" y="373984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49" name="円/楕円 248"/>
          <p:cNvSpPr/>
          <p:nvPr/>
        </p:nvSpPr>
        <p:spPr>
          <a:xfrm>
            <a:off x="10907904" y="3910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0" name="円/楕円 249"/>
          <p:cNvSpPr/>
          <p:nvPr/>
        </p:nvSpPr>
        <p:spPr>
          <a:xfrm>
            <a:off x="10907904" y="408058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1" name="円/楕円 250"/>
          <p:cNvSpPr/>
          <p:nvPr/>
        </p:nvSpPr>
        <p:spPr>
          <a:xfrm>
            <a:off x="10907904" y="425094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3" name="円/楕円 252"/>
          <p:cNvSpPr/>
          <p:nvPr/>
        </p:nvSpPr>
        <p:spPr>
          <a:xfrm>
            <a:off x="10907904" y="441723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4" name="円/楕円 253"/>
          <p:cNvSpPr/>
          <p:nvPr/>
        </p:nvSpPr>
        <p:spPr>
          <a:xfrm>
            <a:off x="10907904" y="459517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63" name="テキスト ボックス 262"/>
          <p:cNvSpPr txBox="1"/>
          <p:nvPr/>
        </p:nvSpPr>
        <p:spPr>
          <a:xfrm rot="5400000">
            <a:off x="8325815" y="481967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4" name="テキスト ボックス 263"/>
          <p:cNvSpPr txBox="1"/>
          <p:nvPr/>
        </p:nvSpPr>
        <p:spPr>
          <a:xfrm rot="5400000">
            <a:off x="8887365" y="5333505"/>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5" name="テキスト ボックス 264"/>
          <p:cNvSpPr txBox="1"/>
          <p:nvPr/>
        </p:nvSpPr>
        <p:spPr>
          <a:xfrm rot="5400000">
            <a:off x="9470441" y="5001601"/>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6" name="テキスト ボックス 265"/>
          <p:cNvSpPr txBox="1"/>
          <p:nvPr/>
        </p:nvSpPr>
        <p:spPr>
          <a:xfrm rot="5400000">
            <a:off x="10045905" y="4808638"/>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7" name="テキスト ボックス 266"/>
          <p:cNvSpPr txBox="1"/>
          <p:nvPr/>
        </p:nvSpPr>
        <p:spPr>
          <a:xfrm rot="5400000">
            <a:off x="10843473" y="4816250"/>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8" name="テキスト ボックス 267"/>
          <p:cNvSpPr txBox="1"/>
          <p:nvPr/>
        </p:nvSpPr>
        <p:spPr>
          <a:xfrm rot="5400000">
            <a:off x="11412633" y="499056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9" name="テキスト ボックス 268"/>
          <p:cNvSpPr txBox="1"/>
          <p:nvPr/>
        </p:nvSpPr>
        <p:spPr>
          <a:xfrm>
            <a:off x="10361387" y="399114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70" name="テキスト ボックス 269"/>
          <p:cNvSpPr txBox="1"/>
          <p:nvPr/>
        </p:nvSpPr>
        <p:spPr>
          <a:xfrm>
            <a:off x="8110128" y="3050505"/>
            <a:ext cx="645658" cy="276711"/>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入力層</a:t>
            </a:r>
          </a:p>
        </p:txBody>
      </p:sp>
      <p:sp>
        <p:nvSpPr>
          <p:cNvPr id="271" name="テキスト ボックス 270"/>
          <p:cNvSpPr txBox="1"/>
          <p:nvPr/>
        </p:nvSpPr>
        <p:spPr>
          <a:xfrm>
            <a:off x="11203250" y="3050505"/>
            <a:ext cx="645658" cy="276711"/>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出力層</a:t>
            </a:r>
          </a:p>
        </p:txBody>
      </p:sp>
      <p:sp>
        <p:nvSpPr>
          <p:cNvPr id="227" name="右中かっこ 226"/>
          <p:cNvSpPr/>
          <p:nvPr/>
        </p:nvSpPr>
        <p:spPr>
          <a:xfrm rot="16200000">
            <a:off x="9872486" y="1708720"/>
            <a:ext cx="143866" cy="2373791"/>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cxnSp>
        <p:nvCxnSpPr>
          <p:cNvPr id="273" name="直線コネクタ 272"/>
          <p:cNvCxnSpPr>
            <a:stCxn id="209" idx="6"/>
            <a:endCxn id="247" idx="2"/>
          </p:cNvCxnSpPr>
          <p:nvPr/>
        </p:nvCxnSpPr>
        <p:spPr>
          <a:xfrm>
            <a:off x="10211249" y="3601698"/>
            <a:ext cx="696655" cy="188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a:stCxn id="218" idx="6"/>
            <a:endCxn id="254" idx="2"/>
          </p:cNvCxnSpPr>
          <p:nvPr/>
        </p:nvCxnSpPr>
        <p:spPr>
          <a:xfrm flipV="1">
            <a:off x="10211249" y="4646282"/>
            <a:ext cx="696655" cy="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9" name="テキスト ボックス 278"/>
          <p:cNvSpPr txBox="1"/>
          <p:nvPr/>
        </p:nvSpPr>
        <p:spPr>
          <a:xfrm>
            <a:off x="9134589" y="5354721"/>
            <a:ext cx="2506391" cy="583516"/>
          </a:xfrm>
          <a:prstGeom prst="rect">
            <a:avLst/>
          </a:prstGeom>
          <a:noFill/>
        </p:spPr>
        <p:txBody>
          <a:bodyPr wrap="none" lIns="91336" tIns="45667" rIns="91336" bIns="45667" rtlCol="0">
            <a:spAutoFit/>
          </a:bodyPr>
          <a:lstStyle/>
          <a:p>
            <a:r>
              <a:rPr lang="en-US" altLang="ja-JP" sz="1598" dirty="0">
                <a:latin typeface="Meiryo UI" panose="020B0604030504040204" pitchFamily="34" charset="-128"/>
                <a:ea typeface="Meiryo UI" panose="020B0604030504040204" pitchFamily="34" charset="-128"/>
              </a:rPr>
              <a:t>3</a:t>
            </a:r>
            <a:r>
              <a:rPr lang="ja-JP" altLang="en-US" sz="1598" dirty="0">
                <a:latin typeface="Meiryo UI" panose="020B0604030504040204" pitchFamily="34" charset="-128"/>
                <a:ea typeface="Meiryo UI" panose="020B0604030504040204" pitchFamily="34" charset="-128"/>
              </a:rPr>
              <a:t>層～</a:t>
            </a:r>
            <a:r>
              <a:rPr lang="en-US" altLang="ja-JP" sz="1598" dirty="0">
                <a:latin typeface="Meiryo UI" panose="020B0604030504040204" pitchFamily="34" charset="-128"/>
                <a:ea typeface="Meiryo UI" panose="020B0604030504040204" pitchFamily="34" charset="-128"/>
              </a:rPr>
              <a:t>1000</a:t>
            </a:r>
            <a:r>
              <a:rPr lang="ja-JP" altLang="en-US" sz="1598" dirty="0">
                <a:latin typeface="Meiryo UI" panose="020B0604030504040204" pitchFamily="34" charset="-128"/>
                <a:ea typeface="Meiryo UI" panose="020B0604030504040204" pitchFamily="34" charset="-128"/>
              </a:rPr>
              <a:t>以上の中間層</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数十Ｍ規模のニューロン数</a:t>
            </a:r>
            <a:endParaRPr lang="en-US" altLang="ja-JP" sz="1598" dirty="0">
              <a:latin typeface="Meiryo UI" panose="020B0604030504040204" pitchFamily="34" charset="-128"/>
              <a:ea typeface="Meiryo UI" panose="020B0604030504040204" pitchFamily="34" charset="-128"/>
            </a:endParaRPr>
          </a:p>
        </p:txBody>
      </p:sp>
      <p:sp>
        <p:nvSpPr>
          <p:cNvPr id="236" name="テキスト ボックス 235"/>
          <p:cNvSpPr txBox="1"/>
          <p:nvPr/>
        </p:nvSpPr>
        <p:spPr>
          <a:xfrm>
            <a:off x="8182059" y="5877272"/>
            <a:ext cx="3691379" cy="645007"/>
          </a:xfrm>
          <a:prstGeom prst="rect">
            <a:avLst/>
          </a:prstGeom>
          <a:noFill/>
        </p:spPr>
        <p:txBody>
          <a:bodyPr wrap="none" lIns="91336" tIns="45667" rIns="91336" bIns="45667" rtlCol="0">
            <a:spAutoFit/>
          </a:bodyPr>
          <a:lstStyle/>
          <a:p>
            <a:r>
              <a:rPr lang="ja-JP" altLang="en-US" sz="1798" b="1" dirty="0">
                <a:solidFill>
                  <a:schemeClr val="accent1">
                    <a:lumMod val="60000"/>
                    <a:lumOff val="40000"/>
                  </a:schemeClr>
                </a:solidFill>
                <a:latin typeface="Meiryo UI" panose="020B0604030504040204" pitchFamily="34" charset="-128"/>
                <a:ea typeface="Meiryo UI" panose="020B0604030504040204" pitchFamily="34" charset="-128"/>
              </a:rPr>
              <a:t>大規模なニューラルネットワークの</a:t>
            </a:r>
            <a:endParaRPr lang="en-US" altLang="ja-JP" sz="1798" b="1" dirty="0">
              <a:solidFill>
                <a:schemeClr val="accent1">
                  <a:lumMod val="60000"/>
                  <a:lumOff val="40000"/>
                </a:schemeClr>
              </a:solidFill>
              <a:latin typeface="Meiryo UI" panose="020B0604030504040204" pitchFamily="34" charset="-128"/>
              <a:ea typeface="Meiryo UI" panose="020B0604030504040204" pitchFamily="34" charset="-128"/>
            </a:endParaRPr>
          </a:p>
          <a:p>
            <a:r>
              <a:rPr lang="ja-JP" altLang="en-US" sz="1798" b="1" dirty="0">
                <a:solidFill>
                  <a:schemeClr val="accent1">
                    <a:lumMod val="60000"/>
                    <a:lumOff val="40000"/>
                  </a:schemeClr>
                </a:solidFill>
                <a:latin typeface="Meiryo UI" panose="020B0604030504040204" pitchFamily="34" charset="-128"/>
                <a:ea typeface="Meiryo UI" panose="020B0604030504040204" pitchFamily="34" charset="-128"/>
              </a:rPr>
              <a:t>学習が可能になり、大幅に性能向上</a:t>
            </a:r>
          </a:p>
        </p:txBody>
      </p:sp>
      <p:cxnSp>
        <p:nvCxnSpPr>
          <p:cNvPr id="283" name="直線矢印コネクタ 282"/>
          <p:cNvCxnSpPr>
            <a:stCxn id="58" idx="6"/>
            <a:endCxn id="64" idx="2"/>
          </p:cNvCxnSpPr>
          <p:nvPr/>
        </p:nvCxnSpPr>
        <p:spPr>
          <a:xfrm>
            <a:off x="6111517" y="3112034"/>
            <a:ext cx="719331" cy="143866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6" name="直線矢印コネクタ 285"/>
          <p:cNvCxnSpPr>
            <a:stCxn id="61" idx="6"/>
            <a:endCxn id="63" idx="2"/>
          </p:cNvCxnSpPr>
          <p:nvPr/>
        </p:nvCxnSpPr>
        <p:spPr>
          <a:xfrm flipV="1">
            <a:off x="6111517" y="3831366"/>
            <a:ext cx="719331" cy="143866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B4F0B54E-F6BD-A14F-8C6A-4AAB729BEBD5}"/>
              </a:ext>
            </a:extLst>
          </p:cNvPr>
          <p:cNvPicPr>
            <a:picLocks noChangeAspect="1"/>
          </p:cNvPicPr>
          <p:nvPr/>
        </p:nvPicPr>
        <p:blipFill>
          <a:blip r:embed="rId4"/>
          <a:stretch>
            <a:fillRect/>
          </a:stretch>
        </p:blipFill>
        <p:spPr>
          <a:xfrm>
            <a:off x="688005" y="2132856"/>
            <a:ext cx="2306139" cy="1677716"/>
          </a:xfrm>
          <a:prstGeom prst="rect">
            <a:avLst/>
          </a:prstGeom>
        </p:spPr>
      </p:pic>
      <p:sp>
        <p:nvSpPr>
          <p:cNvPr id="139" name="テキスト ボックス 138">
            <a:extLst>
              <a:ext uri="{FF2B5EF4-FFF2-40B4-BE49-F238E27FC236}">
                <a16:creationId xmlns:a16="http://schemas.microsoft.com/office/drawing/2014/main" id="{3A713FFA-5621-3B4E-B7B3-BBA6A9CB2AB5}"/>
              </a:ext>
            </a:extLst>
          </p:cNvPr>
          <p:cNvSpPr txBox="1"/>
          <p:nvPr/>
        </p:nvSpPr>
        <p:spPr>
          <a:xfrm>
            <a:off x="302174" y="1988840"/>
            <a:ext cx="1294795" cy="368938"/>
          </a:xfrm>
          <a:prstGeom prst="rect">
            <a:avLst/>
          </a:prstGeom>
          <a:noFill/>
        </p:spPr>
        <p:txBody>
          <a:bodyPr wrap="square" lIns="91336" tIns="45667" rIns="91336" bIns="45667" rtlCol="0">
            <a:spAutoFit/>
          </a:bodyPr>
          <a:lstStyle/>
          <a:p>
            <a:r>
              <a:rPr lang="ja-JP" altLang="en-US" sz="1798" b="1" u="sng" dirty="0">
                <a:solidFill>
                  <a:schemeClr val="tx2"/>
                </a:solidFill>
                <a:effectLst>
                  <a:glow rad="101600">
                    <a:schemeClr val="bg1"/>
                  </a:glow>
                </a:effectLst>
                <a:latin typeface="Meiryo UI" panose="020B0604030504040204" pitchFamily="34" charset="-128"/>
                <a:ea typeface="Meiryo UI" panose="020B0604030504040204" pitchFamily="34" charset="-128"/>
              </a:rPr>
              <a:t>神経細胞</a:t>
            </a:r>
          </a:p>
        </p:txBody>
      </p:sp>
      <p:sp>
        <p:nvSpPr>
          <p:cNvPr id="9" name="正方形/長方形 8">
            <a:extLst>
              <a:ext uri="{FF2B5EF4-FFF2-40B4-BE49-F238E27FC236}">
                <a16:creationId xmlns:a16="http://schemas.microsoft.com/office/drawing/2014/main" id="{066B4836-2C2F-6342-AD06-8B10B94E1E20}"/>
              </a:ext>
            </a:extLst>
          </p:cNvPr>
          <p:cNvSpPr/>
          <p:nvPr/>
        </p:nvSpPr>
        <p:spPr>
          <a:xfrm>
            <a:off x="479376" y="3769876"/>
            <a:ext cx="3026630" cy="523220"/>
          </a:xfrm>
          <a:prstGeom prst="rect">
            <a:avLst/>
          </a:prstGeom>
        </p:spPr>
        <p:txBody>
          <a:bodyPr wrap="square">
            <a:spAutoFit/>
          </a:bodyPr>
          <a:lstStyle/>
          <a:p>
            <a:r>
              <a:rPr lang="ja-JP" altLang="en-US" sz="1400">
                <a:solidFill>
                  <a:srgbClr val="202122"/>
                </a:solidFill>
                <a:latin typeface="Arial" panose="020B0604020202020204" pitchFamily="34" charset="0"/>
              </a:rPr>
              <a:t>複数の細胞からの入力刺激を受け、情報を修飾加工して他の細胞に伝達</a:t>
            </a:r>
            <a:endParaRPr lang="ja-JP" altLang="en-US" sz="1400"/>
          </a:p>
        </p:txBody>
      </p:sp>
      <p:sp>
        <p:nvSpPr>
          <p:cNvPr id="10" name="右矢印 9">
            <a:extLst>
              <a:ext uri="{FF2B5EF4-FFF2-40B4-BE49-F238E27FC236}">
                <a16:creationId xmlns:a16="http://schemas.microsoft.com/office/drawing/2014/main" id="{370FDDA8-C16D-DC4A-AE83-DB3CEE3A78E0}"/>
              </a:ext>
            </a:extLst>
          </p:cNvPr>
          <p:cNvSpPr/>
          <p:nvPr/>
        </p:nvSpPr>
        <p:spPr>
          <a:xfrm rot="652469">
            <a:off x="106145" y="2307077"/>
            <a:ext cx="659302" cy="425135"/>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a:solidFill>
                  <a:srgbClr val="FF0000"/>
                </a:solidFill>
              </a:rPr>
              <a:t>刺激</a:t>
            </a:r>
            <a:endParaRPr kumimoji="1" lang="ja-JP" altLang="en-US" dirty="0">
              <a:solidFill>
                <a:srgbClr val="FF0000"/>
              </a:solidFill>
            </a:endParaRPr>
          </a:p>
        </p:txBody>
      </p:sp>
      <p:sp>
        <p:nvSpPr>
          <p:cNvPr id="146" name="右矢印 145">
            <a:extLst>
              <a:ext uri="{FF2B5EF4-FFF2-40B4-BE49-F238E27FC236}">
                <a16:creationId xmlns:a16="http://schemas.microsoft.com/office/drawing/2014/main" id="{E8CB103C-77D5-AD4F-8435-0DBBDE8D26E1}"/>
              </a:ext>
            </a:extLst>
          </p:cNvPr>
          <p:cNvSpPr/>
          <p:nvPr/>
        </p:nvSpPr>
        <p:spPr>
          <a:xfrm>
            <a:off x="94205" y="2789344"/>
            <a:ext cx="659302" cy="425135"/>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a:solidFill>
                  <a:srgbClr val="FF0000"/>
                </a:solidFill>
              </a:rPr>
              <a:t>刺激</a:t>
            </a:r>
            <a:endParaRPr kumimoji="1" lang="ja-JP" altLang="en-US" dirty="0">
              <a:solidFill>
                <a:srgbClr val="FF0000"/>
              </a:solidFill>
            </a:endParaRPr>
          </a:p>
        </p:txBody>
      </p:sp>
      <p:sp>
        <p:nvSpPr>
          <p:cNvPr id="147" name="右矢印 146">
            <a:extLst>
              <a:ext uri="{FF2B5EF4-FFF2-40B4-BE49-F238E27FC236}">
                <a16:creationId xmlns:a16="http://schemas.microsoft.com/office/drawing/2014/main" id="{78F0ED3B-DCE2-D24A-A3DD-F08CACB7D581}"/>
              </a:ext>
            </a:extLst>
          </p:cNvPr>
          <p:cNvSpPr/>
          <p:nvPr/>
        </p:nvSpPr>
        <p:spPr>
          <a:xfrm rot="20336651">
            <a:off x="210876" y="3331669"/>
            <a:ext cx="659302" cy="425135"/>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a:solidFill>
                  <a:srgbClr val="FF0000"/>
                </a:solidFill>
              </a:rPr>
              <a:t>刺激</a:t>
            </a:r>
            <a:endParaRPr kumimoji="1" lang="en-US" altLang="ja-JP" dirty="0">
              <a:solidFill>
                <a:srgbClr val="FF0000"/>
              </a:solidFill>
            </a:endParaRPr>
          </a:p>
        </p:txBody>
      </p:sp>
      <p:grpSp>
        <p:nvGrpSpPr>
          <p:cNvPr id="18" name="グループ化 17">
            <a:extLst>
              <a:ext uri="{FF2B5EF4-FFF2-40B4-BE49-F238E27FC236}">
                <a16:creationId xmlns:a16="http://schemas.microsoft.com/office/drawing/2014/main" id="{8EE0F0DA-F53B-6C45-B0EE-FBBFB92262A7}"/>
              </a:ext>
            </a:extLst>
          </p:cNvPr>
          <p:cNvGrpSpPr/>
          <p:nvPr/>
        </p:nvGrpSpPr>
        <p:grpSpPr>
          <a:xfrm>
            <a:off x="100691" y="4221088"/>
            <a:ext cx="2610933" cy="2304256"/>
            <a:chOff x="100691" y="4149080"/>
            <a:chExt cx="2610933" cy="2304256"/>
          </a:xfrm>
        </p:grpSpPr>
        <p:sp>
          <p:nvSpPr>
            <p:cNvPr id="8" name="テキスト ボックス 7"/>
            <p:cNvSpPr txBox="1"/>
            <p:nvPr/>
          </p:nvSpPr>
          <p:spPr>
            <a:xfrm>
              <a:off x="100691" y="4149080"/>
              <a:ext cx="1909424" cy="368618"/>
            </a:xfrm>
            <a:prstGeom prst="rect">
              <a:avLst/>
            </a:prstGeom>
            <a:noFill/>
          </p:spPr>
          <p:txBody>
            <a:bodyPr wrap="square" lIns="91336" tIns="45667" rIns="91336" bIns="45667" rtlCol="0">
              <a:spAutoFit/>
            </a:bodyPr>
            <a:lstStyle/>
            <a:p>
              <a:r>
                <a:rPr lang="ja-JP" altLang="en-US" sz="1798" b="1" u="sng" dirty="0">
                  <a:solidFill>
                    <a:schemeClr val="tx2"/>
                  </a:solidFill>
                </a:rPr>
                <a:t>人工ニューロン</a:t>
              </a:r>
            </a:p>
          </p:txBody>
        </p:sp>
        <p:sp>
          <p:nvSpPr>
            <p:cNvPr id="12" name="円/楕円 11"/>
            <p:cNvSpPr/>
            <p:nvPr/>
          </p:nvSpPr>
          <p:spPr>
            <a:xfrm>
              <a:off x="1257040" y="5283603"/>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cxnSp>
          <p:nvCxnSpPr>
            <p:cNvPr id="13" name="直線矢印コネクタ 12"/>
            <p:cNvCxnSpPr>
              <a:cxnSpLocks/>
            </p:cNvCxnSpPr>
            <p:nvPr/>
          </p:nvCxnSpPr>
          <p:spPr>
            <a:xfrm>
              <a:off x="820770" y="5054375"/>
              <a:ext cx="458169" cy="2833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endCxn id="12" idx="2"/>
            </p:cNvCxnSpPr>
            <p:nvPr/>
          </p:nvCxnSpPr>
          <p:spPr>
            <a:xfrm>
              <a:off x="825879" y="5468386"/>
              <a:ext cx="4311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cxnSpLocks/>
            </p:cNvCxnSpPr>
            <p:nvPr/>
          </p:nvCxnSpPr>
          <p:spPr>
            <a:xfrm flipV="1">
              <a:off x="791241" y="5580826"/>
              <a:ext cx="503986" cy="2751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1626606" y="5468386"/>
              <a:ext cx="554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9" name="テキスト ボックス 2058"/>
            <p:cNvSpPr txBox="1"/>
            <p:nvPr/>
          </p:nvSpPr>
          <p:spPr>
            <a:xfrm>
              <a:off x="412477" y="4797152"/>
              <a:ext cx="381421" cy="368618"/>
            </a:xfrm>
            <a:prstGeom prst="rect">
              <a:avLst/>
            </a:prstGeom>
            <a:noFill/>
          </p:spPr>
          <p:txBody>
            <a:bodyPr wrap="non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x</a:t>
              </a:r>
              <a:r>
                <a:rPr lang="en-US" altLang="ja-JP" sz="1798" baseline="-25000" dirty="0">
                  <a:latin typeface="Cambria Math" panose="02040503050406030204" pitchFamily="18" charset="0"/>
                  <a:ea typeface="Cambria Math" panose="02040503050406030204" pitchFamily="18" charset="0"/>
                </a:rPr>
                <a:t>1</a:t>
              </a:r>
              <a:endParaRPr lang="ja-JP" altLang="en-US" sz="1798" baseline="-25000" dirty="0">
                <a:latin typeface="Cambria Math" panose="02040503050406030204" pitchFamily="18" charset="0"/>
              </a:endParaRPr>
            </a:p>
          </p:txBody>
        </p:sp>
        <p:sp>
          <p:nvSpPr>
            <p:cNvPr id="44" name="テキスト ボックス 43"/>
            <p:cNvSpPr txBox="1"/>
            <p:nvPr/>
          </p:nvSpPr>
          <p:spPr>
            <a:xfrm>
              <a:off x="456313" y="5222008"/>
              <a:ext cx="381421" cy="368618"/>
            </a:xfrm>
            <a:prstGeom prst="rect">
              <a:avLst/>
            </a:prstGeom>
            <a:noFill/>
          </p:spPr>
          <p:txBody>
            <a:bodyPr wrap="non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x</a:t>
              </a:r>
              <a:r>
                <a:rPr lang="en-US" altLang="ja-JP" sz="1798" baseline="-25000" dirty="0">
                  <a:latin typeface="Cambria Math" panose="02040503050406030204" pitchFamily="18" charset="0"/>
                  <a:ea typeface="Cambria Math" panose="02040503050406030204" pitchFamily="18" charset="0"/>
                </a:rPr>
                <a:t>2</a:t>
              </a:r>
              <a:endParaRPr lang="ja-JP" altLang="en-US" sz="1798" baseline="-25000" dirty="0">
                <a:latin typeface="Cambria Math" panose="02040503050406030204" pitchFamily="18" charset="0"/>
              </a:endParaRPr>
            </a:p>
          </p:txBody>
        </p:sp>
        <p:sp>
          <p:nvSpPr>
            <p:cNvPr id="45" name="テキスト ボックス 44"/>
            <p:cNvSpPr txBox="1"/>
            <p:nvPr/>
          </p:nvSpPr>
          <p:spPr>
            <a:xfrm>
              <a:off x="456312" y="5661248"/>
              <a:ext cx="381421" cy="368618"/>
            </a:xfrm>
            <a:prstGeom prst="rect">
              <a:avLst/>
            </a:prstGeom>
            <a:noFill/>
          </p:spPr>
          <p:txBody>
            <a:bodyPr wrap="non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x</a:t>
              </a:r>
              <a:r>
                <a:rPr lang="en-US" altLang="ja-JP" sz="1798" baseline="-25000" dirty="0">
                  <a:latin typeface="Cambria Math" panose="02040503050406030204" pitchFamily="18" charset="0"/>
                  <a:ea typeface="Cambria Math" panose="02040503050406030204" pitchFamily="18" charset="0"/>
                </a:rPr>
                <a:t>3</a:t>
              </a:r>
            </a:p>
          </p:txBody>
        </p:sp>
        <p:sp>
          <p:nvSpPr>
            <p:cNvPr id="2062" name="テキスト ボックス 2061"/>
            <p:cNvSpPr txBox="1"/>
            <p:nvPr/>
          </p:nvSpPr>
          <p:spPr>
            <a:xfrm rot="5400000">
              <a:off x="524118" y="6097533"/>
              <a:ext cx="342988" cy="368618"/>
            </a:xfrm>
            <a:prstGeom prst="rect">
              <a:avLst/>
            </a:prstGeom>
            <a:noFill/>
          </p:spPr>
          <p:txBody>
            <a:bodyPr wrap="none" lIns="91336" tIns="45667" rIns="91336" bIns="45667" rtlCol="0">
              <a:spAutoFit/>
            </a:bodyPr>
            <a:lstStyle/>
            <a:p>
              <a:r>
                <a:rPr lang="en-US" altLang="ja-JP" sz="1798" dirty="0"/>
                <a:t>…</a:t>
              </a:r>
              <a:endParaRPr lang="ja-JP" altLang="en-US" sz="1798" dirty="0"/>
            </a:p>
          </p:txBody>
        </p:sp>
        <p:sp>
          <p:nvSpPr>
            <p:cNvPr id="50" name="テキスト ボックス 49"/>
            <p:cNvSpPr txBox="1"/>
            <p:nvPr/>
          </p:nvSpPr>
          <p:spPr>
            <a:xfrm>
              <a:off x="2242548" y="5222008"/>
              <a:ext cx="184783" cy="368618"/>
            </a:xfrm>
            <a:prstGeom prst="rect">
              <a:avLst/>
            </a:prstGeom>
            <a:noFill/>
          </p:spPr>
          <p:txBody>
            <a:bodyPr wrap="squar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y</a:t>
              </a:r>
              <a:endParaRPr lang="ja-JP" altLang="en-US" sz="1798" baseline="-25000" dirty="0">
                <a:latin typeface="Cambria Math" panose="02040503050406030204" pitchFamily="18" charset="0"/>
              </a:endParaRPr>
            </a:p>
          </p:txBody>
        </p:sp>
        <p:sp>
          <p:nvSpPr>
            <p:cNvPr id="149" name="円/楕円 148">
              <a:extLst>
                <a:ext uri="{FF2B5EF4-FFF2-40B4-BE49-F238E27FC236}">
                  <a16:creationId xmlns:a16="http://schemas.microsoft.com/office/drawing/2014/main" id="{94E9E9B9-F0C6-3B44-B0FD-9452B2A64945}"/>
                </a:ext>
              </a:extLst>
            </p:cNvPr>
            <p:cNvSpPr/>
            <p:nvPr/>
          </p:nvSpPr>
          <p:spPr>
            <a:xfrm>
              <a:off x="407368" y="4805732"/>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0" name="円/楕円 149">
              <a:extLst>
                <a:ext uri="{FF2B5EF4-FFF2-40B4-BE49-F238E27FC236}">
                  <a16:creationId xmlns:a16="http://schemas.microsoft.com/office/drawing/2014/main" id="{02929CA5-7123-9348-A534-8E496D2F0417}"/>
                </a:ext>
              </a:extLst>
            </p:cNvPr>
            <p:cNvSpPr/>
            <p:nvPr/>
          </p:nvSpPr>
          <p:spPr>
            <a:xfrm>
              <a:off x="440633" y="5259187"/>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1" name="円/楕円 150">
              <a:extLst>
                <a:ext uri="{FF2B5EF4-FFF2-40B4-BE49-F238E27FC236}">
                  <a16:creationId xmlns:a16="http://schemas.microsoft.com/office/drawing/2014/main" id="{06D6B0DB-4048-C547-8637-4E6F205E8ABB}"/>
                </a:ext>
              </a:extLst>
            </p:cNvPr>
            <p:cNvSpPr/>
            <p:nvPr/>
          </p:nvSpPr>
          <p:spPr>
            <a:xfrm>
              <a:off x="437303" y="5708676"/>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3" name="円/楕円 152">
              <a:extLst>
                <a:ext uri="{FF2B5EF4-FFF2-40B4-BE49-F238E27FC236}">
                  <a16:creationId xmlns:a16="http://schemas.microsoft.com/office/drawing/2014/main" id="{F1DBE027-0CB4-184B-99F1-1A13BE325D39}"/>
                </a:ext>
              </a:extLst>
            </p:cNvPr>
            <p:cNvSpPr/>
            <p:nvPr/>
          </p:nvSpPr>
          <p:spPr>
            <a:xfrm>
              <a:off x="2198042" y="5240974"/>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4" name="テキスト ボックス 153">
              <a:extLst>
                <a:ext uri="{FF2B5EF4-FFF2-40B4-BE49-F238E27FC236}">
                  <a16:creationId xmlns:a16="http://schemas.microsoft.com/office/drawing/2014/main" id="{F07BA63E-63E4-4842-A022-EAFD2B67AA7E}"/>
                </a:ext>
              </a:extLst>
            </p:cNvPr>
            <p:cNvSpPr txBox="1"/>
            <p:nvPr/>
          </p:nvSpPr>
          <p:spPr>
            <a:xfrm>
              <a:off x="316599" y="4446326"/>
              <a:ext cx="594825" cy="338127"/>
            </a:xfrm>
            <a:prstGeom prst="rect">
              <a:avLst/>
            </a:prstGeom>
            <a:noFill/>
          </p:spPr>
          <p:txBody>
            <a:bodyPr wrap="none" lIns="91336" tIns="45667" rIns="91336" bIns="45667" rtlCol="0">
              <a:spAutoFit/>
            </a:bodyPr>
            <a:lstStyle/>
            <a:p>
              <a:r>
                <a:rPr lang="ja-JP" altLang="en-US" sz="1598">
                  <a:latin typeface="Meiryo UI" panose="020B0604030504040204" pitchFamily="34" charset="-128"/>
                  <a:ea typeface="Meiryo UI" panose="020B0604030504040204" pitchFamily="34" charset="-128"/>
                </a:rPr>
                <a:t>入力</a:t>
              </a:r>
              <a:endParaRPr lang="ja-JP" altLang="en-US" sz="1598" dirty="0">
                <a:latin typeface="Meiryo UI" panose="020B0604030504040204" pitchFamily="34" charset="-128"/>
                <a:ea typeface="Meiryo UI" panose="020B0604030504040204" pitchFamily="34" charset="-128"/>
              </a:endParaRPr>
            </a:p>
          </p:txBody>
        </p:sp>
        <p:sp>
          <p:nvSpPr>
            <p:cNvPr id="155" name="テキスト ボックス 154">
              <a:extLst>
                <a:ext uri="{FF2B5EF4-FFF2-40B4-BE49-F238E27FC236}">
                  <a16:creationId xmlns:a16="http://schemas.microsoft.com/office/drawing/2014/main" id="{4E1FE44F-4560-8E4B-85C4-5F96385B7255}"/>
                </a:ext>
              </a:extLst>
            </p:cNvPr>
            <p:cNvSpPr txBox="1"/>
            <p:nvPr/>
          </p:nvSpPr>
          <p:spPr>
            <a:xfrm>
              <a:off x="1135211" y="5662074"/>
              <a:ext cx="594825" cy="584027"/>
            </a:xfrm>
            <a:prstGeom prst="rect">
              <a:avLst/>
            </a:prstGeom>
            <a:noFill/>
          </p:spPr>
          <p:txBody>
            <a:bodyPr wrap="none" lIns="91336" tIns="45667" rIns="91336" bIns="45667" rtlCol="0">
              <a:spAutoFit/>
            </a:bodyPr>
            <a:lstStyle/>
            <a:p>
              <a:r>
                <a:rPr lang="ja-JP" altLang="en-US" sz="1598">
                  <a:latin typeface="Meiryo UI" panose="020B0604030504040204" pitchFamily="34" charset="-128"/>
                  <a:ea typeface="Meiryo UI" panose="020B0604030504040204" pitchFamily="34" charset="-128"/>
                </a:rPr>
                <a:t>情報</a:t>
              </a:r>
              <a:endParaRPr lang="en-US" altLang="ja-JP" sz="1598" dirty="0">
                <a:latin typeface="Meiryo UI" panose="020B0604030504040204" pitchFamily="34" charset="-128"/>
                <a:ea typeface="Meiryo UI" panose="020B0604030504040204" pitchFamily="34" charset="-128"/>
              </a:endParaRPr>
            </a:p>
            <a:p>
              <a:r>
                <a:rPr lang="ja-JP" altLang="en-US" sz="1598">
                  <a:latin typeface="Meiryo UI" panose="020B0604030504040204" pitchFamily="34" charset="-128"/>
                  <a:ea typeface="Meiryo UI" panose="020B0604030504040204" pitchFamily="34" charset="-128"/>
                </a:rPr>
                <a:t>抽出</a:t>
              </a:r>
              <a:endParaRPr lang="ja-JP" altLang="en-US" sz="1598" dirty="0">
                <a:latin typeface="Meiryo UI" panose="020B0604030504040204" pitchFamily="34" charset="-128"/>
                <a:ea typeface="Meiryo UI" panose="020B0604030504040204" pitchFamily="34" charset="-128"/>
              </a:endParaRPr>
            </a:p>
          </p:txBody>
        </p:sp>
        <p:sp>
          <p:nvSpPr>
            <p:cNvPr id="156" name="テキスト ボックス 155">
              <a:extLst>
                <a:ext uri="{FF2B5EF4-FFF2-40B4-BE49-F238E27FC236}">
                  <a16:creationId xmlns:a16="http://schemas.microsoft.com/office/drawing/2014/main" id="{AA19F825-085B-3A4D-866E-B7CB544F5D2D}"/>
                </a:ext>
              </a:extLst>
            </p:cNvPr>
            <p:cNvSpPr txBox="1"/>
            <p:nvPr/>
          </p:nvSpPr>
          <p:spPr>
            <a:xfrm>
              <a:off x="2116799" y="4891073"/>
              <a:ext cx="594825" cy="338127"/>
            </a:xfrm>
            <a:prstGeom prst="rect">
              <a:avLst/>
            </a:prstGeom>
            <a:noFill/>
          </p:spPr>
          <p:txBody>
            <a:bodyPr wrap="none" lIns="91336" tIns="45667" rIns="91336" bIns="45667" rtlCol="0">
              <a:spAutoFit/>
            </a:bodyPr>
            <a:lstStyle/>
            <a:p>
              <a:r>
                <a:rPr lang="ja-JP" altLang="en-US" sz="1598">
                  <a:latin typeface="Meiryo UI" panose="020B0604030504040204" pitchFamily="34" charset="-128"/>
                  <a:ea typeface="Meiryo UI" panose="020B0604030504040204" pitchFamily="34" charset="-128"/>
                </a:rPr>
                <a:t>出力</a:t>
              </a:r>
              <a:endParaRPr lang="ja-JP" altLang="en-US" sz="1598" dirty="0">
                <a:latin typeface="Meiryo UI" panose="020B0604030504040204" pitchFamily="34" charset="-128"/>
                <a:ea typeface="Meiryo UI" panose="020B0604030504040204" pitchFamily="34" charset="-128"/>
              </a:endParaRPr>
            </a:p>
          </p:txBody>
        </p:sp>
      </p:grpSp>
      <p:pic>
        <p:nvPicPr>
          <p:cNvPr id="19" name="図 18">
            <a:extLst>
              <a:ext uri="{FF2B5EF4-FFF2-40B4-BE49-F238E27FC236}">
                <a16:creationId xmlns:a16="http://schemas.microsoft.com/office/drawing/2014/main" id="{66E1275F-E81E-0749-ABB6-F31E5DAE835B}"/>
              </a:ext>
            </a:extLst>
          </p:cNvPr>
          <p:cNvPicPr>
            <a:picLocks noChangeAspect="1"/>
          </p:cNvPicPr>
          <p:nvPr/>
        </p:nvPicPr>
        <p:blipFill>
          <a:blip r:embed="rId5"/>
          <a:stretch>
            <a:fillRect/>
          </a:stretch>
        </p:blipFill>
        <p:spPr>
          <a:xfrm>
            <a:off x="10594012" y="1710499"/>
            <a:ext cx="1158971" cy="1158971"/>
          </a:xfrm>
          <a:prstGeom prst="rect">
            <a:avLst/>
          </a:prstGeom>
        </p:spPr>
      </p:pic>
      <p:sp>
        <p:nvSpPr>
          <p:cNvPr id="157" name="フッター プレースホルダー 3">
            <a:extLst>
              <a:ext uri="{FF2B5EF4-FFF2-40B4-BE49-F238E27FC236}">
                <a16:creationId xmlns:a16="http://schemas.microsoft.com/office/drawing/2014/main" id="{4F2B55B6-AC25-FD43-8BF0-E1F0FB728D67}"/>
              </a:ext>
            </a:extLst>
          </p:cNvPr>
          <p:cNvSpPr txBox="1">
            <a:spLocks/>
          </p:cNvSpPr>
          <p:nvPr/>
        </p:nvSpPr>
        <p:spPr>
          <a:xfrm>
            <a:off x="9913806" y="687611"/>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171740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a:extLst>
              <a:ext uri="{FF2B5EF4-FFF2-40B4-BE49-F238E27FC236}">
                <a16:creationId xmlns:a16="http://schemas.microsoft.com/office/drawing/2014/main" id="{0504141A-4A0F-B54F-AEB8-72DD395F491E}"/>
              </a:ext>
            </a:extLst>
          </p:cNvPr>
          <p:cNvSpPr/>
          <p:nvPr/>
        </p:nvSpPr>
        <p:spPr>
          <a:xfrm>
            <a:off x="3002217" y="1198414"/>
            <a:ext cx="8568951" cy="1087778"/>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fontScale="92500" lnSpcReduction="20000"/>
          </a:bodyPr>
          <a:lstStyle/>
          <a:p>
            <a:r>
              <a:rPr lang="ja-JP" altLang="en-US"/>
              <a:t>身近な生活でのデータサイエンス活用</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1"/>
            <a:ext cx="8474041" cy="4824065"/>
          </a:xfrm>
        </p:spPr>
        <p:txBody>
          <a:bodyPr>
            <a:normAutofit fontScale="85000" lnSpcReduction="10000"/>
          </a:bodyPr>
          <a:lstStyle/>
          <a:p>
            <a:pPr marL="0" indent="0">
              <a:buNone/>
            </a:pPr>
            <a:r>
              <a:rPr lang="ja-JP" altLang="en-US"/>
              <a:t>機械翻訳</a:t>
            </a:r>
            <a:endParaRPr lang="en-US" altLang="ja-JP" dirty="0"/>
          </a:p>
          <a:p>
            <a:pPr marL="401638" indent="0">
              <a:buNone/>
            </a:pPr>
            <a:r>
              <a:rPr lang="en-US" altLang="ja-JP" sz="2800" b="0" dirty="0">
                <a:solidFill>
                  <a:schemeClr val="tx1"/>
                </a:solidFill>
              </a:rPr>
              <a:t>Online</a:t>
            </a:r>
            <a:r>
              <a:rPr lang="ja-JP" altLang="en-US" sz="2800" b="0">
                <a:solidFill>
                  <a:schemeClr val="tx1"/>
                </a:solidFill>
              </a:rPr>
              <a:t>翻訳アプリ：</a:t>
            </a:r>
            <a:r>
              <a:rPr lang="en-US" altLang="ja-JP" sz="2800" b="0" dirty="0" err="1">
                <a:solidFill>
                  <a:schemeClr val="tx1"/>
                </a:solidFill>
              </a:rPr>
              <a:t>Weblio</a:t>
            </a:r>
            <a:r>
              <a:rPr lang="en-US" altLang="ja-JP" sz="2800" b="0" dirty="0">
                <a:solidFill>
                  <a:schemeClr val="tx1"/>
                </a:solidFill>
              </a:rPr>
              <a:t>, Google Translate, </a:t>
            </a:r>
            <a:r>
              <a:rPr lang="en-US" altLang="ja-JP" sz="2800" b="0" dirty="0" err="1">
                <a:solidFill>
                  <a:schemeClr val="tx1"/>
                </a:solidFill>
              </a:rPr>
              <a:t>DeepL</a:t>
            </a:r>
            <a:endParaRPr lang="en-US" altLang="ja-JP" sz="2800" b="0" dirty="0">
              <a:solidFill>
                <a:schemeClr val="tx1"/>
              </a:solidFill>
            </a:endParaRPr>
          </a:p>
          <a:p>
            <a:pPr marL="401638" indent="0">
              <a:buNone/>
            </a:pPr>
            <a:endParaRPr lang="en-US" altLang="ja-JP" sz="2800" b="0" dirty="0">
              <a:solidFill>
                <a:schemeClr val="tx1"/>
              </a:solidFill>
            </a:endParaRPr>
          </a:p>
          <a:p>
            <a:pPr marL="0" indent="0">
              <a:buNone/>
            </a:pPr>
            <a:r>
              <a:rPr lang="ja-JP" altLang="en-US"/>
              <a:t>コミュニケーションロボット</a:t>
            </a:r>
            <a:endParaRPr lang="en-US" altLang="ja-JP" dirty="0"/>
          </a:p>
          <a:p>
            <a:pPr marL="403225" indent="0">
              <a:buNone/>
            </a:pPr>
            <a:r>
              <a:rPr lang="en-US" altLang="ja-JP" sz="2800" b="0" dirty="0" err="1">
                <a:solidFill>
                  <a:schemeClr val="tx1"/>
                </a:solidFill>
              </a:rPr>
              <a:t>aibo</a:t>
            </a:r>
            <a:endParaRPr lang="en-US" altLang="ja-JP" sz="2800" b="0" dirty="0">
              <a:solidFill>
                <a:schemeClr val="tx1"/>
              </a:solidFill>
            </a:endParaRPr>
          </a:p>
          <a:p>
            <a:pPr marL="403225" indent="0">
              <a:buNone/>
            </a:pPr>
            <a:endParaRPr lang="en-US" altLang="ja-JP" sz="2800" b="0" dirty="0">
              <a:solidFill>
                <a:schemeClr val="tx1"/>
              </a:solidFill>
            </a:endParaRPr>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a:t>　</a:t>
            </a:r>
            <a:endParaRPr lang="en-US" altLang="ja-JP" dirty="0"/>
          </a:p>
        </p:txBody>
      </p:sp>
      <p:sp>
        <p:nvSpPr>
          <p:cNvPr id="7" name="角丸四角形 6">
            <a:extLst>
              <a:ext uri="{FF2B5EF4-FFF2-40B4-BE49-F238E27FC236}">
                <a16:creationId xmlns:a16="http://schemas.microsoft.com/office/drawing/2014/main" id="{D78A91C1-5BEB-C946-AA4E-2C718BE3C249}"/>
              </a:ext>
            </a:extLst>
          </p:cNvPr>
          <p:cNvSpPr/>
          <p:nvPr/>
        </p:nvSpPr>
        <p:spPr>
          <a:xfrm>
            <a:off x="3002217" y="2478278"/>
            <a:ext cx="8568951" cy="1000454"/>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14587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AAB6A8CC-12A2-8644-8227-69A20F28287E}"/>
              </a:ext>
            </a:extLst>
          </p:cNvPr>
          <p:cNvSpPr>
            <a:spLocks noGrp="1"/>
          </p:cNvSpPr>
          <p:nvPr>
            <p:ph type="body" sz="quarter" idx="13"/>
          </p:nvPr>
        </p:nvSpPr>
        <p:spPr>
          <a:xfrm>
            <a:off x="355074" y="1196752"/>
            <a:ext cx="11429557" cy="789659"/>
          </a:xfrm>
        </p:spPr>
        <p:txBody>
          <a:bodyPr>
            <a:normAutofit fontScale="70000" lnSpcReduction="20000"/>
          </a:bodyPr>
          <a:lstStyle/>
          <a:p>
            <a:r>
              <a:rPr lang="ja-JP" altLang="en-US"/>
              <a:t>従来型の機械学習は、特徴量抽出のノウハウが性能を左右していた。</a:t>
            </a:r>
            <a:endParaRPr lang="en-US" altLang="ja-JP" dirty="0"/>
          </a:p>
          <a:p>
            <a:r>
              <a:rPr lang="en-US" altLang="ja-JP" dirty="0"/>
              <a:t>Deep Learning</a:t>
            </a:r>
            <a:r>
              <a:rPr lang="ja-JP" altLang="en-US"/>
              <a:t>では、特徴量抽出は自動的に学習されるため、データの量と質が性能を決める。</a:t>
            </a:r>
          </a:p>
        </p:txBody>
      </p:sp>
      <p:sp>
        <p:nvSpPr>
          <p:cNvPr id="2" name="タイトル 1"/>
          <p:cNvSpPr>
            <a:spLocks noGrp="1"/>
          </p:cNvSpPr>
          <p:nvPr>
            <p:ph type="title"/>
          </p:nvPr>
        </p:nvSpPr>
        <p:spPr/>
        <p:txBody>
          <a:bodyPr>
            <a:normAutofit fontScale="90000"/>
          </a:bodyPr>
          <a:lstStyle/>
          <a:p>
            <a:r>
              <a:rPr lang="en-US" altLang="ja-JP" dirty="0"/>
              <a:t>Deep</a:t>
            </a:r>
            <a:r>
              <a:rPr lang="ja-JP" altLang="en-US" dirty="0"/>
              <a:t> </a:t>
            </a:r>
            <a:r>
              <a:rPr lang="en-US" altLang="ja-JP" dirty="0"/>
              <a:t>Learning</a:t>
            </a:r>
            <a:r>
              <a:rPr lang="ja-JP" altLang="en-US" dirty="0"/>
              <a:t>により認識機全体を自動的に獲得</a:t>
            </a:r>
          </a:p>
        </p:txBody>
      </p:sp>
      <p:sp>
        <p:nvSpPr>
          <p:cNvPr id="6" name="テキスト プレースホルダー 5">
            <a:extLst>
              <a:ext uri="{FF2B5EF4-FFF2-40B4-BE49-F238E27FC236}">
                <a16:creationId xmlns:a16="http://schemas.microsoft.com/office/drawing/2014/main" id="{CD6601B4-9483-8B4C-A4D8-20AEE0AE1C91}"/>
              </a:ext>
            </a:extLst>
          </p:cNvPr>
          <p:cNvSpPr>
            <a:spLocks noGrp="1"/>
          </p:cNvSpPr>
          <p:nvPr>
            <p:ph type="body" sz="quarter" idx="14"/>
          </p:nvPr>
        </p:nvSpPr>
        <p:spPr/>
        <p:txBody>
          <a:bodyPr/>
          <a:lstStyle/>
          <a:p>
            <a:r>
              <a:rPr lang="ja-JP" altLang="en-US"/>
              <a:t>データサイエンス・機械学習技術</a:t>
            </a:r>
          </a:p>
        </p:txBody>
      </p:sp>
      <p:sp>
        <p:nvSpPr>
          <p:cNvPr id="71" name="テキスト ボックス 70"/>
          <p:cNvSpPr txBox="1"/>
          <p:nvPr/>
        </p:nvSpPr>
        <p:spPr>
          <a:xfrm>
            <a:off x="7547381" y="3164510"/>
            <a:ext cx="440669" cy="399363"/>
          </a:xfrm>
          <a:prstGeom prst="rect">
            <a:avLst/>
          </a:prstGeom>
          <a:noFill/>
        </p:spPr>
        <p:txBody>
          <a:bodyPr wrap="none" lIns="91336" tIns="45667" rIns="91336" bIns="45667" rtlCol="0">
            <a:spAutoFit/>
          </a:bodyPr>
          <a:lstStyle/>
          <a:p>
            <a:r>
              <a:rPr lang="en-US" altLang="ja-JP" sz="1998" dirty="0">
                <a:latin typeface="Meiryo UI" panose="020B0604030504040204" pitchFamily="34" charset="-128"/>
                <a:ea typeface="Meiryo UI" panose="020B0604030504040204" pitchFamily="34" charset="-128"/>
              </a:rPr>
              <a:t>…</a:t>
            </a:r>
            <a:endParaRPr lang="ja-JP" altLang="en-US" sz="1998" dirty="0">
              <a:latin typeface="Meiryo UI" panose="020B0604030504040204" pitchFamily="34" charset="-128"/>
              <a:ea typeface="Meiryo UI" panose="020B0604030504040204" pitchFamily="34" charset="-128"/>
            </a:endParaRPr>
          </a:p>
        </p:txBody>
      </p:sp>
      <p:sp>
        <p:nvSpPr>
          <p:cNvPr id="84" name="右中かっこ 83"/>
          <p:cNvSpPr/>
          <p:nvPr/>
        </p:nvSpPr>
        <p:spPr>
          <a:xfrm rot="5400000">
            <a:off x="8082411" y="3687935"/>
            <a:ext cx="199299" cy="1870261"/>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998">
              <a:latin typeface="Meiryo UI" panose="020B0604030504040204" pitchFamily="34" charset="-128"/>
              <a:ea typeface="Meiryo UI" panose="020B0604030504040204" pitchFamily="34" charset="-128"/>
            </a:endParaRPr>
          </a:p>
        </p:txBody>
      </p:sp>
      <p:sp>
        <p:nvSpPr>
          <p:cNvPr id="85" name="右中かっこ 84"/>
          <p:cNvSpPr/>
          <p:nvPr/>
        </p:nvSpPr>
        <p:spPr>
          <a:xfrm rot="5400000">
            <a:off x="9878156" y="4224214"/>
            <a:ext cx="177480" cy="775883"/>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998" dirty="0">
              <a:latin typeface="Meiryo UI" panose="020B0604030504040204" pitchFamily="34" charset="-128"/>
              <a:ea typeface="Meiryo UI" panose="020B0604030504040204" pitchFamily="34" charset="-128"/>
            </a:endParaRPr>
          </a:p>
        </p:txBody>
      </p:sp>
      <p:sp>
        <p:nvSpPr>
          <p:cNvPr id="90" name="テキスト ボックス 89"/>
          <p:cNvSpPr txBox="1"/>
          <p:nvPr/>
        </p:nvSpPr>
        <p:spPr>
          <a:xfrm>
            <a:off x="5663952" y="4777668"/>
            <a:ext cx="3416587" cy="561080"/>
          </a:xfrm>
          <a:prstGeom prst="rect">
            <a:avLst/>
          </a:prstGeom>
          <a:noFill/>
        </p:spPr>
        <p:txBody>
          <a:bodyPr wrap="square" lIns="68482" tIns="34240" rIns="68482" bIns="34240" rtlCol="0">
            <a:spAutoFit/>
          </a:bodyPr>
          <a:lstStyle/>
          <a:p>
            <a:r>
              <a:rPr lang="ja-JP" altLang="en-US" sz="1598" dirty="0">
                <a:solidFill>
                  <a:srgbClr val="FF0000"/>
                </a:solidFill>
                <a:latin typeface="Meiryo UI" panose="020B0604030504040204" pitchFamily="34" charset="-128"/>
                <a:ea typeface="Meiryo UI" panose="020B0604030504040204" pitchFamily="34" charset="-128"/>
              </a:rPr>
              <a:t>入力に近い層には「特徴量抽出」に相当する処理が自動的に学習される</a:t>
            </a:r>
          </a:p>
        </p:txBody>
      </p:sp>
      <p:sp>
        <p:nvSpPr>
          <p:cNvPr id="91" name="テキスト ボックス 90"/>
          <p:cNvSpPr txBox="1"/>
          <p:nvPr/>
        </p:nvSpPr>
        <p:spPr>
          <a:xfrm>
            <a:off x="9034608" y="4777669"/>
            <a:ext cx="3157392" cy="560950"/>
          </a:xfrm>
          <a:prstGeom prst="rect">
            <a:avLst/>
          </a:prstGeom>
          <a:noFill/>
        </p:spPr>
        <p:txBody>
          <a:bodyPr wrap="square" lIns="68482" tIns="34240" rIns="68482" bIns="34240" rtlCol="0">
            <a:spAutoFit/>
          </a:bodyPr>
          <a:lstStyle/>
          <a:p>
            <a:r>
              <a:rPr lang="ja-JP" altLang="en-US" sz="1598" dirty="0">
                <a:latin typeface="Meiryo UI" panose="020B0604030504040204" pitchFamily="34" charset="-128"/>
                <a:ea typeface="Meiryo UI" panose="020B0604030504040204" pitchFamily="34" charset="-128"/>
              </a:rPr>
              <a:t>出力に近い層には従来の判別学習に相当する処理が学習される</a:t>
            </a:r>
          </a:p>
        </p:txBody>
      </p:sp>
      <p:sp>
        <p:nvSpPr>
          <p:cNvPr id="93" name="右矢印 92"/>
          <p:cNvSpPr/>
          <p:nvPr/>
        </p:nvSpPr>
        <p:spPr>
          <a:xfrm>
            <a:off x="7246929" y="3101378"/>
            <a:ext cx="3599469" cy="901257"/>
          </a:xfrm>
          <a:prstGeom prst="rightArrow">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8">
              <a:latin typeface="Meiryo UI" panose="020B0604030504040204" pitchFamily="34" charset="-128"/>
              <a:ea typeface="Meiryo UI" panose="020B0604030504040204" pitchFamily="34" charset="-128"/>
            </a:endParaRPr>
          </a:p>
        </p:txBody>
      </p:sp>
      <p:grpSp>
        <p:nvGrpSpPr>
          <p:cNvPr id="3" name="グループ化 2"/>
          <p:cNvGrpSpPr/>
          <p:nvPr/>
        </p:nvGrpSpPr>
        <p:grpSpPr>
          <a:xfrm>
            <a:off x="7258544" y="2490467"/>
            <a:ext cx="3254507" cy="2232248"/>
            <a:chOff x="12439055" y="1587621"/>
            <a:chExt cx="3862625" cy="2971043"/>
          </a:xfrm>
        </p:grpSpPr>
        <p:sp>
          <p:nvSpPr>
            <p:cNvPr id="92" name="テキスト ボックス 91"/>
            <p:cNvSpPr txBox="1"/>
            <p:nvPr/>
          </p:nvSpPr>
          <p:spPr>
            <a:xfrm>
              <a:off x="13879564" y="1587621"/>
              <a:ext cx="766280" cy="368109"/>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中間層</a:t>
              </a:r>
            </a:p>
          </p:txBody>
        </p:sp>
        <p:sp>
          <p:nvSpPr>
            <p:cNvPr id="96" name="円/楕円 95"/>
            <p:cNvSpPr/>
            <p:nvPr/>
          </p:nvSpPr>
          <p:spPr>
            <a:xfrm>
              <a:off x="12711846" y="264528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97" name="円/楕円 96"/>
            <p:cNvSpPr/>
            <p:nvPr/>
          </p:nvSpPr>
          <p:spPr>
            <a:xfrm>
              <a:off x="12711846" y="281583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98" name="円/楕円 97"/>
            <p:cNvSpPr/>
            <p:nvPr/>
          </p:nvSpPr>
          <p:spPr>
            <a:xfrm>
              <a:off x="12711846" y="298637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99" name="円/楕円 98"/>
            <p:cNvSpPr/>
            <p:nvPr/>
          </p:nvSpPr>
          <p:spPr>
            <a:xfrm>
              <a:off x="12711846" y="315692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0" name="円/楕円 99"/>
            <p:cNvSpPr/>
            <p:nvPr/>
          </p:nvSpPr>
          <p:spPr>
            <a:xfrm>
              <a:off x="12711846" y="3327468"/>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1" name="円/楕円 100"/>
            <p:cNvSpPr/>
            <p:nvPr/>
          </p:nvSpPr>
          <p:spPr>
            <a:xfrm>
              <a:off x="12711846" y="351287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2" name="円/楕円 101"/>
            <p:cNvSpPr/>
            <p:nvPr/>
          </p:nvSpPr>
          <p:spPr>
            <a:xfrm>
              <a:off x="12711846" y="369100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3" name="円/楕円 102"/>
            <p:cNvSpPr/>
            <p:nvPr/>
          </p:nvSpPr>
          <p:spPr>
            <a:xfrm>
              <a:off x="13287911" y="213365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4" name="円/楕円 103"/>
            <p:cNvSpPr/>
            <p:nvPr/>
          </p:nvSpPr>
          <p:spPr>
            <a:xfrm>
              <a:off x="13287911" y="230419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5" name="円/楕円 104"/>
            <p:cNvSpPr/>
            <p:nvPr/>
          </p:nvSpPr>
          <p:spPr>
            <a:xfrm>
              <a:off x="13287911" y="247474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6" name="円/楕円 105"/>
            <p:cNvSpPr/>
            <p:nvPr/>
          </p:nvSpPr>
          <p:spPr>
            <a:xfrm>
              <a:off x="13287911" y="264528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7" name="円/楕円 106"/>
            <p:cNvSpPr/>
            <p:nvPr/>
          </p:nvSpPr>
          <p:spPr>
            <a:xfrm>
              <a:off x="13287911" y="281583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8" name="円/楕円 107"/>
            <p:cNvSpPr/>
            <p:nvPr/>
          </p:nvSpPr>
          <p:spPr>
            <a:xfrm>
              <a:off x="13287911" y="298637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09" name="円/楕円 108"/>
            <p:cNvSpPr/>
            <p:nvPr/>
          </p:nvSpPr>
          <p:spPr>
            <a:xfrm>
              <a:off x="13287911" y="315692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0" name="円/楕円 109"/>
            <p:cNvSpPr/>
            <p:nvPr/>
          </p:nvSpPr>
          <p:spPr>
            <a:xfrm>
              <a:off x="13287911" y="3327468"/>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1" name="円/楕円 110"/>
            <p:cNvSpPr/>
            <p:nvPr/>
          </p:nvSpPr>
          <p:spPr>
            <a:xfrm>
              <a:off x="13287911" y="350180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2" name="円/楕円 111"/>
            <p:cNvSpPr/>
            <p:nvPr/>
          </p:nvSpPr>
          <p:spPr>
            <a:xfrm>
              <a:off x="13287911" y="3672348"/>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3" name="円/楕円 112"/>
            <p:cNvSpPr/>
            <p:nvPr/>
          </p:nvSpPr>
          <p:spPr>
            <a:xfrm>
              <a:off x="13287911" y="3842894"/>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4" name="円/楕円 113"/>
            <p:cNvSpPr/>
            <p:nvPr/>
          </p:nvSpPr>
          <p:spPr>
            <a:xfrm>
              <a:off x="13287911" y="402451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5" name="円/楕円 114"/>
            <p:cNvSpPr/>
            <p:nvPr/>
          </p:nvSpPr>
          <p:spPr>
            <a:xfrm>
              <a:off x="13287911" y="420263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6" name="円/楕円 115"/>
            <p:cNvSpPr/>
            <p:nvPr/>
          </p:nvSpPr>
          <p:spPr>
            <a:xfrm>
              <a:off x="13863975" y="247474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7" name="円/楕円 116"/>
            <p:cNvSpPr/>
            <p:nvPr/>
          </p:nvSpPr>
          <p:spPr>
            <a:xfrm>
              <a:off x="13863975" y="264528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8" name="円/楕円 117"/>
            <p:cNvSpPr/>
            <p:nvPr/>
          </p:nvSpPr>
          <p:spPr>
            <a:xfrm>
              <a:off x="13863975" y="281583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19" name="円/楕円 118"/>
            <p:cNvSpPr/>
            <p:nvPr/>
          </p:nvSpPr>
          <p:spPr>
            <a:xfrm>
              <a:off x="13863975" y="298637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0" name="円/楕円 119"/>
            <p:cNvSpPr/>
            <p:nvPr/>
          </p:nvSpPr>
          <p:spPr>
            <a:xfrm>
              <a:off x="13863975" y="315692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1" name="円/楕円 120"/>
            <p:cNvSpPr/>
            <p:nvPr/>
          </p:nvSpPr>
          <p:spPr>
            <a:xfrm>
              <a:off x="13863975" y="3327468"/>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2" name="円/楕円 121"/>
            <p:cNvSpPr/>
            <p:nvPr/>
          </p:nvSpPr>
          <p:spPr>
            <a:xfrm>
              <a:off x="13863975" y="350180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3" name="円/楕円 122"/>
            <p:cNvSpPr/>
            <p:nvPr/>
          </p:nvSpPr>
          <p:spPr>
            <a:xfrm>
              <a:off x="13863975" y="368342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4" name="円/楕円 123"/>
            <p:cNvSpPr/>
            <p:nvPr/>
          </p:nvSpPr>
          <p:spPr>
            <a:xfrm>
              <a:off x="13863975" y="386154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5" name="円/楕円 124"/>
            <p:cNvSpPr/>
            <p:nvPr/>
          </p:nvSpPr>
          <p:spPr>
            <a:xfrm>
              <a:off x="15815810" y="247474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6" name="円/楕円 125"/>
            <p:cNvSpPr/>
            <p:nvPr/>
          </p:nvSpPr>
          <p:spPr>
            <a:xfrm>
              <a:off x="15815810" y="264528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7" name="円/楕円 126"/>
            <p:cNvSpPr/>
            <p:nvPr/>
          </p:nvSpPr>
          <p:spPr>
            <a:xfrm>
              <a:off x="15815810" y="281583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8" name="円/楕円 127"/>
            <p:cNvSpPr/>
            <p:nvPr/>
          </p:nvSpPr>
          <p:spPr>
            <a:xfrm>
              <a:off x="15815810" y="298637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9" name="円/楕円 128"/>
            <p:cNvSpPr/>
            <p:nvPr/>
          </p:nvSpPr>
          <p:spPr>
            <a:xfrm>
              <a:off x="15815810" y="315692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0" name="円/楕円 129"/>
            <p:cNvSpPr/>
            <p:nvPr/>
          </p:nvSpPr>
          <p:spPr>
            <a:xfrm>
              <a:off x="15815810" y="3327468"/>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1" name="円/楕円 130"/>
            <p:cNvSpPr/>
            <p:nvPr/>
          </p:nvSpPr>
          <p:spPr>
            <a:xfrm>
              <a:off x="15815810" y="350180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2" name="円/楕円 131"/>
            <p:cNvSpPr/>
            <p:nvPr/>
          </p:nvSpPr>
          <p:spPr>
            <a:xfrm>
              <a:off x="15815810" y="368342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3" name="円/楕円 132"/>
            <p:cNvSpPr/>
            <p:nvPr/>
          </p:nvSpPr>
          <p:spPr>
            <a:xfrm>
              <a:off x="15815810" y="386154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4" name="円/楕円 133"/>
            <p:cNvSpPr/>
            <p:nvPr/>
          </p:nvSpPr>
          <p:spPr>
            <a:xfrm>
              <a:off x="14440038" y="264528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5" name="円/楕円 134"/>
            <p:cNvSpPr/>
            <p:nvPr/>
          </p:nvSpPr>
          <p:spPr>
            <a:xfrm>
              <a:off x="14440038" y="281583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6" name="円/楕円 135"/>
            <p:cNvSpPr/>
            <p:nvPr/>
          </p:nvSpPr>
          <p:spPr>
            <a:xfrm>
              <a:off x="14440038" y="298637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7" name="円/楕円 136"/>
            <p:cNvSpPr/>
            <p:nvPr/>
          </p:nvSpPr>
          <p:spPr>
            <a:xfrm>
              <a:off x="14440038" y="3156923"/>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8" name="円/楕円 137"/>
            <p:cNvSpPr/>
            <p:nvPr/>
          </p:nvSpPr>
          <p:spPr>
            <a:xfrm>
              <a:off x="14440038" y="3327468"/>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9" name="円/楕円 138"/>
            <p:cNvSpPr/>
            <p:nvPr/>
          </p:nvSpPr>
          <p:spPr>
            <a:xfrm>
              <a:off x="14440038" y="351287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0" name="円/楕円 139"/>
            <p:cNvSpPr/>
            <p:nvPr/>
          </p:nvSpPr>
          <p:spPr>
            <a:xfrm>
              <a:off x="14440038" y="369100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cxnSp>
          <p:nvCxnSpPr>
            <p:cNvPr id="141" name="直線コネクタ 140"/>
            <p:cNvCxnSpPr>
              <a:stCxn id="96" idx="7"/>
              <a:endCxn id="103" idx="2"/>
            </p:cNvCxnSpPr>
            <p:nvPr/>
          </p:nvCxnSpPr>
          <p:spPr>
            <a:xfrm flipV="1">
              <a:off x="12799188" y="2184815"/>
              <a:ext cx="488722" cy="475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a:stCxn id="103" idx="6"/>
              <a:endCxn id="116" idx="1"/>
            </p:cNvCxnSpPr>
            <p:nvPr/>
          </p:nvCxnSpPr>
          <p:spPr>
            <a:xfrm>
              <a:off x="13390237" y="2184815"/>
              <a:ext cx="488722" cy="304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a:stCxn id="116" idx="6"/>
              <a:endCxn id="134" idx="2"/>
            </p:cNvCxnSpPr>
            <p:nvPr/>
          </p:nvCxnSpPr>
          <p:spPr>
            <a:xfrm>
              <a:off x="13966302" y="2525906"/>
              <a:ext cx="473737" cy="170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9" idx="6"/>
              <a:endCxn id="125" idx="2"/>
            </p:cNvCxnSpPr>
            <p:nvPr/>
          </p:nvCxnSpPr>
          <p:spPr>
            <a:xfrm flipV="1">
              <a:off x="15342074" y="2525905"/>
              <a:ext cx="473737" cy="189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02" idx="5"/>
              <a:endCxn id="115" idx="2"/>
            </p:cNvCxnSpPr>
            <p:nvPr/>
          </p:nvCxnSpPr>
          <p:spPr>
            <a:xfrm>
              <a:off x="12799188" y="3778342"/>
              <a:ext cx="488722" cy="475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a:stCxn id="115" idx="6"/>
              <a:endCxn id="124" idx="3"/>
            </p:cNvCxnSpPr>
            <p:nvPr/>
          </p:nvCxnSpPr>
          <p:spPr>
            <a:xfrm flipV="1">
              <a:off x="13390237" y="3948888"/>
              <a:ext cx="488722" cy="304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a:stCxn id="124" idx="6"/>
              <a:endCxn id="140" idx="2"/>
            </p:cNvCxnSpPr>
            <p:nvPr/>
          </p:nvCxnSpPr>
          <p:spPr>
            <a:xfrm flipV="1">
              <a:off x="13966302" y="3742164"/>
              <a:ext cx="473737" cy="170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a:stCxn id="155" idx="6"/>
              <a:endCxn id="133" idx="2"/>
            </p:cNvCxnSpPr>
            <p:nvPr/>
          </p:nvCxnSpPr>
          <p:spPr>
            <a:xfrm>
              <a:off x="15342074" y="3742124"/>
              <a:ext cx="473737" cy="170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円/楕円 148"/>
            <p:cNvSpPr/>
            <p:nvPr/>
          </p:nvSpPr>
          <p:spPr>
            <a:xfrm>
              <a:off x="15239746" y="266419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0" name="円/楕円 149"/>
            <p:cNvSpPr/>
            <p:nvPr/>
          </p:nvSpPr>
          <p:spPr>
            <a:xfrm>
              <a:off x="15239746" y="283474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1" name="円/楕円 150"/>
            <p:cNvSpPr/>
            <p:nvPr/>
          </p:nvSpPr>
          <p:spPr>
            <a:xfrm>
              <a:off x="15239746" y="300528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2" name="円/楕円 151"/>
            <p:cNvSpPr/>
            <p:nvPr/>
          </p:nvSpPr>
          <p:spPr>
            <a:xfrm>
              <a:off x="15239746" y="3175832"/>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3" name="円/楕円 152"/>
            <p:cNvSpPr/>
            <p:nvPr/>
          </p:nvSpPr>
          <p:spPr>
            <a:xfrm>
              <a:off x="15239746" y="3346377"/>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4" name="円/楕円 153"/>
            <p:cNvSpPr/>
            <p:nvPr/>
          </p:nvSpPr>
          <p:spPr>
            <a:xfrm>
              <a:off x="15239746" y="3512836"/>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5" name="円/楕円 154"/>
            <p:cNvSpPr/>
            <p:nvPr/>
          </p:nvSpPr>
          <p:spPr>
            <a:xfrm>
              <a:off x="15239746" y="3690961"/>
              <a:ext cx="102327" cy="10232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6" name="テキスト ボックス 155"/>
            <p:cNvSpPr txBox="1"/>
            <p:nvPr/>
          </p:nvSpPr>
          <p:spPr>
            <a:xfrm rot="5400000">
              <a:off x="12586622" y="3881594"/>
              <a:ext cx="552414" cy="437496"/>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57" name="テキスト ボックス 156"/>
            <p:cNvSpPr txBox="1"/>
            <p:nvPr/>
          </p:nvSpPr>
          <p:spPr>
            <a:xfrm rot="5400000">
              <a:off x="13732440" y="4063709"/>
              <a:ext cx="552414" cy="437496"/>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58" name="テキスト ボックス 157"/>
            <p:cNvSpPr txBox="1"/>
            <p:nvPr/>
          </p:nvSpPr>
          <p:spPr>
            <a:xfrm rot="5400000">
              <a:off x="14308502" y="3870545"/>
              <a:ext cx="552414" cy="437496"/>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59" name="テキスト ボックス 158"/>
            <p:cNvSpPr txBox="1"/>
            <p:nvPr/>
          </p:nvSpPr>
          <p:spPr>
            <a:xfrm rot="5400000">
              <a:off x="15106901" y="3878165"/>
              <a:ext cx="552414" cy="437496"/>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60" name="テキスト ボックス 159"/>
            <p:cNvSpPr txBox="1"/>
            <p:nvPr/>
          </p:nvSpPr>
          <p:spPr>
            <a:xfrm rot="5400000">
              <a:off x="15676655" y="4052662"/>
              <a:ext cx="552414" cy="437496"/>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61" name="テキスト ボックス 160"/>
            <p:cNvSpPr txBox="1"/>
            <p:nvPr/>
          </p:nvSpPr>
          <p:spPr>
            <a:xfrm>
              <a:off x="14692660" y="3086304"/>
              <a:ext cx="492601" cy="490617"/>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62" name="テキスト ボックス 161"/>
            <p:cNvSpPr txBox="1"/>
            <p:nvPr/>
          </p:nvSpPr>
          <p:spPr>
            <a:xfrm>
              <a:off x="12439055" y="2144684"/>
              <a:ext cx="766281" cy="368109"/>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入力層</a:t>
              </a:r>
            </a:p>
          </p:txBody>
        </p:sp>
        <p:sp>
          <p:nvSpPr>
            <p:cNvPr id="163" name="テキスト ボックス 162"/>
            <p:cNvSpPr txBox="1"/>
            <p:nvPr/>
          </p:nvSpPr>
          <p:spPr>
            <a:xfrm>
              <a:off x="15535399" y="2144684"/>
              <a:ext cx="766281" cy="368109"/>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出力層</a:t>
              </a:r>
            </a:p>
          </p:txBody>
        </p:sp>
        <p:sp>
          <p:nvSpPr>
            <p:cNvPr id="164" name="右中かっこ 163"/>
            <p:cNvSpPr/>
            <p:nvPr/>
          </p:nvSpPr>
          <p:spPr>
            <a:xfrm rot="16200000">
              <a:off x="14188128" y="801502"/>
              <a:ext cx="174262" cy="2376264"/>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cxnSp>
          <p:nvCxnSpPr>
            <p:cNvPr id="165" name="直線コネクタ 164"/>
            <p:cNvCxnSpPr>
              <a:stCxn id="134" idx="6"/>
              <a:endCxn id="149" idx="2"/>
            </p:cNvCxnSpPr>
            <p:nvPr/>
          </p:nvCxnSpPr>
          <p:spPr>
            <a:xfrm>
              <a:off x="14542365" y="2696451"/>
              <a:ext cx="697381" cy="1890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a:stCxn id="140" idx="6"/>
              <a:endCxn id="155" idx="2"/>
            </p:cNvCxnSpPr>
            <p:nvPr/>
          </p:nvCxnSpPr>
          <p:spPr>
            <a:xfrm flipV="1">
              <a:off x="14542365" y="3742124"/>
              <a:ext cx="697381" cy="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95" name="テキスト ボックス 94"/>
          <p:cNvSpPr txBox="1"/>
          <p:nvPr/>
        </p:nvSpPr>
        <p:spPr>
          <a:xfrm>
            <a:off x="7578627" y="3209331"/>
            <a:ext cx="2589591" cy="645658"/>
          </a:xfrm>
          <a:prstGeom prst="rect">
            <a:avLst/>
          </a:prstGeom>
          <a:noFill/>
          <a:effectLst>
            <a:glow rad="127000">
              <a:schemeClr val="accent1"/>
            </a:glow>
          </a:effectLst>
        </p:spPr>
        <p:txBody>
          <a:bodyPr wrap="square" rtlCol="0">
            <a:spAutoFit/>
          </a:bodyPr>
          <a:lstStyle/>
          <a:p>
            <a:pPr algn="ctr"/>
            <a:r>
              <a:rPr lang="ja-JP" altLang="en-US" sz="1798" dirty="0">
                <a:solidFill>
                  <a:schemeClr val="bg1"/>
                </a:solidFill>
                <a:effectLst>
                  <a:glow rad="228600">
                    <a:schemeClr val="accent1">
                      <a:satMod val="175000"/>
                    </a:schemeClr>
                  </a:glow>
                </a:effectLst>
                <a:latin typeface="Meiryo UI" panose="020B0604030504040204" pitchFamily="34" charset="-128"/>
                <a:ea typeface="Meiryo UI" panose="020B0604030504040204" pitchFamily="34" charset="-128"/>
              </a:rPr>
              <a:t>認識機全体を</a:t>
            </a:r>
            <a:endParaRPr lang="en-US" altLang="ja-JP" sz="1798" dirty="0">
              <a:solidFill>
                <a:schemeClr val="bg1"/>
              </a:solidFill>
              <a:effectLst>
                <a:glow rad="228600">
                  <a:schemeClr val="accent1">
                    <a:satMod val="175000"/>
                  </a:schemeClr>
                </a:glow>
              </a:effectLst>
              <a:latin typeface="Meiryo UI" panose="020B0604030504040204" pitchFamily="34" charset="-128"/>
              <a:ea typeface="Meiryo UI" panose="020B0604030504040204" pitchFamily="34" charset="-128"/>
            </a:endParaRPr>
          </a:p>
          <a:p>
            <a:pPr algn="ctr"/>
            <a:r>
              <a:rPr lang="en-US" altLang="ja-JP" sz="1798" dirty="0">
                <a:solidFill>
                  <a:schemeClr val="bg1"/>
                </a:solidFill>
                <a:effectLst>
                  <a:glow rad="228600">
                    <a:schemeClr val="accent1">
                      <a:satMod val="175000"/>
                    </a:schemeClr>
                  </a:glow>
                </a:effectLst>
                <a:latin typeface="Meiryo UI" panose="020B0604030504040204" pitchFamily="34" charset="-128"/>
                <a:ea typeface="Meiryo UI" panose="020B0604030504040204" pitchFamily="34" charset="-128"/>
              </a:rPr>
              <a:t>Deep</a:t>
            </a:r>
            <a:r>
              <a:rPr lang="ja-JP" altLang="en-US" sz="1798" dirty="0">
                <a:solidFill>
                  <a:schemeClr val="bg1"/>
                </a:solidFill>
                <a:effectLst>
                  <a:glow rad="228600">
                    <a:schemeClr val="accent1">
                      <a:satMod val="175000"/>
                    </a:schemeClr>
                  </a:glow>
                </a:effectLst>
                <a:latin typeface="Meiryo UI" panose="020B0604030504040204" pitchFamily="34" charset="-128"/>
                <a:ea typeface="Meiryo UI" panose="020B0604030504040204" pitchFamily="34" charset="-128"/>
              </a:rPr>
              <a:t> </a:t>
            </a:r>
            <a:r>
              <a:rPr lang="en-US" altLang="ja-JP" sz="1798" dirty="0">
                <a:solidFill>
                  <a:schemeClr val="bg1"/>
                </a:solidFill>
                <a:effectLst>
                  <a:glow rad="228600">
                    <a:schemeClr val="accent1">
                      <a:satMod val="175000"/>
                    </a:schemeClr>
                  </a:glow>
                </a:effectLst>
                <a:latin typeface="Meiryo UI" panose="020B0604030504040204" pitchFamily="34" charset="-128"/>
                <a:ea typeface="Meiryo UI" panose="020B0604030504040204" pitchFamily="34" charset="-128"/>
              </a:rPr>
              <a:t>Learning</a:t>
            </a:r>
            <a:r>
              <a:rPr lang="ja-JP" altLang="en-US" sz="1798" dirty="0">
                <a:solidFill>
                  <a:schemeClr val="bg1"/>
                </a:solidFill>
                <a:effectLst>
                  <a:glow rad="228600">
                    <a:schemeClr val="accent1">
                      <a:satMod val="175000"/>
                    </a:schemeClr>
                  </a:glow>
                </a:effectLst>
                <a:latin typeface="Meiryo UI" panose="020B0604030504040204" pitchFamily="34" charset="-128"/>
                <a:ea typeface="Meiryo UI" panose="020B0604030504040204" pitchFamily="34" charset="-128"/>
              </a:rPr>
              <a:t>が担う</a:t>
            </a:r>
          </a:p>
        </p:txBody>
      </p:sp>
      <p:sp>
        <p:nvSpPr>
          <p:cNvPr id="77" name="テキスト ボックス 76"/>
          <p:cNvSpPr txBox="1"/>
          <p:nvPr/>
        </p:nvSpPr>
        <p:spPr>
          <a:xfrm>
            <a:off x="7089959" y="2090773"/>
            <a:ext cx="3805722" cy="399789"/>
          </a:xfrm>
          <a:prstGeom prst="rect">
            <a:avLst/>
          </a:prstGeom>
          <a:noFill/>
        </p:spPr>
        <p:txBody>
          <a:bodyPr wrap="none" rtlCol="0">
            <a:spAutoFit/>
          </a:bodyPr>
          <a:lstStyle/>
          <a:p>
            <a:r>
              <a:rPr lang="en-US" altLang="ja-JP" sz="1998" b="1" u="sng" dirty="0">
                <a:latin typeface="Meiryo UI" panose="020B0604030504040204" pitchFamily="34" charset="-128"/>
                <a:ea typeface="Meiryo UI" panose="020B0604030504040204" pitchFamily="34" charset="-128"/>
              </a:rPr>
              <a:t>Deep</a:t>
            </a:r>
            <a:r>
              <a:rPr lang="ja-JP" altLang="en-US" sz="1998" b="1" u="sng" dirty="0">
                <a:latin typeface="Meiryo UI" panose="020B0604030504040204" pitchFamily="34" charset="-128"/>
                <a:ea typeface="Meiryo UI" panose="020B0604030504040204" pitchFamily="34" charset="-128"/>
              </a:rPr>
              <a:t> </a:t>
            </a:r>
            <a:r>
              <a:rPr lang="en-US" altLang="ja-JP" sz="1998" b="1" u="sng" dirty="0">
                <a:latin typeface="Meiryo UI" panose="020B0604030504040204" pitchFamily="34" charset="-128"/>
                <a:ea typeface="Meiryo UI" panose="020B0604030504040204" pitchFamily="34" charset="-128"/>
              </a:rPr>
              <a:t>Learning</a:t>
            </a:r>
            <a:r>
              <a:rPr lang="ja-JP" altLang="en-US" sz="1998" b="1" u="sng" dirty="0">
                <a:latin typeface="Meiryo UI" panose="020B0604030504040204" pitchFamily="34" charset="-128"/>
                <a:ea typeface="Meiryo UI" panose="020B0604030504040204" pitchFamily="34" charset="-128"/>
              </a:rPr>
              <a:t>による画像認識</a:t>
            </a:r>
          </a:p>
        </p:txBody>
      </p:sp>
      <p:sp>
        <p:nvSpPr>
          <p:cNvPr id="168" name="テキスト ボックス 167"/>
          <p:cNvSpPr txBox="1"/>
          <p:nvPr/>
        </p:nvSpPr>
        <p:spPr>
          <a:xfrm>
            <a:off x="844886" y="2090773"/>
            <a:ext cx="3635932" cy="399789"/>
          </a:xfrm>
          <a:prstGeom prst="rect">
            <a:avLst/>
          </a:prstGeom>
          <a:noFill/>
        </p:spPr>
        <p:txBody>
          <a:bodyPr wrap="none" rtlCol="0">
            <a:spAutoFit/>
          </a:bodyPr>
          <a:lstStyle/>
          <a:p>
            <a:r>
              <a:rPr lang="ja-JP" altLang="en-US" sz="1998" b="1" u="sng" dirty="0">
                <a:latin typeface="Meiryo UI" panose="020B0604030504040204" pitchFamily="34" charset="-128"/>
                <a:ea typeface="Meiryo UI" panose="020B0604030504040204" pitchFamily="34" charset="-128"/>
              </a:rPr>
              <a:t>従来型機械学習による画像認識</a:t>
            </a:r>
          </a:p>
        </p:txBody>
      </p:sp>
      <p:sp>
        <p:nvSpPr>
          <p:cNvPr id="173" name="二等辺三角形 172"/>
          <p:cNvSpPr/>
          <p:nvPr/>
        </p:nvSpPr>
        <p:spPr>
          <a:xfrm rot="5400000">
            <a:off x="4120138" y="3401029"/>
            <a:ext cx="2429773" cy="227155"/>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ja-JP" altLang="en-US" sz="1798" dirty="0">
              <a:latin typeface="Meiryo UI" panose="020B0604030504040204" pitchFamily="34" charset="-128"/>
              <a:ea typeface="Meiryo UI" panose="020B0604030504040204" pitchFamily="34" charset="-128"/>
            </a:endParaRPr>
          </a:p>
        </p:txBody>
      </p:sp>
      <p:sp>
        <p:nvSpPr>
          <p:cNvPr id="174" name="右矢印 173"/>
          <p:cNvSpPr/>
          <p:nvPr/>
        </p:nvSpPr>
        <p:spPr>
          <a:xfrm>
            <a:off x="1492283" y="3067056"/>
            <a:ext cx="2949256" cy="901257"/>
          </a:xfrm>
          <a:prstGeom prst="rightArrow">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78" name="テキスト ボックス 77"/>
          <p:cNvSpPr txBox="1"/>
          <p:nvPr/>
        </p:nvSpPr>
        <p:spPr>
          <a:xfrm>
            <a:off x="3041311" y="3138989"/>
            <a:ext cx="645658" cy="64501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ja-JP" altLang="en-US" sz="1798" dirty="0">
                <a:latin typeface="Meiryo UI" panose="020B0604030504040204" pitchFamily="34" charset="-128"/>
                <a:ea typeface="Meiryo UI" panose="020B0604030504040204" pitchFamily="34" charset="-128"/>
              </a:rPr>
              <a:t>判別</a:t>
            </a:r>
            <a:endParaRPr lang="en-US" altLang="ja-JP" sz="1798" dirty="0">
              <a:latin typeface="Meiryo UI" panose="020B0604030504040204" pitchFamily="34" charset="-128"/>
              <a:ea typeface="Meiryo UI" panose="020B0604030504040204" pitchFamily="34" charset="-128"/>
            </a:endParaRPr>
          </a:p>
          <a:p>
            <a:pPr algn="ctr"/>
            <a:r>
              <a:rPr lang="ja-JP" altLang="en-US" sz="1798" dirty="0">
                <a:latin typeface="Meiryo UI" panose="020B0604030504040204" pitchFamily="34" charset="-128"/>
                <a:ea typeface="Meiryo UI" panose="020B0604030504040204" pitchFamily="34" charset="-128"/>
              </a:rPr>
              <a:t>学習</a:t>
            </a:r>
          </a:p>
        </p:txBody>
      </p:sp>
      <p:sp>
        <p:nvSpPr>
          <p:cNvPr id="175" name="テキスト ボックス 174"/>
          <p:cNvSpPr txBox="1"/>
          <p:nvPr/>
        </p:nvSpPr>
        <p:spPr>
          <a:xfrm>
            <a:off x="1818449" y="3138989"/>
            <a:ext cx="645658" cy="64501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ja-JP" altLang="en-US" sz="1798" dirty="0">
                <a:latin typeface="Meiryo UI" panose="020B0604030504040204" pitchFamily="34" charset="-128"/>
                <a:ea typeface="Meiryo UI" panose="020B0604030504040204" pitchFamily="34" charset="-128"/>
              </a:rPr>
              <a:t>信号</a:t>
            </a:r>
            <a:endParaRPr lang="en-US" altLang="ja-JP" sz="1798" dirty="0">
              <a:latin typeface="Meiryo UI" panose="020B0604030504040204" pitchFamily="34" charset="-128"/>
              <a:ea typeface="Meiryo UI" panose="020B0604030504040204" pitchFamily="34" charset="-128"/>
            </a:endParaRPr>
          </a:p>
          <a:p>
            <a:pPr algn="ctr"/>
            <a:r>
              <a:rPr lang="ja-JP" altLang="en-US" sz="1798" dirty="0">
                <a:latin typeface="Meiryo UI" panose="020B0604030504040204" pitchFamily="34" charset="-128"/>
                <a:ea typeface="Meiryo UI" panose="020B0604030504040204" pitchFamily="34" charset="-128"/>
              </a:rPr>
              <a:t>処理</a:t>
            </a:r>
          </a:p>
        </p:txBody>
      </p:sp>
      <p:sp>
        <p:nvSpPr>
          <p:cNvPr id="176" name="テキスト ボックス 175"/>
          <p:cNvSpPr txBox="1"/>
          <p:nvPr/>
        </p:nvSpPr>
        <p:spPr>
          <a:xfrm>
            <a:off x="623392" y="2513054"/>
            <a:ext cx="594416" cy="338202"/>
          </a:xfrm>
          <a:prstGeom prst="rect">
            <a:avLst/>
          </a:prstGeom>
          <a:noFill/>
        </p:spPr>
        <p:txBody>
          <a:bodyPr wrap="none" rtlCol="0">
            <a:spAutoFit/>
          </a:bodyPr>
          <a:lstStyle/>
          <a:p>
            <a:r>
              <a:rPr lang="ja-JP" altLang="en-US" sz="1598" dirty="0">
                <a:latin typeface="Meiryo UI" panose="020B0604030504040204" pitchFamily="34" charset="-128"/>
                <a:ea typeface="Meiryo UI" panose="020B0604030504040204" pitchFamily="34" charset="-128"/>
              </a:rPr>
              <a:t>画像</a:t>
            </a:r>
            <a:endParaRPr lang="en-US" altLang="ja-JP" sz="1598" dirty="0">
              <a:latin typeface="Meiryo UI" panose="020B0604030504040204" pitchFamily="34" charset="-128"/>
              <a:ea typeface="Meiryo UI" panose="020B0604030504040204" pitchFamily="34" charset="-128"/>
            </a:endParaRPr>
          </a:p>
        </p:txBody>
      </p:sp>
      <p:sp>
        <p:nvSpPr>
          <p:cNvPr id="177" name="テキスト ボックス 176"/>
          <p:cNvSpPr txBox="1"/>
          <p:nvPr/>
        </p:nvSpPr>
        <p:spPr>
          <a:xfrm>
            <a:off x="2347358" y="2513054"/>
            <a:ext cx="799386" cy="338202"/>
          </a:xfrm>
          <a:prstGeom prst="rect">
            <a:avLst/>
          </a:prstGeom>
          <a:noFill/>
        </p:spPr>
        <p:txBody>
          <a:bodyPr wrap="none" rtlCol="0">
            <a:spAutoFit/>
          </a:bodyPr>
          <a:lstStyle/>
          <a:p>
            <a:r>
              <a:rPr lang="ja-JP" altLang="en-US" sz="1598" dirty="0">
                <a:latin typeface="Meiryo UI" panose="020B0604030504040204" pitchFamily="34" charset="-128"/>
                <a:ea typeface="Meiryo UI" panose="020B0604030504040204" pitchFamily="34" charset="-128"/>
              </a:rPr>
              <a:t>特徴量</a:t>
            </a:r>
            <a:endParaRPr lang="en-US" altLang="ja-JP" sz="1598" dirty="0">
              <a:latin typeface="Meiryo UI" panose="020B0604030504040204" pitchFamily="34" charset="-128"/>
              <a:ea typeface="Meiryo UI" panose="020B0604030504040204" pitchFamily="34" charset="-128"/>
            </a:endParaRPr>
          </a:p>
        </p:txBody>
      </p:sp>
      <p:cxnSp>
        <p:nvCxnSpPr>
          <p:cNvPr id="81" name="直線コネクタ 80"/>
          <p:cNvCxnSpPr>
            <a:endCxn id="175" idx="2"/>
          </p:cNvCxnSpPr>
          <p:nvPr/>
        </p:nvCxnSpPr>
        <p:spPr>
          <a:xfrm flipV="1">
            <a:off x="2139681" y="3784007"/>
            <a:ext cx="1596" cy="649777"/>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a:endCxn id="78" idx="2"/>
          </p:cNvCxnSpPr>
          <p:nvPr/>
        </p:nvCxnSpPr>
        <p:spPr>
          <a:xfrm flipV="1">
            <a:off x="3362544" y="3784007"/>
            <a:ext cx="1596" cy="649777"/>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182" name="テキスト ボックス 181"/>
          <p:cNvSpPr txBox="1"/>
          <p:nvPr/>
        </p:nvSpPr>
        <p:spPr>
          <a:xfrm>
            <a:off x="6359648" y="2513054"/>
            <a:ext cx="594416" cy="338202"/>
          </a:xfrm>
          <a:prstGeom prst="rect">
            <a:avLst/>
          </a:prstGeom>
          <a:noFill/>
        </p:spPr>
        <p:txBody>
          <a:bodyPr wrap="none" rtlCol="0">
            <a:spAutoFit/>
          </a:bodyPr>
          <a:lstStyle/>
          <a:p>
            <a:r>
              <a:rPr lang="ja-JP" altLang="en-US" sz="1598" dirty="0">
                <a:latin typeface="Meiryo UI" panose="020B0604030504040204" pitchFamily="34" charset="-128"/>
                <a:ea typeface="Meiryo UI" panose="020B0604030504040204" pitchFamily="34" charset="-128"/>
              </a:rPr>
              <a:t>画像</a:t>
            </a:r>
            <a:endParaRPr lang="en-US" altLang="ja-JP" sz="1598" dirty="0">
              <a:latin typeface="Meiryo UI" panose="020B0604030504040204" pitchFamily="34" charset="-128"/>
              <a:ea typeface="Meiryo UI" panose="020B0604030504040204" pitchFamily="34" charset="-128"/>
            </a:endParaRPr>
          </a:p>
        </p:txBody>
      </p:sp>
      <p:sp>
        <p:nvSpPr>
          <p:cNvPr id="183" name="テキスト ボックス 182"/>
          <p:cNvSpPr txBox="1"/>
          <p:nvPr/>
        </p:nvSpPr>
        <p:spPr>
          <a:xfrm>
            <a:off x="4228447" y="2513055"/>
            <a:ext cx="764953" cy="338234"/>
          </a:xfrm>
          <a:prstGeom prst="rect">
            <a:avLst/>
          </a:prstGeom>
          <a:noFill/>
        </p:spPr>
        <p:txBody>
          <a:bodyPr wrap="none" rtlCol="0">
            <a:spAutoFit/>
          </a:bodyPr>
          <a:lstStyle/>
          <a:p>
            <a:r>
              <a:rPr lang="ja-JP" altLang="en-US" sz="1598" dirty="0">
                <a:latin typeface="Meiryo UI" panose="020B0604030504040204" pitchFamily="34" charset="-128"/>
                <a:ea typeface="Meiryo UI" panose="020B0604030504040204" pitchFamily="34" charset="-128"/>
              </a:rPr>
              <a:t>カテゴリ</a:t>
            </a:r>
            <a:endParaRPr lang="en-US" altLang="ja-JP" sz="1598" dirty="0">
              <a:latin typeface="Meiryo UI" panose="020B0604030504040204" pitchFamily="34" charset="-128"/>
              <a:ea typeface="Meiryo UI" panose="020B0604030504040204" pitchFamily="34" charset="-128"/>
            </a:endParaRPr>
          </a:p>
        </p:txBody>
      </p:sp>
      <p:sp>
        <p:nvSpPr>
          <p:cNvPr id="184" name="テキスト ボックス 183"/>
          <p:cNvSpPr txBox="1"/>
          <p:nvPr/>
        </p:nvSpPr>
        <p:spPr>
          <a:xfrm>
            <a:off x="10774356" y="2513055"/>
            <a:ext cx="764953" cy="338234"/>
          </a:xfrm>
          <a:prstGeom prst="rect">
            <a:avLst/>
          </a:prstGeom>
          <a:noFill/>
        </p:spPr>
        <p:txBody>
          <a:bodyPr wrap="none" rtlCol="0">
            <a:spAutoFit/>
          </a:bodyPr>
          <a:lstStyle/>
          <a:p>
            <a:r>
              <a:rPr lang="ja-JP" altLang="en-US" sz="1598" dirty="0">
                <a:latin typeface="Meiryo UI" panose="020B0604030504040204" pitchFamily="34" charset="-128"/>
                <a:ea typeface="Meiryo UI" panose="020B0604030504040204" pitchFamily="34" charset="-128"/>
              </a:rPr>
              <a:t>カテゴリ</a:t>
            </a:r>
            <a:endParaRPr lang="en-US" altLang="ja-JP" sz="1598" dirty="0">
              <a:latin typeface="Meiryo UI" panose="020B0604030504040204" pitchFamily="34" charset="-128"/>
              <a:ea typeface="Meiryo UI" panose="020B0604030504040204" pitchFamily="34" charset="-128"/>
            </a:endParaRPr>
          </a:p>
        </p:txBody>
      </p:sp>
      <p:sp>
        <p:nvSpPr>
          <p:cNvPr id="86" name="テキスト ボックス 85"/>
          <p:cNvSpPr txBox="1"/>
          <p:nvPr/>
        </p:nvSpPr>
        <p:spPr>
          <a:xfrm>
            <a:off x="413288" y="5597474"/>
            <a:ext cx="4315983" cy="922369"/>
          </a:xfrm>
          <a:prstGeom prst="rect">
            <a:avLst/>
          </a:prstGeom>
          <a:noFill/>
        </p:spPr>
        <p:txBody>
          <a:bodyPr wrap="square" rtlCol="0">
            <a:spAutoFit/>
          </a:bodyPr>
          <a:lstStyle/>
          <a:p>
            <a:pPr marL="342557" indent="-342557">
              <a:buFont typeface="Arial" panose="020B0604020202020204" pitchFamily="34" charset="0"/>
              <a:buChar char="•"/>
            </a:pPr>
            <a:r>
              <a:rPr lang="ja-JP" altLang="en-US" sz="1798" dirty="0">
                <a:solidFill>
                  <a:schemeClr val="accent1"/>
                </a:solidFill>
                <a:latin typeface="Meiryo UI" panose="020B0604030504040204" pitchFamily="34" charset="-128"/>
                <a:ea typeface="Meiryo UI" panose="020B0604030504040204" pitchFamily="34" charset="-128"/>
              </a:rPr>
              <a:t>特徴量を抽出する信号処理の設計に多大な労力と専門知識を要していた</a:t>
            </a:r>
            <a:endParaRPr lang="en-US" altLang="ja-JP" sz="1798" dirty="0">
              <a:solidFill>
                <a:schemeClr val="accent1"/>
              </a:solidFill>
              <a:latin typeface="Meiryo UI" panose="020B0604030504040204" pitchFamily="34" charset="-128"/>
              <a:ea typeface="Meiryo UI" panose="020B0604030504040204" pitchFamily="34" charset="-128"/>
            </a:endParaRPr>
          </a:p>
          <a:p>
            <a:pPr marL="342557" indent="-342557">
              <a:buFont typeface="Arial" panose="020B0604020202020204" pitchFamily="34" charset="0"/>
              <a:buChar char="•"/>
            </a:pPr>
            <a:r>
              <a:rPr lang="ja-JP" altLang="en-US" sz="1798" dirty="0">
                <a:solidFill>
                  <a:schemeClr val="accent1"/>
                </a:solidFill>
                <a:latin typeface="Meiryo UI" panose="020B0604030504040204" pitchFamily="34" charset="-128"/>
                <a:ea typeface="Meiryo UI" panose="020B0604030504040204" pitchFamily="34" charset="-128"/>
              </a:rPr>
              <a:t>最適化に限界があった</a:t>
            </a:r>
          </a:p>
        </p:txBody>
      </p:sp>
      <p:sp>
        <p:nvSpPr>
          <p:cNvPr id="178" name="テキスト ボックス 177"/>
          <p:cNvSpPr txBox="1"/>
          <p:nvPr/>
        </p:nvSpPr>
        <p:spPr>
          <a:xfrm>
            <a:off x="413289" y="4433784"/>
            <a:ext cx="2517656" cy="1053009"/>
          </a:xfrm>
          <a:prstGeom prst="rect">
            <a:avLst/>
          </a:prstGeom>
          <a:noFill/>
        </p:spPr>
        <p:txBody>
          <a:bodyPr wrap="square" lIns="68482" tIns="34240" rIns="68482" bIns="34240" rtlCol="0">
            <a:spAutoFit/>
          </a:bodyPr>
          <a:lstStyle/>
          <a:p>
            <a:r>
              <a:rPr lang="ja-JP" altLang="en-US" sz="1598" dirty="0">
                <a:latin typeface="Meiryo UI" panose="020B0604030504040204" pitchFamily="34" charset="-128"/>
                <a:ea typeface="Meiryo UI" panose="020B0604030504040204" pitchFamily="34" charset="-128"/>
              </a:rPr>
              <a:t>画像信号処理により、</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形、色、テクスチャ等</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画像の特徴を表す</a:t>
            </a:r>
            <a:endParaRPr lang="en-US" altLang="ja-JP" sz="1598" dirty="0">
              <a:latin typeface="Meiryo UI" panose="020B0604030504040204" pitchFamily="34" charset="-128"/>
              <a:ea typeface="Meiryo UI" panose="020B0604030504040204" pitchFamily="34" charset="-128"/>
            </a:endParaRPr>
          </a:p>
          <a:p>
            <a:r>
              <a:rPr lang="ja-JP" altLang="en-US" sz="1598" dirty="0">
                <a:solidFill>
                  <a:srgbClr val="FF2600"/>
                </a:solidFill>
                <a:latin typeface="Meiryo UI" panose="020B0604030504040204" pitchFamily="34" charset="-128"/>
                <a:ea typeface="Meiryo UI" panose="020B0604030504040204" pitchFamily="34" charset="-128"/>
              </a:rPr>
              <a:t>特徴量を抽出</a:t>
            </a:r>
            <a:r>
              <a:rPr lang="ja-JP" altLang="en-US" sz="1598" dirty="0">
                <a:latin typeface="Meiryo UI" panose="020B0604030504040204" pitchFamily="34" charset="-128"/>
                <a:ea typeface="Meiryo UI" panose="020B0604030504040204" pitchFamily="34" charset="-128"/>
              </a:rPr>
              <a:t>（手作り）</a:t>
            </a:r>
          </a:p>
        </p:txBody>
      </p:sp>
      <p:sp>
        <p:nvSpPr>
          <p:cNvPr id="179" name="テキスト ボックス 178"/>
          <p:cNvSpPr txBox="1"/>
          <p:nvPr/>
        </p:nvSpPr>
        <p:spPr>
          <a:xfrm>
            <a:off x="3013077" y="4433784"/>
            <a:ext cx="1851912" cy="1052751"/>
          </a:xfrm>
          <a:prstGeom prst="rect">
            <a:avLst/>
          </a:prstGeom>
          <a:noFill/>
        </p:spPr>
        <p:txBody>
          <a:bodyPr wrap="none" lIns="68482" tIns="34240" rIns="68482" bIns="34240" rtlCol="0">
            <a:spAutoFit/>
          </a:bodyPr>
          <a:lstStyle/>
          <a:p>
            <a:r>
              <a:rPr lang="ja-JP" altLang="en-US" sz="1598" dirty="0">
                <a:latin typeface="Meiryo UI" panose="020B0604030504040204" pitchFamily="34" charset="-128"/>
                <a:ea typeface="Meiryo UI" panose="020B0604030504040204" pitchFamily="34" charset="-128"/>
              </a:rPr>
              <a:t>特徴量を元に</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画像種類を推定する</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判別学習を行う</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（機械学習）</a:t>
            </a:r>
            <a:endParaRPr lang="en-US" altLang="ja-JP" sz="1598" dirty="0">
              <a:latin typeface="Meiryo UI" panose="020B0604030504040204" pitchFamily="34" charset="-128"/>
              <a:ea typeface="Meiryo UI" panose="020B0604030504040204" pitchFamily="34" charset="-128"/>
            </a:endParaRPr>
          </a:p>
        </p:txBody>
      </p:sp>
      <p:sp>
        <p:nvSpPr>
          <p:cNvPr id="4098" name="正方形/長方形 4097"/>
          <p:cNvSpPr/>
          <p:nvPr/>
        </p:nvSpPr>
        <p:spPr>
          <a:xfrm>
            <a:off x="5304736" y="5597474"/>
            <a:ext cx="6617842" cy="645658"/>
          </a:xfrm>
          <a:prstGeom prst="rect">
            <a:avLst/>
          </a:prstGeom>
        </p:spPr>
        <p:txBody>
          <a:bodyPr wrap="square">
            <a:spAutoFit/>
          </a:bodyPr>
          <a:lstStyle/>
          <a:p>
            <a:pPr marL="342557" indent="-342557">
              <a:buFont typeface="Arial" panose="020B0604020202020204" pitchFamily="34" charset="0"/>
              <a:buChar char="•"/>
            </a:pPr>
            <a:r>
              <a:rPr lang="ja-JP" altLang="en-US" sz="1798" dirty="0">
                <a:solidFill>
                  <a:schemeClr val="accent1"/>
                </a:solidFill>
                <a:latin typeface="Meiryo UI" panose="020B0604030504040204" pitchFamily="34" charset="-128"/>
                <a:ea typeface="Meiryo UI" panose="020B0604030504040204" pitchFamily="34" charset="-128"/>
              </a:rPr>
              <a:t>所望の入出力関係を与えるだけで、認識機を獲得可能に</a:t>
            </a:r>
            <a:endParaRPr lang="en-US" altLang="ja-JP" sz="1798" dirty="0">
              <a:solidFill>
                <a:schemeClr val="accent1"/>
              </a:solidFill>
              <a:latin typeface="Meiryo UI" panose="020B0604030504040204" pitchFamily="34" charset="-128"/>
              <a:ea typeface="Meiryo UI" panose="020B0604030504040204" pitchFamily="34" charset="-128"/>
            </a:endParaRPr>
          </a:p>
          <a:p>
            <a:pPr marL="342557" indent="-342557">
              <a:buFont typeface="Arial" panose="020B0604020202020204" pitchFamily="34" charset="0"/>
              <a:buChar char="•"/>
            </a:pPr>
            <a:r>
              <a:rPr lang="ja-JP" altLang="en-US" sz="1798" dirty="0">
                <a:solidFill>
                  <a:schemeClr val="accent1"/>
                </a:solidFill>
                <a:latin typeface="Meiryo UI" panose="020B0604030504040204" pitchFamily="34" charset="-128"/>
                <a:ea typeface="Meiryo UI" panose="020B0604030504040204" pitchFamily="34" charset="-128"/>
              </a:rPr>
              <a:t>データに合わせた特徴量の最適化が可能になり精度が向上</a:t>
            </a:r>
            <a:endParaRPr lang="en-US" altLang="ja-JP" sz="1798" dirty="0">
              <a:solidFill>
                <a:schemeClr val="accent1"/>
              </a:solidFill>
              <a:latin typeface="Meiryo UI" panose="020B0604030504040204" pitchFamily="34" charset="-128"/>
              <a:ea typeface="Meiryo UI" panose="020B0604030504040204" pitchFamily="34" charset="-128"/>
            </a:endParaRPr>
          </a:p>
        </p:txBody>
      </p:sp>
      <p:pic>
        <p:nvPicPr>
          <p:cNvPr id="170" name="図 169">
            <a:extLst>
              <a:ext uri="{FF2B5EF4-FFF2-40B4-BE49-F238E27FC236}">
                <a16:creationId xmlns:a16="http://schemas.microsoft.com/office/drawing/2014/main" id="{002FD7F5-664A-0546-B821-C32E9BC9E77B}"/>
              </a:ext>
            </a:extLst>
          </p:cNvPr>
          <p:cNvPicPr>
            <a:picLocks noChangeAspect="1"/>
          </p:cNvPicPr>
          <p:nvPr/>
        </p:nvPicPr>
        <p:blipFill rotWithShape="1">
          <a:blip r:embed="rId2">
            <a:extLst>
              <a:ext uri="{28A0092B-C50C-407E-A947-70E740481C1C}">
                <a14:useLocalDpi xmlns:a14="http://schemas.microsoft.com/office/drawing/2010/main" val="0"/>
              </a:ext>
            </a:extLst>
          </a:blip>
          <a:srcRect l="31847" r="13622" b="44750"/>
          <a:stretch/>
        </p:blipFill>
        <p:spPr>
          <a:xfrm>
            <a:off x="355074" y="2889191"/>
            <a:ext cx="1086152" cy="1195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1" name="図 170">
            <a:extLst>
              <a:ext uri="{FF2B5EF4-FFF2-40B4-BE49-F238E27FC236}">
                <a16:creationId xmlns:a16="http://schemas.microsoft.com/office/drawing/2014/main" id="{4C0B6477-293F-8043-9C03-ABBED07E0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247" y="2866613"/>
            <a:ext cx="1130411" cy="1165372"/>
          </a:xfrm>
          <a:prstGeom prst="rect">
            <a:avLst/>
          </a:prstGeom>
        </p:spPr>
      </p:pic>
      <p:sp>
        <p:nvSpPr>
          <p:cNvPr id="4" name="テキスト ボックス 3">
            <a:extLst>
              <a:ext uri="{FF2B5EF4-FFF2-40B4-BE49-F238E27FC236}">
                <a16:creationId xmlns:a16="http://schemas.microsoft.com/office/drawing/2014/main" id="{FE61F64D-F7A9-3E48-81CD-981BCA11B1D5}"/>
              </a:ext>
            </a:extLst>
          </p:cNvPr>
          <p:cNvSpPr txBox="1"/>
          <p:nvPr/>
        </p:nvSpPr>
        <p:spPr>
          <a:xfrm>
            <a:off x="4151784" y="3930627"/>
            <a:ext cx="1213794" cy="584775"/>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いつも遊んで</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くれる人だ！</a:t>
            </a:r>
          </a:p>
        </p:txBody>
      </p:sp>
      <p:pic>
        <p:nvPicPr>
          <p:cNvPr id="181" name="図 180">
            <a:extLst>
              <a:ext uri="{FF2B5EF4-FFF2-40B4-BE49-F238E27FC236}">
                <a16:creationId xmlns:a16="http://schemas.microsoft.com/office/drawing/2014/main" id="{6C66E8ED-D8BA-4747-AE2C-9A6F6F1B519C}"/>
              </a:ext>
            </a:extLst>
          </p:cNvPr>
          <p:cNvPicPr>
            <a:picLocks noChangeAspect="1"/>
          </p:cNvPicPr>
          <p:nvPr/>
        </p:nvPicPr>
        <p:blipFill rotWithShape="1">
          <a:blip r:embed="rId2">
            <a:extLst>
              <a:ext uri="{28A0092B-C50C-407E-A947-70E740481C1C}">
                <a14:useLocalDpi xmlns:a14="http://schemas.microsoft.com/office/drawing/2010/main" val="0"/>
              </a:ext>
            </a:extLst>
          </a:blip>
          <a:srcRect l="31847" r="13622" b="44750"/>
          <a:stretch/>
        </p:blipFill>
        <p:spPr>
          <a:xfrm>
            <a:off x="6161976" y="2879394"/>
            <a:ext cx="1086152" cy="1195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5" name="図 184">
            <a:extLst>
              <a:ext uri="{FF2B5EF4-FFF2-40B4-BE49-F238E27FC236}">
                <a16:creationId xmlns:a16="http://schemas.microsoft.com/office/drawing/2014/main" id="{69B8F4FC-9B47-1643-ABD3-2C5BEF2AC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454" y="2863679"/>
            <a:ext cx="1130411" cy="1165372"/>
          </a:xfrm>
          <a:prstGeom prst="rect">
            <a:avLst/>
          </a:prstGeom>
        </p:spPr>
      </p:pic>
      <p:sp>
        <p:nvSpPr>
          <p:cNvPr id="186" name="テキスト ボックス 185">
            <a:extLst>
              <a:ext uri="{FF2B5EF4-FFF2-40B4-BE49-F238E27FC236}">
                <a16:creationId xmlns:a16="http://schemas.microsoft.com/office/drawing/2014/main" id="{8FD35841-D4D1-FF47-B29B-0B0A34023FCF}"/>
              </a:ext>
            </a:extLst>
          </p:cNvPr>
          <p:cNvSpPr txBox="1"/>
          <p:nvPr/>
        </p:nvSpPr>
        <p:spPr>
          <a:xfrm>
            <a:off x="10704991" y="3927693"/>
            <a:ext cx="1213794" cy="584775"/>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いつも遊んで</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くれる人だ！</a:t>
            </a:r>
          </a:p>
        </p:txBody>
      </p:sp>
      <p:sp>
        <p:nvSpPr>
          <p:cNvPr id="169" name="フッター プレースホルダー 3">
            <a:extLst>
              <a:ext uri="{FF2B5EF4-FFF2-40B4-BE49-F238E27FC236}">
                <a16:creationId xmlns:a16="http://schemas.microsoft.com/office/drawing/2014/main" id="{147C4189-4C5B-5740-A168-D1A514E9DB1B}"/>
              </a:ext>
            </a:extLst>
          </p:cNvPr>
          <p:cNvSpPr txBox="1">
            <a:spLocks/>
          </p:cNvSpPr>
          <p:nvPr/>
        </p:nvSpPr>
        <p:spPr>
          <a:xfrm>
            <a:off x="10372989" y="6237312"/>
            <a:ext cx="1843691"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41701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角丸四角形 89">
            <a:extLst>
              <a:ext uri="{FF2B5EF4-FFF2-40B4-BE49-F238E27FC236}">
                <a16:creationId xmlns:a16="http://schemas.microsoft.com/office/drawing/2014/main" id="{833247FE-CCEC-6B46-A0AD-CD3152199465}"/>
              </a:ext>
            </a:extLst>
          </p:cNvPr>
          <p:cNvSpPr/>
          <p:nvPr/>
        </p:nvSpPr>
        <p:spPr>
          <a:xfrm>
            <a:off x="9459383" y="2093663"/>
            <a:ext cx="964840" cy="2918736"/>
          </a:xfrm>
          <a:prstGeom prst="round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8" name="角丸四角形 87">
            <a:extLst>
              <a:ext uri="{FF2B5EF4-FFF2-40B4-BE49-F238E27FC236}">
                <a16:creationId xmlns:a16="http://schemas.microsoft.com/office/drawing/2014/main" id="{ED275EAC-AC06-234B-8B33-445FC1FF2D48}"/>
              </a:ext>
            </a:extLst>
          </p:cNvPr>
          <p:cNvSpPr/>
          <p:nvPr/>
        </p:nvSpPr>
        <p:spPr>
          <a:xfrm>
            <a:off x="3767320" y="2110207"/>
            <a:ext cx="5497032" cy="2918736"/>
          </a:xfrm>
          <a:prstGeom prst="roundRect">
            <a:avLst/>
          </a:prstGeom>
          <a:solidFill>
            <a:srgbClr val="FFFF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9" name="角丸四角形 68">
            <a:extLst>
              <a:ext uri="{FF2B5EF4-FFF2-40B4-BE49-F238E27FC236}">
                <a16:creationId xmlns:a16="http://schemas.microsoft.com/office/drawing/2014/main" id="{A4300E69-0E96-5843-9884-D82B244E4F89}"/>
              </a:ext>
            </a:extLst>
          </p:cNvPr>
          <p:cNvSpPr/>
          <p:nvPr/>
        </p:nvSpPr>
        <p:spPr>
          <a:xfrm>
            <a:off x="2610880" y="2111008"/>
            <a:ext cx="964840" cy="2918736"/>
          </a:xfrm>
          <a:prstGeom prst="round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7" name="テキスト プレースホルダー 66">
            <a:extLst>
              <a:ext uri="{FF2B5EF4-FFF2-40B4-BE49-F238E27FC236}">
                <a16:creationId xmlns:a16="http://schemas.microsoft.com/office/drawing/2014/main" id="{D967E463-E552-8247-9AC7-961928A19AE7}"/>
              </a:ext>
            </a:extLst>
          </p:cNvPr>
          <p:cNvSpPr>
            <a:spLocks noGrp="1"/>
          </p:cNvSpPr>
          <p:nvPr>
            <p:ph type="body" sz="quarter" idx="13"/>
          </p:nvPr>
        </p:nvSpPr>
        <p:spPr>
          <a:xfrm>
            <a:off x="527051" y="1196753"/>
            <a:ext cx="11137900" cy="488091"/>
          </a:xfrm>
        </p:spPr>
        <p:txBody>
          <a:bodyPr>
            <a:normAutofit fontScale="85000" lnSpcReduction="20000"/>
          </a:bodyPr>
          <a:lstStyle/>
          <a:p>
            <a:r>
              <a:rPr lang="ja-JP" altLang="en-US"/>
              <a:t>学習の結果、人間の脳に似た機能が獲得されることが実験的に確認されている</a:t>
            </a:r>
            <a:r>
              <a:rPr lang="en-US" altLang="ja-JP" dirty="0"/>
              <a:t>.</a:t>
            </a:r>
            <a:endParaRPr lang="ja-JP" altLang="en-US"/>
          </a:p>
        </p:txBody>
      </p:sp>
      <p:sp>
        <p:nvSpPr>
          <p:cNvPr id="2" name="タイトル 1"/>
          <p:cNvSpPr>
            <a:spLocks noGrp="1"/>
          </p:cNvSpPr>
          <p:nvPr>
            <p:ph type="title"/>
          </p:nvPr>
        </p:nvSpPr>
        <p:spPr/>
        <p:txBody>
          <a:bodyPr/>
          <a:lstStyle/>
          <a:p>
            <a:r>
              <a:rPr lang="ja-JP" altLang="en-US" dirty="0"/>
              <a:t>学習されたニューラルネットワークの分析</a:t>
            </a:r>
          </a:p>
        </p:txBody>
      </p:sp>
      <p:sp>
        <p:nvSpPr>
          <p:cNvPr id="68" name="テキスト プレースホルダー 67">
            <a:extLst>
              <a:ext uri="{FF2B5EF4-FFF2-40B4-BE49-F238E27FC236}">
                <a16:creationId xmlns:a16="http://schemas.microsoft.com/office/drawing/2014/main" id="{DC53CC59-0A8B-F447-93C2-56B5055BCA3F}"/>
              </a:ext>
            </a:extLst>
          </p:cNvPr>
          <p:cNvSpPr>
            <a:spLocks noGrp="1"/>
          </p:cNvSpPr>
          <p:nvPr>
            <p:ph type="body" sz="quarter" idx="14"/>
          </p:nvPr>
        </p:nvSpPr>
        <p:spPr/>
        <p:txBody>
          <a:bodyPr/>
          <a:lstStyle/>
          <a:p>
            <a:r>
              <a:rPr lang="ja-JP" altLang="en-US"/>
              <a:t>データサイエンス・機械学習技術</a:t>
            </a:r>
          </a:p>
          <a:p>
            <a:endParaRPr lang="ja-JP" altLang="en-US"/>
          </a:p>
        </p:txBody>
      </p:sp>
      <p:sp>
        <p:nvSpPr>
          <p:cNvPr id="4" name="テキスト ボックス 3"/>
          <p:cNvSpPr txBox="1"/>
          <p:nvPr/>
        </p:nvSpPr>
        <p:spPr>
          <a:xfrm>
            <a:off x="6041799" y="1722656"/>
            <a:ext cx="799368" cy="338192"/>
          </a:xfrm>
          <a:prstGeom prst="rect">
            <a:avLst/>
          </a:prstGeom>
          <a:noFill/>
        </p:spPr>
        <p:txBody>
          <a:bodyPr wrap="none" lIns="91336" tIns="45667" rIns="91336" bIns="45667" rtlCol="0">
            <a:spAutoFit/>
          </a:bodyPr>
          <a:lstStyle/>
          <a:p>
            <a:r>
              <a:rPr lang="ja-JP" altLang="en-US" sz="1598" dirty="0"/>
              <a:t>中間層</a:t>
            </a:r>
          </a:p>
        </p:txBody>
      </p:sp>
      <p:sp>
        <p:nvSpPr>
          <p:cNvPr id="5" name="円/楕円 4"/>
          <p:cNvSpPr/>
          <p:nvPr/>
        </p:nvSpPr>
        <p:spPr>
          <a:xfrm>
            <a:off x="2944149" y="2833870"/>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6" name="円/楕円 5"/>
          <p:cNvSpPr/>
          <p:nvPr/>
        </p:nvSpPr>
        <p:spPr>
          <a:xfrm>
            <a:off x="2944149" y="304222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7" name="円/楕円 6"/>
          <p:cNvSpPr/>
          <p:nvPr/>
        </p:nvSpPr>
        <p:spPr>
          <a:xfrm>
            <a:off x="2944149" y="325058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8" name="円/楕円 7"/>
          <p:cNvSpPr/>
          <p:nvPr/>
        </p:nvSpPr>
        <p:spPr>
          <a:xfrm>
            <a:off x="2944149" y="345893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9" name="円/楕円 8"/>
          <p:cNvSpPr/>
          <p:nvPr/>
        </p:nvSpPr>
        <p:spPr>
          <a:xfrm>
            <a:off x="2944149" y="366729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0" name="円/楕円 9"/>
          <p:cNvSpPr/>
          <p:nvPr/>
        </p:nvSpPr>
        <p:spPr>
          <a:xfrm>
            <a:off x="2944149" y="389380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1" name="円/楕円 10"/>
          <p:cNvSpPr/>
          <p:nvPr/>
        </p:nvSpPr>
        <p:spPr>
          <a:xfrm>
            <a:off x="2944149" y="4111422"/>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2" name="円/楕円 11"/>
          <p:cNvSpPr/>
          <p:nvPr/>
        </p:nvSpPr>
        <p:spPr>
          <a:xfrm>
            <a:off x="4175764" y="220880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3" name="円/楕円 12"/>
          <p:cNvSpPr/>
          <p:nvPr/>
        </p:nvSpPr>
        <p:spPr>
          <a:xfrm>
            <a:off x="4175764" y="2417158"/>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4" name="円/楕円 13"/>
          <p:cNvSpPr/>
          <p:nvPr/>
        </p:nvSpPr>
        <p:spPr>
          <a:xfrm>
            <a:off x="4175764" y="2625515"/>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5" name="円/楕円 14"/>
          <p:cNvSpPr/>
          <p:nvPr/>
        </p:nvSpPr>
        <p:spPr>
          <a:xfrm>
            <a:off x="4175764" y="2833870"/>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6" name="円/楕円 15"/>
          <p:cNvSpPr/>
          <p:nvPr/>
        </p:nvSpPr>
        <p:spPr>
          <a:xfrm>
            <a:off x="4175764" y="304222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7" name="円/楕円 16"/>
          <p:cNvSpPr/>
          <p:nvPr/>
        </p:nvSpPr>
        <p:spPr>
          <a:xfrm>
            <a:off x="4175764" y="325058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8" name="円/楕円 17"/>
          <p:cNvSpPr/>
          <p:nvPr/>
        </p:nvSpPr>
        <p:spPr>
          <a:xfrm>
            <a:off x="4175764" y="345893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19" name="円/楕円 18"/>
          <p:cNvSpPr/>
          <p:nvPr/>
        </p:nvSpPr>
        <p:spPr>
          <a:xfrm>
            <a:off x="4175764" y="366729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0" name="円/楕円 19"/>
          <p:cNvSpPr/>
          <p:nvPr/>
        </p:nvSpPr>
        <p:spPr>
          <a:xfrm>
            <a:off x="4175764" y="3880278"/>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1" name="円/楕円 20"/>
          <p:cNvSpPr/>
          <p:nvPr/>
        </p:nvSpPr>
        <p:spPr>
          <a:xfrm>
            <a:off x="4175764" y="408863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2" name="円/楕円 21"/>
          <p:cNvSpPr/>
          <p:nvPr/>
        </p:nvSpPr>
        <p:spPr>
          <a:xfrm>
            <a:off x="4175764" y="4296990"/>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3" name="円/楕円 22"/>
          <p:cNvSpPr/>
          <p:nvPr/>
        </p:nvSpPr>
        <p:spPr>
          <a:xfrm>
            <a:off x="4175764" y="451887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4" name="円/楕円 23"/>
          <p:cNvSpPr/>
          <p:nvPr/>
        </p:nvSpPr>
        <p:spPr>
          <a:xfrm>
            <a:off x="4175764" y="4736489"/>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5" name="円/楕円 24"/>
          <p:cNvSpPr/>
          <p:nvPr/>
        </p:nvSpPr>
        <p:spPr>
          <a:xfrm>
            <a:off x="5407376" y="2625515"/>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6" name="円/楕円 25"/>
          <p:cNvSpPr/>
          <p:nvPr/>
        </p:nvSpPr>
        <p:spPr>
          <a:xfrm>
            <a:off x="5407376" y="2833870"/>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7" name="円/楕円 26"/>
          <p:cNvSpPr/>
          <p:nvPr/>
        </p:nvSpPr>
        <p:spPr>
          <a:xfrm>
            <a:off x="5407376" y="304222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8" name="円/楕円 27"/>
          <p:cNvSpPr/>
          <p:nvPr/>
        </p:nvSpPr>
        <p:spPr>
          <a:xfrm>
            <a:off x="5407376" y="325058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29" name="円/楕円 28"/>
          <p:cNvSpPr/>
          <p:nvPr/>
        </p:nvSpPr>
        <p:spPr>
          <a:xfrm>
            <a:off x="5407376" y="345893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0" name="円/楕円 29"/>
          <p:cNvSpPr/>
          <p:nvPr/>
        </p:nvSpPr>
        <p:spPr>
          <a:xfrm>
            <a:off x="5407376" y="366729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1" name="円/楕円 30"/>
          <p:cNvSpPr/>
          <p:nvPr/>
        </p:nvSpPr>
        <p:spPr>
          <a:xfrm>
            <a:off x="5407376" y="3880278"/>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2" name="円/楕円 31"/>
          <p:cNvSpPr/>
          <p:nvPr/>
        </p:nvSpPr>
        <p:spPr>
          <a:xfrm>
            <a:off x="5407376" y="410216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3" name="円/楕円 32"/>
          <p:cNvSpPr/>
          <p:nvPr/>
        </p:nvSpPr>
        <p:spPr>
          <a:xfrm>
            <a:off x="5407376" y="431977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4" name="円/楕円 33"/>
          <p:cNvSpPr/>
          <p:nvPr/>
        </p:nvSpPr>
        <p:spPr>
          <a:xfrm>
            <a:off x="9843226" y="2625515"/>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5" name="円/楕円 34"/>
          <p:cNvSpPr/>
          <p:nvPr/>
        </p:nvSpPr>
        <p:spPr>
          <a:xfrm>
            <a:off x="9843226" y="2833870"/>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6" name="円/楕円 35"/>
          <p:cNvSpPr/>
          <p:nvPr/>
        </p:nvSpPr>
        <p:spPr>
          <a:xfrm>
            <a:off x="9843226" y="304222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7" name="円/楕円 36"/>
          <p:cNvSpPr/>
          <p:nvPr/>
        </p:nvSpPr>
        <p:spPr>
          <a:xfrm>
            <a:off x="9843226" y="325058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8" name="円/楕円 37"/>
          <p:cNvSpPr/>
          <p:nvPr/>
        </p:nvSpPr>
        <p:spPr>
          <a:xfrm>
            <a:off x="9843226" y="3458937"/>
            <a:ext cx="125013" cy="125013"/>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39" name="円/楕円 38"/>
          <p:cNvSpPr/>
          <p:nvPr/>
        </p:nvSpPr>
        <p:spPr>
          <a:xfrm>
            <a:off x="9843226" y="366729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0" name="円/楕円 39"/>
          <p:cNvSpPr/>
          <p:nvPr/>
        </p:nvSpPr>
        <p:spPr>
          <a:xfrm>
            <a:off x="9843226" y="3880278"/>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1" name="円/楕円 40"/>
          <p:cNvSpPr/>
          <p:nvPr/>
        </p:nvSpPr>
        <p:spPr>
          <a:xfrm>
            <a:off x="9843226" y="410216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2" name="円/楕円 41"/>
          <p:cNvSpPr/>
          <p:nvPr/>
        </p:nvSpPr>
        <p:spPr>
          <a:xfrm>
            <a:off x="9855373" y="431977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3" name="円/楕円 42"/>
          <p:cNvSpPr/>
          <p:nvPr/>
        </p:nvSpPr>
        <p:spPr>
          <a:xfrm>
            <a:off x="6638987" y="2833870"/>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4" name="円/楕円 43"/>
          <p:cNvSpPr/>
          <p:nvPr/>
        </p:nvSpPr>
        <p:spPr>
          <a:xfrm>
            <a:off x="6638987" y="304222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5" name="円/楕円 44"/>
          <p:cNvSpPr/>
          <p:nvPr/>
        </p:nvSpPr>
        <p:spPr>
          <a:xfrm>
            <a:off x="6638987" y="325058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6" name="円/楕円 45"/>
          <p:cNvSpPr/>
          <p:nvPr/>
        </p:nvSpPr>
        <p:spPr>
          <a:xfrm>
            <a:off x="6638987" y="345893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7" name="円/楕円 46"/>
          <p:cNvSpPr/>
          <p:nvPr/>
        </p:nvSpPr>
        <p:spPr>
          <a:xfrm>
            <a:off x="6638987" y="3667293"/>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8" name="円/楕円 47"/>
          <p:cNvSpPr/>
          <p:nvPr/>
        </p:nvSpPr>
        <p:spPr>
          <a:xfrm>
            <a:off x="6638987" y="3893806"/>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49" name="円/楕円 48"/>
          <p:cNvSpPr/>
          <p:nvPr/>
        </p:nvSpPr>
        <p:spPr>
          <a:xfrm>
            <a:off x="6638987" y="4111422"/>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cxnSp>
        <p:nvCxnSpPr>
          <p:cNvPr id="50" name="直線コネクタ 49"/>
          <p:cNvCxnSpPr>
            <a:stCxn id="5" idx="7"/>
            <a:endCxn id="12" idx="2"/>
          </p:cNvCxnSpPr>
          <p:nvPr/>
        </p:nvCxnSpPr>
        <p:spPr>
          <a:xfrm flipV="1">
            <a:off x="3050854" y="2271310"/>
            <a:ext cx="1124908" cy="580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12" idx="6"/>
            <a:endCxn id="25" idx="1"/>
          </p:cNvCxnSpPr>
          <p:nvPr/>
        </p:nvCxnSpPr>
        <p:spPr>
          <a:xfrm>
            <a:off x="4300776" y="2271310"/>
            <a:ext cx="1124906" cy="372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25" idx="6"/>
            <a:endCxn id="43" idx="2"/>
          </p:cNvCxnSpPr>
          <p:nvPr/>
        </p:nvCxnSpPr>
        <p:spPr>
          <a:xfrm>
            <a:off x="5532388" y="2688022"/>
            <a:ext cx="1106597" cy="208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58" idx="6"/>
            <a:endCxn id="34" idx="2"/>
          </p:cNvCxnSpPr>
          <p:nvPr/>
        </p:nvCxnSpPr>
        <p:spPr>
          <a:xfrm flipV="1">
            <a:off x="8796671" y="2688022"/>
            <a:ext cx="1046555" cy="231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11" idx="5"/>
            <a:endCxn id="24" idx="2"/>
          </p:cNvCxnSpPr>
          <p:nvPr/>
        </p:nvCxnSpPr>
        <p:spPr>
          <a:xfrm>
            <a:off x="3050854" y="4218128"/>
            <a:ext cx="1124908" cy="58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24" idx="6"/>
            <a:endCxn id="33" idx="3"/>
          </p:cNvCxnSpPr>
          <p:nvPr/>
        </p:nvCxnSpPr>
        <p:spPr>
          <a:xfrm flipV="1">
            <a:off x="4300776" y="4426483"/>
            <a:ext cx="1124906" cy="372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33" idx="6"/>
            <a:endCxn id="49" idx="2"/>
          </p:cNvCxnSpPr>
          <p:nvPr/>
        </p:nvCxnSpPr>
        <p:spPr>
          <a:xfrm flipV="1">
            <a:off x="5532388" y="4173929"/>
            <a:ext cx="1106597" cy="208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64" idx="6"/>
            <a:endCxn id="42" idx="2"/>
          </p:cNvCxnSpPr>
          <p:nvPr/>
        </p:nvCxnSpPr>
        <p:spPr>
          <a:xfrm>
            <a:off x="8796671" y="4173881"/>
            <a:ext cx="1058702" cy="2084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円/楕円 57"/>
          <p:cNvSpPr/>
          <p:nvPr/>
        </p:nvSpPr>
        <p:spPr>
          <a:xfrm>
            <a:off x="8671658" y="2856971"/>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59" name="円/楕円 58"/>
          <p:cNvSpPr/>
          <p:nvPr/>
        </p:nvSpPr>
        <p:spPr>
          <a:xfrm>
            <a:off x="8671658" y="306532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60" name="円/楕円 59"/>
          <p:cNvSpPr/>
          <p:nvPr/>
        </p:nvSpPr>
        <p:spPr>
          <a:xfrm>
            <a:off x="8671658" y="3273682"/>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61" name="円/楕円 60"/>
          <p:cNvSpPr/>
          <p:nvPr/>
        </p:nvSpPr>
        <p:spPr>
          <a:xfrm>
            <a:off x="8671658" y="3482039"/>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62" name="円/楕円 61"/>
          <p:cNvSpPr/>
          <p:nvPr/>
        </p:nvSpPr>
        <p:spPr>
          <a:xfrm>
            <a:off x="8671658" y="3690394"/>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63" name="円/楕円 62"/>
          <p:cNvSpPr/>
          <p:nvPr/>
        </p:nvSpPr>
        <p:spPr>
          <a:xfrm>
            <a:off x="8671658" y="3893757"/>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64" name="円/楕円 63"/>
          <p:cNvSpPr/>
          <p:nvPr/>
        </p:nvSpPr>
        <p:spPr>
          <a:xfrm>
            <a:off x="8671658" y="4111374"/>
            <a:ext cx="125013" cy="12501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998"/>
          </a:p>
        </p:txBody>
      </p:sp>
      <p:sp>
        <p:nvSpPr>
          <p:cNvPr id="71" name="テキスト ボックス 70"/>
          <p:cNvSpPr txBox="1"/>
          <p:nvPr/>
        </p:nvSpPr>
        <p:spPr>
          <a:xfrm>
            <a:off x="7475448" y="3284322"/>
            <a:ext cx="360602" cy="399363"/>
          </a:xfrm>
          <a:prstGeom prst="rect">
            <a:avLst/>
          </a:prstGeom>
          <a:noFill/>
        </p:spPr>
        <p:txBody>
          <a:bodyPr wrap="none" lIns="91336" tIns="45667" rIns="91336" bIns="45667" rtlCol="0">
            <a:spAutoFit/>
          </a:bodyPr>
          <a:lstStyle/>
          <a:p>
            <a:r>
              <a:rPr lang="en-US" altLang="ja-JP" sz="1998" dirty="0"/>
              <a:t>…</a:t>
            </a:r>
            <a:endParaRPr lang="ja-JP" altLang="en-US" sz="1998" dirty="0"/>
          </a:p>
        </p:txBody>
      </p:sp>
      <p:sp>
        <p:nvSpPr>
          <p:cNvPr id="72" name="テキスト ボックス 71"/>
          <p:cNvSpPr txBox="1"/>
          <p:nvPr/>
        </p:nvSpPr>
        <p:spPr>
          <a:xfrm>
            <a:off x="2610880" y="1772816"/>
            <a:ext cx="799368" cy="338192"/>
          </a:xfrm>
          <a:prstGeom prst="rect">
            <a:avLst/>
          </a:prstGeom>
          <a:noFill/>
        </p:spPr>
        <p:txBody>
          <a:bodyPr wrap="none" lIns="91336" tIns="45667" rIns="91336" bIns="45667" rtlCol="0">
            <a:spAutoFit/>
          </a:bodyPr>
          <a:lstStyle/>
          <a:p>
            <a:r>
              <a:rPr lang="ja-JP" altLang="en-US" sz="1598" dirty="0"/>
              <a:t>入力層</a:t>
            </a:r>
          </a:p>
        </p:txBody>
      </p:sp>
      <p:sp>
        <p:nvSpPr>
          <p:cNvPr id="73" name="テキスト ボックス 72"/>
          <p:cNvSpPr txBox="1"/>
          <p:nvPr/>
        </p:nvSpPr>
        <p:spPr>
          <a:xfrm>
            <a:off x="9562817" y="1772816"/>
            <a:ext cx="799368" cy="338192"/>
          </a:xfrm>
          <a:prstGeom prst="rect">
            <a:avLst/>
          </a:prstGeom>
          <a:noFill/>
        </p:spPr>
        <p:txBody>
          <a:bodyPr wrap="none" lIns="91336" tIns="45667" rIns="91336" bIns="45667" rtlCol="0">
            <a:spAutoFit/>
          </a:bodyPr>
          <a:lstStyle/>
          <a:p>
            <a:r>
              <a:rPr lang="ja-JP" altLang="en-US" sz="1598" dirty="0"/>
              <a:t>出力層</a:t>
            </a:r>
          </a:p>
        </p:txBody>
      </p:sp>
      <p:sp>
        <p:nvSpPr>
          <p:cNvPr id="74" name="右中かっこ 73"/>
          <p:cNvSpPr/>
          <p:nvPr/>
        </p:nvSpPr>
        <p:spPr>
          <a:xfrm rot="16200000">
            <a:off x="6390052" y="-554788"/>
            <a:ext cx="189425" cy="5366310"/>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998"/>
          </a:p>
        </p:txBody>
      </p:sp>
      <p:cxnSp>
        <p:nvCxnSpPr>
          <p:cNvPr id="75" name="直線コネクタ 74"/>
          <p:cNvCxnSpPr>
            <a:stCxn id="43" idx="6"/>
            <a:endCxn id="58" idx="2"/>
          </p:cNvCxnSpPr>
          <p:nvPr/>
        </p:nvCxnSpPr>
        <p:spPr>
          <a:xfrm>
            <a:off x="6763999" y="2896378"/>
            <a:ext cx="1907659" cy="2310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49" idx="6"/>
            <a:endCxn id="64" idx="2"/>
          </p:cNvCxnSpPr>
          <p:nvPr/>
        </p:nvCxnSpPr>
        <p:spPr>
          <a:xfrm flipV="1">
            <a:off x="6763999" y="4173881"/>
            <a:ext cx="1907659" cy="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右中かっこ 83"/>
          <p:cNvSpPr/>
          <p:nvPr/>
        </p:nvSpPr>
        <p:spPr>
          <a:xfrm rot="5400000">
            <a:off x="5124446" y="3904252"/>
            <a:ext cx="200130" cy="3745909"/>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998"/>
          </a:p>
        </p:txBody>
      </p:sp>
      <p:sp>
        <p:nvSpPr>
          <p:cNvPr id="85" name="右中かっこ 84"/>
          <p:cNvSpPr/>
          <p:nvPr/>
        </p:nvSpPr>
        <p:spPr>
          <a:xfrm rot="5400000">
            <a:off x="8592995" y="4811807"/>
            <a:ext cx="175945" cy="1935390"/>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998"/>
          </a:p>
        </p:txBody>
      </p:sp>
      <p:sp>
        <p:nvSpPr>
          <p:cNvPr id="89" name="テキスト ボックス 88"/>
          <p:cNvSpPr txBox="1"/>
          <p:nvPr/>
        </p:nvSpPr>
        <p:spPr>
          <a:xfrm>
            <a:off x="629086" y="1836236"/>
            <a:ext cx="1263774" cy="368628"/>
          </a:xfrm>
          <a:prstGeom prst="rect">
            <a:avLst/>
          </a:prstGeom>
          <a:noFill/>
        </p:spPr>
        <p:txBody>
          <a:bodyPr wrap="none" rtlCol="0">
            <a:spAutoFit/>
          </a:bodyPr>
          <a:lstStyle/>
          <a:p>
            <a:r>
              <a:rPr lang="ja-JP" altLang="en-US" sz="1798" dirty="0"/>
              <a:t>入力データ</a:t>
            </a:r>
            <a:endParaRPr lang="en-US" altLang="ja-JP" sz="1798" dirty="0"/>
          </a:p>
        </p:txBody>
      </p:sp>
      <p:sp>
        <p:nvSpPr>
          <p:cNvPr id="93" name="右矢印 92"/>
          <p:cNvSpPr/>
          <p:nvPr/>
        </p:nvSpPr>
        <p:spPr>
          <a:xfrm>
            <a:off x="3349259" y="3121431"/>
            <a:ext cx="6277796" cy="863200"/>
          </a:xfrm>
          <a:prstGeom prst="rightArrow">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8"/>
          </a:p>
        </p:txBody>
      </p:sp>
      <p:sp>
        <p:nvSpPr>
          <p:cNvPr id="95" name="テキスト ボックス 94"/>
          <p:cNvSpPr txBox="1"/>
          <p:nvPr/>
        </p:nvSpPr>
        <p:spPr>
          <a:xfrm>
            <a:off x="4661234" y="5963188"/>
            <a:ext cx="5179182" cy="368628"/>
          </a:xfrm>
          <a:prstGeom prst="rect">
            <a:avLst/>
          </a:prstGeom>
          <a:noFill/>
          <a:effectLst>
            <a:glow rad="127000">
              <a:schemeClr val="accent1"/>
            </a:glow>
          </a:effectLst>
        </p:spPr>
        <p:txBody>
          <a:bodyPr wrap="square" rtlCol="0">
            <a:spAutoFit/>
          </a:bodyPr>
          <a:lstStyle/>
          <a:p>
            <a:r>
              <a:rPr lang="ja-JP" altLang="en-US" sz="1798" dirty="0">
                <a:solidFill>
                  <a:schemeClr val="bg1"/>
                </a:solidFill>
                <a:effectLst>
                  <a:glow rad="228600">
                    <a:schemeClr val="accent1">
                      <a:satMod val="175000"/>
                    </a:schemeClr>
                  </a:glow>
                </a:effectLst>
              </a:rPr>
              <a:t>プリミティブ</a:t>
            </a:r>
            <a:r>
              <a:rPr lang="en-US" altLang="ja-JP" sz="1798" dirty="0">
                <a:solidFill>
                  <a:schemeClr val="bg1"/>
                </a:solidFill>
                <a:effectLst>
                  <a:glow rad="228600">
                    <a:schemeClr val="accent1">
                      <a:satMod val="175000"/>
                    </a:schemeClr>
                  </a:glow>
                </a:effectLst>
              </a:rPr>
              <a:t>		</a:t>
            </a:r>
            <a:r>
              <a:rPr lang="ja-JP" altLang="en-US" sz="1798">
                <a:solidFill>
                  <a:schemeClr val="bg1"/>
                </a:solidFill>
                <a:effectLst>
                  <a:glow rad="228600">
                    <a:schemeClr val="accent1">
                      <a:satMod val="175000"/>
                    </a:schemeClr>
                  </a:glow>
                </a:effectLst>
              </a:rPr>
              <a:t>　  　　　抽象</a:t>
            </a:r>
            <a:r>
              <a:rPr lang="ja-JP" altLang="en-US" sz="1798" dirty="0">
                <a:solidFill>
                  <a:schemeClr val="bg1"/>
                </a:solidFill>
                <a:effectLst>
                  <a:glow rad="228600">
                    <a:schemeClr val="accent1">
                      <a:satMod val="175000"/>
                    </a:schemeClr>
                  </a:glow>
                </a:effectLst>
              </a:rPr>
              <a:t>概念</a:t>
            </a:r>
          </a:p>
        </p:txBody>
      </p:sp>
      <p:sp>
        <p:nvSpPr>
          <p:cNvPr id="3" name="テキスト ボックス 2"/>
          <p:cNvSpPr txBox="1"/>
          <p:nvPr/>
        </p:nvSpPr>
        <p:spPr>
          <a:xfrm>
            <a:off x="3741239" y="5029744"/>
            <a:ext cx="871447" cy="829171"/>
          </a:xfrm>
          <a:prstGeom prst="rect">
            <a:avLst/>
          </a:prstGeom>
          <a:noFill/>
        </p:spPr>
        <p:txBody>
          <a:bodyPr wrap="none" rtlCol="0">
            <a:spAutoFit/>
          </a:bodyPr>
          <a:lstStyle/>
          <a:p>
            <a:r>
              <a:rPr lang="ja-JP" altLang="en-US" sz="1598" dirty="0"/>
              <a:t>エッジ、</a:t>
            </a:r>
            <a:endParaRPr lang="en-US" altLang="ja-JP" sz="1598" dirty="0"/>
          </a:p>
          <a:p>
            <a:r>
              <a:rPr lang="ja-JP" altLang="en-US" sz="1598" dirty="0"/>
              <a:t>点、色</a:t>
            </a:r>
            <a:r>
              <a:rPr lang="en-US" altLang="ja-JP" sz="1598" dirty="0"/>
              <a:t>…</a:t>
            </a:r>
          </a:p>
          <a:p>
            <a:endParaRPr lang="ja-JP" altLang="en-US" sz="1598" dirty="0"/>
          </a:p>
        </p:txBody>
      </p:sp>
      <p:sp>
        <p:nvSpPr>
          <p:cNvPr id="92" name="テキスト ボックス 91"/>
          <p:cNvSpPr txBox="1"/>
          <p:nvPr/>
        </p:nvSpPr>
        <p:spPr>
          <a:xfrm>
            <a:off x="4886672" y="5021042"/>
            <a:ext cx="1201322" cy="583526"/>
          </a:xfrm>
          <a:prstGeom prst="rect">
            <a:avLst/>
          </a:prstGeom>
          <a:noFill/>
        </p:spPr>
        <p:txBody>
          <a:bodyPr wrap="none" rtlCol="0">
            <a:spAutoFit/>
          </a:bodyPr>
          <a:lstStyle/>
          <a:p>
            <a:r>
              <a:rPr lang="ja-JP" altLang="en-US" sz="1598" dirty="0"/>
              <a:t>テクスチャ、</a:t>
            </a:r>
            <a:endParaRPr lang="en-US" altLang="ja-JP" sz="1598" dirty="0"/>
          </a:p>
          <a:p>
            <a:r>
              <a:rPr lang="ja-JP" altLang="en-US" sz="1598" dirty="0"/>
              <a:t>線、円弧</a:t>
            </a:r>
            <a:r>
              <a:rPr lang="en-US" altLang="ja-JP" sz="1598" dirty="0"/>
              <a:t>…</a:t>
            </a:r>
            <a:endParaRPr lang="ja-JP" altLang="en-US" sz="1598" dirty="0"/>
          </a:p>
        </p:txBody>
      </p:sp>
      <p:sp>
        <p:nvSpPr>
          <p:cNvPr id="96" name="テキスト ボックス 95"/>
          <p:cNvSpPr txBox="1"/>
          <p:nvPr/>
        </p:nvSpPr>
        <p:spPr>
          <a:xfrm>
            <a:off x="6320530" y="5077722"/>
            <a:ext cx="1071614" cy="583526"/>
          </a:xfrm>
          <a:prstGeom prst="rect">
            <a:avLst/>
          </a:prstGeom>
          <a:noFill/>
        </p:spPr>
        <p:txBody>
          <a:bodyPr wrap="none" rtlCol="0">
            <a:spAutoFit/>
          </a:bodyPr>
          <a:lstStyle/>
          <a:p>
            <a:r>
              <a:rPr lang="ja-JP" altLang="en-US" sz="1598" dirty="0"/>
              <a:t>丸、三角、</a:t>
            </a:r>
            <a:endParaRPr lang="en-US" altLang="ja-JP" sz="1598" dirty="0"/>
          </a:p>
          <a:p>
            <a:r>
              <a:rPr lang="ja-JP" altLang="en-US" sz="1598" dirty="0"/>
              <a:t>四角</a:t>
            </a:r>
            <a:r>
              <a:rPr lang="en-US" altLang="ja-JP" sz="1598" dirty="0"/>
              <a:t>…</a:t>
            </a:r>
          </a:p>
        </p:txBody>
      </p:sp>
      <p:sp>
        <p:nvSpPr>
          <p:cNvPr id="98" name="テキスト ボックス 97"/>
          <p:cNvSpPr txBox="1"/>
          <p:nvPr/>
        </p:nvSpPr>
        <p:spPr>
          <a:xfrm>
            <a:off x="8006896" y="4725144"/>
            <a:ext cx="1473480" cy="1075936"/>
          </a:xfrm>
          <a:prstGeom prst="rect">
            <a:avLst/>
          </a:prstGeom>
          <a:noFill/>
        </p:spPr>
        <p:txBody>
          <a:bodyPr wrap="none" rtlCol="0">
            <a:spAutoFit/>
          </a:bodyPr>
          <a:lstStyle/>
          <a:p>
            <a:r>
              <a:rPr lang="ja-JP" altLang="en-US" sz="1598"/>
              <a:t>顔の輪郭</a:t>
            </a:r>
            <a:endParaRPr lang="en-US" altLang="ja-JP" sz="1598" dirty="0"/>
          </a:p>
          <a:p>
            <a:r>
              <a:rPr lang="ja-JP" altLang="en-US" sz="1598"/>
              <a:t>耳、目、鼻、口</a:t>
            </a:r>
            <a:endParaRPr lang="en-US" altLang="ja-JP" sz="1598" dirty="0"/>
          </a:p>
          <a:p>
            <a:r>
              <a:rPr lang="ja-JP" altLang="en-US" sz="1598"/>
              <a:t>などの位置・形</a:t>
            </a:r>
            <a:endParaRPr lang="en-US" altLang="ja-JP" sz="1598" dirty="0"/>
          </a:p>
          <a:p>
            <a:r>
              <a:rPr lang="en-US" altLang="ja-JP" sz="1598" dirty="0"/>
              <a:t>…</a:t>
            </a:r>
          </a:p>
        </p:txBody>
      </p:sp>
      <p:pic>
        <p:nvPicPr>
          <p:cNvPr id="91" name="図 90">
            <a:extLst>
              <a:ext uri="{FF2B5EF4-FFF2-40B4-BE49-F238E27FC236}">
                <a16:creationId xmlns:a16="http://schemas.microsoft.com/office/drawing/2014/main" id="{B915719F-5CCE-8F41-B416-B66F0C4CEE28}"/>
              </a:ext>
            </a:extLst>
          </p:cNvPr>
          <p:cNvPicPr>
            <a:picLocks noChangeAspect="1"/>
          </p:cNvPicPr>
          <p:nvPr/>
        </p:nvPicPr>
        <p:blipFill rotWithShape="1">
          <a:blip r:embed="rId3">
            <a:extLst>
              <a:ext uri="{28A0092B-C50C-407E-A947-70E740481C1C}">
                <a14:useLocalDpi xmlns:a14="http://schemas.microsoft.com/office/drawing/2010/main" val="0"/>
              </a:ext>
            </a:extLst>
          </a:blip>
          <a:srcRect l="31847" r="13622" b="44750"/>
          <a:stretch/>
        </p:blipFill>
        <p:spPr>
          <a:xfrm>
            <a:off x="749303" y="2715314"/>
            <a:ext cx="1433769" cy="1577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7" name="図 96">
            <a:extLst>
              <a:ext uri="{FF2B5EF4-FFF2-40B4-BE49-F238E27FC236}">
                <a16:creationId xmlns:a16="http://schemas.microsoft.com/office/drawing/2014/main" id="{7A3BD837-394D-9D45-A3BA-509F083CD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9027" y="3588366"/>
            <a:ext cx="1130411" cy="1165372"/>
          </a:xfrm>
          <a:prstGeom prst="rect">
            <a:avLst/>
          </a:prstGeom>
        </p:spPr>
      </p:pic>
      <p:sp>
        <p:nvSpPr>
          <p:cNvPr id="99" name="テキスト ボックス 98">
            <a:extLst>
              <a:ext uri="{FF2B5EF4-FFF2-40B4-BE49-F238E27FC236}">
                <a16:creationId xmlns:a16="http://schemas.microsoft.com/office/drawing/2014/main" id="{85F1EAEE-EA83-D246-8693-9C27E9C17452}"/>
              </a:ext>
            </a:extLst>
          </p:cNvPr>
          <p:cNvSpPr txBox="1"/>
          <p:nvPr/>
        </p:nvSpPr>
        <p:spPr>
          <a:xfrm>
            <a:off x="10675564" y="4652380"/>
            <a:ext cx="1213794" cy="584775"/>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いつも遊んで</a:t>
            </a:r>
            <a:endParaRPr kumimoji="1" lang="en-US" altLang="ja-JP" sz="1600" dirty="0">
              <a:latin typeface="Meiryo UI" panose="020B0604030504040204" pitchFamily="34" charset="-128"/>
              <a:ea typeface="Meiryo UI" panose="020B0604030504040204" pitchFamily="34" charset="-128"/>
            </a:endParaRPr>
          </a:p>
          <a:p>
            <a:r>
              <a:rPr kumimoji="1" lang="ja-JP" altLang="en-US" sz="1600">
                <a:latin typeface="Meiryo UI" panose="020B0604030504040204" pitchFamily="34" charset="-128"/>
                <a:ea typeface="Meiryo UI" panose="020B0604030504040204" pitchFamily="34" charset="-128"/>
              </a:rPr>
              <a:t>くれる人！</a:t>
            </a:r>
          </a:p>
        </p:txBody>
      </p:sp>
      <p:pic>
        <p:nvPicPr>
          <p:cNvPr id="100" name="図 99">
            <a:extLst>
              <a:ext uri="{FF2B5EF4-FFF2-40B4-BE49-F238E27FC236}">
                <a16:creationId xmlns:a16="http://schemas.microsoft.com/office/drawing/2014/main" id="{B227F34D-420D-4C4A-BEA1-E8BDDC03AAED}"/>
              </a:ext>
            </a:extLst>
          </p:cNvPr>
          <p:cNvPicPr>
            <a:picLocks noChangeAspect="1"/>
          </p:cNvPicPr>
          <p:nvPr/>
        </p:nvPicPr>
        <p:blipFill rotWithShape="1">
          <a:blip r:embed="rId5">
            <a:clrChange>
              <a:clrFrom>
                <a:srgbClr val="FFFFFF">
                  <a:alpha val="0"/>
                </a:srgbClr>
              </a:clrFrom>
              <a:clrTo>
                <a:srgbClr val="FFFFFF">
                  <a:alpha val="0"/>
                </a:srgbClr>
              </a:clrTo>
            </a:clrChange>
            <a:extLst>
              <a:ext uri="{28A0092B-C50C-407E-A947-70E740481C1C}">
                <a14:useLocalDpi xmlns:a14="http://schemas.microsoft.com/office/drawing/2010/main" val="0"/>
              </a:ext>
            </a:extLst>
          </a:blip>
          <a:srcRect t="11151" r="50788" b="50000"/>
          <a:stretch/>
        </p:blipFill>
        <p:spPr>
          <a:xfrm>
            <a:off x="11103336" y="2140396"/>
            <a:ext cx="637404" cy="694054"/>
          </a:xfrm>
          <a:prstGeom prst="rect">
            <a:avLst/>
          </a:prstGeom>
          <a:solidFill>
            <a:srgbClr val="FFFFFF">
              <a:shade val="85000"/>
            </a:srgbClr>
          </a:solidFill>
          <a:ln w="88900" cap="sq">
            <a:solidFill>
              <a:srgbClr val="FFFFFF"/>
            </a:solidFill>
            <a:miter lim="800000"/>
          </a:ln>
          <a:effectLst/>
        </p:spPr>
      </p:pic>
      <p:sp>
        <p:nvSpPr>
          <p:cNvPr id="101" name="テキスト ボックス 100">
            <a:extLst>
              <a:ext uri="{FF2B5EF4-FFF2-40B4-BE49-F238E27FC236}">
                <a16:creationId xmlns:a16="http://schemas.microsoft.com/office/drawing/2014/main" id="{07B7012D-B864-FB4E-B59D-720714E212DC}"/>
              </a:ext>
            </a:extLst>
          </p:cNvPr>
          <p:cNvSpPr txBox="1"/>
          <p:nvPr/>
        </p:nvSpPr>
        <p:spPr>
          <a:xfrm>
            <a:off x="10713124" y="2780928"/>
            <a:ext cx="1491114" cy="338554"/>
          </a:xfrm>
          <a:prstGeom prst="rect">
            <a:avLst/>
          </a:prstGeom>
          <a:noFill/>
        </p:spPr>
        <p:txBody>
          <a:bodyPr wrap="none" rtlCol="0">
            <a:spAutoFit/>
          </a:bodyPr>
          <a:lstStyle/>
          <a:p>
            <a:r>
              <a:rPr kumimoji="1" lang="ja-JP" altLang="en-US" sz="1600">
                <a:latin typeface="Meiryo UI" panose="020B0604030504040204" pitchFamily="34" charset="-128"/>
                <a:ea typeface="Meiryo UI" panose="020B0604030504040204" pitchFamily="34" charset="-128"/>
              </a:rPr>
              <a:t>初めて見る人？</a:t>
            </a:r>
          </a:p>
        </p:txBody>
      </p:sp>
      <p:sp>
        <p:nvSpPr>
          <p:cNvPr id="94" name="テキスト ボックス 93"/>
          <p:cNvSpPr txBox="1"/>
          <p:nvPr/>
        </p:nvSpPr>
        <p:spPr>
          <a:xfrm>
            <a:off x="10829729" y="1716179"/>
            <a:ext cx="645658" cy="368628"/>
          </a:xfrm>
          <a:prstGeom prst="rect">
            <a:avLst/>
          </a:prstGeom>
          <a:noFill/>
        </p:spPr>
        <p:txBody>
          <a:bodyPr wrap="none" rtlCol="0">
            <a:spAutoFit/>
          </a:bodyPr>
          <a:lstStyle/>
          <a:p>
            <a:r>
              <a:rPr lang="ja-JP" altLang="en-US" sz="1798" dirty="0"/>
              <a:t>出力</a:t>
            </a:r>
            <a:endParaRPr lang="en-US" altLang="ja-JP" sz="1798" dirty="0"/>
          </a:p>
        </p:txBody>
      </p:sp>
      <p:cxnSp>
        <p:nvCxnSpPr>
          <p:cNvPr id="102" name="直線矢印コネクタ 101">
            <a:extLst>
              <a:ext uri="{FF2B5EF4-FFF2-40B4-BE49-F238E27FC236}">
                <a16:creationId xmlns:a16="http://schemas.microsoft.com/office/drawing/2014/main" id="{8A81E69E-A7C5-BD46-AE49-5BB1873E0AD5}"/>
              </a:ext>
            </a:extLst>
          </p:cNvPr>
          <p:cNvCxnSpPr>
            <a:cxnSpLocks/>
          </p:cNvCxnSpPr>
          <p:nvPr/>
        </p:nvCxnSpPr>
        <p:spPr>
          <a:xfrm>
            <a:off x="9962501" y="3506804"/>
            <a:ext cx="867228" cy="268029"/>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104" name="フッター プレースホルダー 3">
            <a:extLst>
              <a:ext uri="{FF2B5EF4-FFF2-40B4-BE49-F238E27FC236}">
                <a16:creationId xmlns:a16="http://schemas.microsoft.com/office/drawing/2014/main" id="{19B43898-52E3-4242-B6CF-1B312E2332E3}"/>
              </a:ext>
            </a:extLst>
          </p:cNvPr>
          <p:cNvSpPr txBox="1">
            <a:spLocks/>
          </p:cNvSpPr>
          <p:nvPr/>
        </p:nvSpPr>
        <p:spPr>
          <a:xfrm>
            <a:off x="9985814" y="6225632"/>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857564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右矢印 16">
            <a:extLst>
              <a:ext uri="{FF2B5EF4-FFF2-40B4-BE49-F238E27FC236}">
                <a16:creationId xmlns:a16="http://schemas.microsoft.com/office/drawing/2014/main" id="{67CAB937-5E51-2B49-B6F3-6A34E9910348}"/>
              </a:ext>
            </a:extLst>
          </p:cNvPr>
          <p:cNvSpPr/>
          <p:nvPr/>
        </p:nvSpPr>
        <p:spPr>
          <a:xfrm rot="985015">
            <a:off x="4257211" y="4267779"/>
            <a:ext cx="5658669" cy="1200016"/>
          </a:xfrm>
          <a:prstGeom prst="rightArrow">
            <a:avLst>
              <a:gd name="adj1" fmla="val 62826"/>
              <a:gd name="adj2" fmla="val 76449"/>
            </a:avLst>
          </a:prstGeom>
          <a:solidFill>
            <a:schemeClr val="tx2">
              <a:lumMod val="20000"/>
              <a:lumOff val="8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aphicFrame>
        <p:nvGraphicFramePr>
          <p:cNvPr id="10" name="コンテンツ プレースホルダー 9">
            <a:extLst>
              <a:ext uri="{FF2B5EF4-FFF2-40B4-BE49-F238E27FC236}">
                <a16:creationId xmlns:a16="http://schemas.microsoft.com/office/drawing/2014/main" id="{28916882-19DE-334D-907B-C27DF8901BA9}"/>
              </a:ext>
            </a:extLst>
          </p:cNvPr>
          <p:cNvGraphicFramePr>
            <a:graphicFrameLocks noGrp="1"/>
          </p:cNvGraphicFramePr>
          <p:nvPr>
            <p:ph idx="1"/>
            <p:extLst>
              <p:ext uri="{D42A27DB-BD31-4B8C-83A1-F6EECF244321}">
                <p14:modId xmlns:p14="http://schemas.microsoft.com/office/powerpoint/2010/main" val="3747266823"/>
              </p:ext>
            </p:extLst>
          </p:nvPr>
        </p:nvGraphicFramePr>
        <p:xfrm>
          <a:off x="527050" y="1941662"/>
          <a:ext cx="9548868" cy="4301312"/>
        </p:xfrm>
        <a:graphic>
          <a:graphicData uri="http://schemas.openxmlformats.org/drawingml/2006/chart">
            <c:chart xmlns:c="http://schemas.openxmlformats.org/drawingml/2006/chart" xmlns:r="http://schemas.openxmlformats.org/officeDocument/2006/relationships" r:id="rId2"/>
          </a:graphicData>
        </a:graphic>
      </p:graphicFrame>
      <p:sp>
        <p:nvSpPr>
          <p:cNvPr id="26" name="テキスト プレースホルダー 25">
            <a:extLst>
              <a:ext uri="{FF2B5EF4-FFF2-40B4-BE49-F238E27FC236}">
                <a16:creationId xmlns:a16="http://schemas.microsoft.com/office/drawing/2014/main" id="{5FD981F9-396E-4D4A-886D-00417A8ED2D2}"/>
              </a:ext>
            </a:extLst>
          </p:cNvPr>
          <p:cNvSpPr>
            <a:spLocks noGrp="1"/>
          </p:cNvSpPr>
          <p:nvPr>
            <p:ph type="body" sz="quarter" idx="13"/>
          </p:nvPr>
        </p:nvSpPr>
        <p:spPr>
          <a:xfrm>
            <a:off x="527051" y="1196753"/>
            <a:ext cx="11137900" cy="819565"/>
          </a:xfrm>
        </p:spPr>
        <p:txBody>
          <a:bodyPr>
            <a:normAutofit fontScale="70000" lnSpcReduction="20000"/>
          </a:bodyPr>
          <a:lstStyle/>
          <a:p>
            <a:r>
              <a:rPr lang="ja-JP" altLang="en-US"/>
              <a:t>画像認識の分野では、</a:t>
            </a:r>
            <a:r>
              <a:rPr lang="en-US" altLang="ja-JP" dirty="0"/>
              <a:t>Deep Learning</a:t>
            </a:r>
            <a:r>
              <a:rPr lang="ja-JP" altLang="en-US"/>
              <a:t>により認識精度がはるかに向上した。</a:t>
            </a:r>
            <a:endParaRPr lang="en-US" altLang="ja-JP" dirty="0"/>
          </a:p>
          <a:p>
            <a:r>
              <a:rPr lang="en-US" altLang="ja-JP" dirty="0"/>
              <a:t>Deep Learning</a:t>
            </a:r>
            <a:r>
              <a:rPr lang="ja-JP" altLang="en-US"/>
              <a:t>の精度は人の認識精度をも上回っている。</a:t>
            </a:r>
            <a:endParaRPr lang="en-US" altLang="ja-JP" dirty="0"/>
          </a:p>
        </p:txBody>
      </p:sp>
      <p:sp>
        <p:nvSpPr>
          <p:cNvPr id="25" name="タイトル 24">
            <a:extLst>
              <a:ext uri="{FF2B5EF4-FFF2-40B4-BE49-F238E27FC236}">
                <a16:creationId xmlns:a16="http://schemas.microsoft.com/office/drawing/2014/main" id="{7F7963FB-A3AC-E040-8BF0-1F3C92A82464}"/>
              </a:ext>
            </a:extLst>
          </p:cNvPr>
          <p:cNvSpPr>
            <a:spLocks noGrp="1"/>
          </p:cNvSpPr>
          <p:nvPr>
            <p:ph type="title"/>
          </p:nvPr>
        </p:nvSpPr>
        <p:spPr/>
        <p:txBody>
          <a:bodyPr/>
          <a:lstStyle/>
          <a:p>
            <a:r>
              <a:rPr lang="ja-JP" altLang="en-US"/>
              <a:t>圧倒的な認識性能を示す</a:t>
            </a:r>
            <a:r>
              <a:rPr lang="en-US" altLang="ja-JP" dirty="0"/>
              <a:t>Deep Learning</a:t>
            </a:r>
            <a:endParaRPr lang="ja-JP" altLang="en-US"/>
          </a:p>
        </p:txBody>
      </p:sp>
      <p:sp>
        <p:nvSpPr>
          <p:cNvPr id="27" name="テキスト プレースホルダー 26">
            <a:extLst>
              <a:ext uri="{FF2B5EF4-FFF2-40B4-BE49-F238E27FC236}">
                <a16:creationId xmlns:a16="http://schemas.microsoft.com/office/drawing/2014/main" id="{9DBA600C-3567-F841-BFCD-DD13FD278E7A}"/>
              </a:ext>
            </a:extLst>
          </p:cNvPr>
          <p:cNvSpPr>
            <a:spLocks noGrp="1"/>
          </p:cNvSpPr>
          <p:nvPr>
            <p:ph type="body" sz="quarter" idx="14"/>
          </p:nvPr>
        </p:nvSpPr>
        <p:spPr/>
        <p:txBody>
          <a:bodyPr/>
          <a:lstStyle/>
          <a:p>
            <a:r>
              <a:rPr lang="ja-JP" altLang="en-US"/>
              <a:t>データサイエンス・機械学習技術</a:t>
            </a:r>
          </a:p>
        </p:txBody>
      </p:sp>
      <p:sp>
        <p:nvSpPr>
          <p:cNvPr id="11" name="テキスト ボックス 10">
            <a:extLst>
              <a:ext uri="{FF2B5EF4-FFF2-40B4-BE49-F238E27FC236}">
                <a16:creationId xmlns:a16="http://schemas.microsoft.com/office/drawing/2014/main" id="{0A257988-3221-F349-BDC4-031C7C61AB7A}"/>
              </a:ext>
            </a:extLst>
          </p:cNvPr>
          <p:cNvSpPr txBox="1"/>
          <p:nvPr/>
        </p:nvSpPr>
        <p:spPr>
          <a:xfrm>
            <a:off x="2855640" y="2022542"/>
            <a:ext cx="6654770" cy="523220"/>
          </a:xfrm>
          <a:prstGeom prst="rect">
            <a:avLst/>
          </a:prstGeom>
          <a:solidFill>
            <a:schemeClr val="bg1"/>
          </a:solidFill>
        </p:spPr>
        <p:txBody>
          <a:bodyPr wrap="none" rtlCol="0">
            <a:spAutoFit/>
          </a:bodyPr>
          <a:lstStyle/>
          <a:p>
            <a:r>
              <a:rPr lang="en" altLang="ja-JP" sz="2800" b="1" dirty="0">
                <a:latin typeface="Meiryo UI" panose="020B0604030504040204" pitchFamily="34" charset="-128"/>
                <a:ea typeface="Meiryo UI" panose="020B0604030504040204" pitchFamily="34" charset="-128"/>
              </a:rPr>
              <a:t>Image Classification on ImageNet</a:t>
            </a:r>
          </a:p>
        </p:txBody>
      </p:sp>
      <p:sp>
        <p:nvSpPr>
          <p:cNvPr id="12" name="テキスト ボックス 11">
            <a:extLst>
              <a:ext uri="{FF2B5EF4-FFF2-40B4-BE49-F238E27FC236}">
                <a16:creationId xmlns:a16="http://schemas.microsoft.com/office/drawing/2014/main" id="{02C5A03B-AF9D-1144-BA19-717750E4E011}"/>
              </a:ext>
            </a:extLst>
          </p:cNvPr>
          <p:cNvSpPr txBox="1"/>
          <p:nvPr/>
        </p:nvSpPr>
        <p:spPr>
          <a:xfrm>
            <a:off x="1965332" y="2733898"/>
            <a:ext cx="1595950" cy="276999"/>
          </a:xfrm>
          <a:prstGeom prst="rect">
            <a:avLst/>
          </a:prstGeom>
          <a:solidFill>
            <a:schemeClr val="bg1"/>
          </a:solidFill>
        </p:spPr>
        <p:txBody>
          <a:bodyPr wrap="none" lIns="0" tIns="0" rIns="0" bIns="0" rtlCol="0">
            <a:spAutoFit/>
          </a:bodyPr>
          <a:lstStyle/>
          <a:p>
            <a:r>
              <a:rPr kumimoji="1" lang="en-US" altLang="ja-JP" b="1" dirty="0">
                <a:solidFill>
                  <a:srgbClr val="00B050"/>
                </a:solidFill>
                <a:latin typeface="Meiryo UI" panose="020B0604030504040204" pitchFamily="34" charset="-128"/>
                <a:ea typeface="Meiryo UI" panose="020B0604030504040204" pitchFamily="34" charset="-128"/>
              </a:rPr>
              <a:t>Conventional</a:t>
            </a:r>
            <a:endParaRPr kumimoji="1" lang="ja-JP" altLang="en-US" b="1">
              <a:solidFill>
                <a:srgbClr val="00B050"/>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0353ECD-51BC-B547-9752-81AB2ECB532A}"/>
              </a:ext>
            </a:extLst>
          </p:cNvPr>
          <p:cNvSpPr txBox="1"/>
          <p:nvPr/>
        </p:nvSpPr>
        <p:spPr>
          <a:xfrm>
            <a:off x="2116082" y="3941863"/>
            <a:ext cx="1772921" cy="276999"/>
          </a:xfrm>
          <a:prstGeom prst="rect">
            <a:avLst/>
          </a:prstGeom>
          <a:solidFill>
            <a:schemeClr val="bg1"/>
          </a:solidFill>
        </p:spPr>
        <p:txBody>
          <a:bodyPr wrap="none" lIns="0" tIns="0" rIns="0" bIns="0" rtlCol="0">
            <a:spAutoFit/>
          </a:bodyPr>
          <a:lstStyle/>
          <a:p>
            <a:r>
              <a:rPr kumimoji="1" lang="en-US" altLang="ja-JP" b="1" dirty="0">
                <a:solidFill>
                  <a:schemeClr val="tx2"/>
                </a:solidFill>
                <a:latin typeface="Meiryo UI" panose="020B0604030504040204" pitchFamily="34" charset="-128"/>
                <a:ea typeface="Meiryo UI" panose="020B0604030504040204" pitchFamily="34" charset="-128"/>
              </a:rPr>
              <a:t>Deep Learning</a:t>
            </a:r>
            <a:endParaRPr kumimoji="1" lang="ja-JP" altLang="en-US" b="1">
              <a:solidFill>
                <a:schemeClr val="tx2"/>
              </a:solidFill>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7DFF67BE-3500-CB4F-A34D-5342B2884286}"/>
              </a:ext>
            </a:extLst>
          </p:cNvPr>
          <p:cNvSpPr txBox="1"/>
          <p:nvPr/>
        </p:nvSpPr>
        <p:spPr>
          <a:xfrm>
            <a:off x="2508141" y="5149828"/>
            <a:ext cx="1106906" cy="276999"/>
          </a:xfrm>
          <a:prstGeom prst="rect">
            <a:avLst/>
          </a:prstGeom>
          <a:solidFill>
            <a:schemeClr val="bg1"/>
          </a:solidFill>
        </p:spPr>
        <p:txBody>
          <a:bodyPr wrap="none" lIns="0" tIns="0" rIns="0" bIns="0" rtlCol="0">
            <a:spAutoFit/>
          </a:bodyPr>
          <a:lstStyle/>
          <a:p>
            <a:r>
              <a:rPr kumimoji="1" lang="en-US" altLang="ja-JP" b="1" dirty="0">
                <a:solidFill>
                  <a:schemeClr val="accent2"/>
                </a:solidFill>
                <a:latin typeface="Meiryo UI" panose="020B0604030504040204" pitchFamily="34" charset="-128"/>
                <a:ea typeface="Meiryo UI" panose="020B0604030504040204" pitchFamily="34" charset="-128"/>
              </a:rPr>
              <a:t>#Params</a:t>
            </a:r>
            <a:endParaRPr kumimoji="1" lang="ja-JP" altLang="en-US" b="1">
              <a:solidFill>
                <a:schemeClr val="accent2"/>
              </a:solidFill>
              <a:latin typeface="Meiryo UI" panose="020B0604030504040204" pitchFamily="34" charset="-128"/>
              <a:ea typeface="Meiryo UI" panose="020B0604030504040204" pitchFamily="34" charset="-128"/>
            </a:endParaRPr>
          </a:p>
        </p:txBody>
      </p:sp>
      <p:sp>
        <p:nvSpPr>
          <p:cNvPr id="21" name="テキスト ボックス 20">
            <a:extLst>
              <a:ext uri="{FF2B5EF4-FFF2-40B4-BE49-F238E27FC236}">
                <a16:creationId xmlns:a16="http://schemas.microsoft.com/office/drawing/2014/main" id="{4AD9D882-40D1-6E4B-85D4-171528337FA6}"/>
              </a:ext>
            </a:extLst>
          </p:cNvPr>
          <p:cNvSpPr txBox="1"/>
          <p:nvPr/>
        </p:nvSpPr>
        <p:spPr>
          <a:xfrm>
            <a:off x="1703512" y="4661794"/>
            <a:ext cx="857437" cy="336669"/>
          </a:xfrm>
          <a:prstGeom prst="rect">
            <a:avLst/>
          </a:prstGeom>
          <a:noFill/>
        </p:spPr>
        <p:txBody>
          <a:bodyPr wrap="none" lIns="95960" tIns="47980" rIns="95960" bIns="0" rtlCol="0">
            <a:spAutoFit/>
          </a:bodyPr>
          <a:lstStyle/>
          <a:p>
            <a:pPr>
              <a:lnSpc>
                <a:spcPct val="120000"/>
              </a:lnSpc>
            </a:pPr>
            <a:r>
              <a:rPr lang="en-US" altLang="ja-JP" b="1" dirty="0">
                <a:solidFill>
                  <a:sysClr val="windowText" lastClr="000000"/>
                </a:solidFill>
                <a:latin typeface="+mj-ea"/>
                <a:ea typeface="+mj-ea"/>
              </a:rPr>
              <a:t>Human</a:t>
            </a:r>
            <a:endParaRPr lang="ja-JP" altLang="en-US" b="1" dirty="0">
              <a:solidFill>
                <a:sysClr val="windowText" lastClr="000000"/>
              </a:solidFill>
              <a:latin typeface="+mj-ea"/>
              <a:ea typeface="+mj-ea"/>
            </a:endParaRPr>
          </a:p>
        </p:txBody>
      </p:sp>
      <p:cxnSp>
        <p:nvCxnSpPr>
          <p:cNvPr id="24" name="直線コネクタ 23">
            <a:extLst>
              <a:ext uri="{FF2B5EF4-FFF2-40B4-BE49-F238E27FC236}">
                <a16:creationId xmlns:a16="http://schemas.microsoft.com/office/drawing/2014/main" id="{3E627B4F-9A66-F548-93D5-71175877FA5D}"/>
              </a:ext>
            </a:extLst>
          </p:cNvPr>
          <p:cNvCxnSpPr>
            <a:cxnSpLocks/>
          </p:cNvCxnSpPr>
          <p:nvPr/>
        </p:nvCxnSpPr>
        <p:spPr>
          <a:xfrm>
            <a:off x="1669645" y="4437112"/>
            <a:ext cx="7081778"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0ECE007-A96D-C546-A4C3-86B62D93CA43}"/>
              </a:ext>
            </a:extLst>
          </p:cNvPr>
          <p:cNvSpPr txBox="1"/>
          <p:nvPr/>
        </p:nvSpPr>
        <p:spPr>
          <a:xfrm>
            <a:off x="7901651" y="6146140"/>
            <a:ext cx="4243021" cy="461665"/>
          </a:xfrm>
          <a:prstGeom prst="rect">
            <a:avLst/>
          </a:prstGeom>
          <a:noFill/>
        </p:spPr>
        <p:txBody>
          <a:bodyPr wrap="none" rtlCol="0">
            <a:spAutoFit/>
          </a:bodyPr>
          <a:lstStyle/>
          <a:p>
            <a:r>
              <a:rPr lang="en" altLang="ja-JP" sz="1200" dirty="0">
                <a:latin typeface="Meiryo UI" panose="020B0604030504040204" pitchFamily="34" charset="-128"/>
                <a:ea typeface="Meiryo UI" panose="020B0604030504040204" pitchFamily="34" charset="-128"/>
              </a:rPr>
              <a:t>“</a:t>
            </a:r>
            <a:r>
              <a:rPr lang="en" altLang="ja-JP" sz="1200" dirty="0">
                <a:latin typeface="Meiryo UI" panose="020B0604030504040204" pitchFamily="34" charset="-128"/>
                <a:ea typeface="Meiryo UI" panose="020B0604030504040204" pitchFamily="34" charset="-128"/>
                <a:hlinkClick r:id="rId3"/>
              </a:rPr>
              <a:t>Image Classification on ImageNet</a:t>
            </a:r>
            <a:r>
              <a:rPr lang="en" altLang="ja-JP" sz="1200" dirty="0">
                <a:latin typeface="Meiryo UI" panose="020B0604030504040204" pitchFamily="34" charset="-128"/>
                <a:ea typeface="Meiryo UI" panose="020B0604030504040204" pitchFamily="34" charset="-128"/>
              </a:rPr>
              <a:t>”</a:t>
            </a:r>
          </a:p>
          <a:p>
            <a:r>
              <a:rPr lang="en" altLang="ja-JP" sz="1200" dirty="0">
                <a:latin typeface="Meiryo UI" panose="020B0604030504040204" pitchFamily="34" charset="-128"/>
                <a:ea typeface="Meiryo UI" panose="020B0604030504040204" pitchFamily="34" charset="-128"/>
              </a:rPr>
              <a:t>©</a:t>
            </a:r>
            <a:r>
              <a:rPr lang="en" altLang="ja-JP" sz="1200" dirty="0" err="1">
                <a:latin typeface="Meiryo UI" panose="020B0604030504040204" pitchFamily="34" charset="-128"/>
                <a:ea typeface="Meiryo UI" panose="020B0604030504040204" pitchFamily="34" charset="-128"/>
              </a:rPr>
              <a:t>paperswithcode.com</a:t>
            </a:r>
            <a:r>
              <a:rPr lang="en" altLang="ja-JP" sz="1200" dirty="0">
                <a:latin typeface="Meiryo UI" panose="020B0604030504040204" pitchFamily="34" charset="-128"/>
                <a:ea typeface="Meiryo UI" panose="020B0604030504040204" pitchFamily="34" charset="-128"/>
              </a:rPr>
              <a:t> (</a:t>
            </a:r>
            <a:r>
              <a:rPr lang="en" altLang="ja-JP" sz="1200" dirty="0" err="1">
                <a:latin typeface="Meiryo UI" panose="020B0604030504040204" pitchFamily="34" charset="-128"/>
                <a:ea typeface="Meiryo UI" panose="020B0604030504040204" pitchFamily="34" charset="-128"/>
              </a:rPr>
              <a:t>licenced</a:t>
            </a:r>
            <a:r>
              <a:rPr lang="en" altLang="ja-JP" sz="1200" dirty="0">
                <a:latin typeface="Meiryo UI" panose="020B0604030504040204" pitchFamily="34" charset="-128"/>
                <a:ea typeface="Meiryo UI" panose="020B0604030504040204" pitchFamily="34" charset="-128"/>
              </a:rPr>
              <a:t> under CC-BY-SA 4.0)</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944165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en-US" altLang="ja-JP" dirty="0" err="1"/>
              <a:t>aibo</a:t>
            </a:r>
            <a:r>
              <a:rPr lang="ja-JP" altLang="en-US"/>
              <a:t>（アイボ）</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コミュニケーションロボット</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359639" cy="5316064"/>
          </a:xfrm>
        </p:spPr>
        <p:txBody>
          <a:bodyPr>
            <a:normAutofit lnSpcReduction="10000"/>
          </a:bodyPr>
          <a:lstStyle/>
          <a:p>
            <a:r>
              <a:rPr lang="ja-JP" altLang="en-US"/>
              <a:t>実運用での課題（想定）</a:t>
            </a:r>
            <a:endParaRPr lang="en-US" altLang="ja-JP" dirty="0"/>
          </a:p>
          <a:p>
            <a:pPr lvl="1"/>
            <a:r>
              <a:rPr lang="ja-JP" altLang="en-US"/>
              <a:t>連続稼働時間（２時間）・充電時間（</a:t>
            </a:r>
            <a:r>
              <a:rPr lang="en-US" altLang="ja-JP" dirty="0"/>
              <a:t>3</a:t>
            </a:r>
            <a:r>
              <a:rPr lang="ja-JP" altLang="en-US"/>
              <a:t>時間）</a:t>
            </a:r>
            <a:endParaRPr lang="en-US" altLang="ja-JP" dirty="0"/>
          </a:p>
          <a:p>
            <a:pPr lvl="1"/>
            <a:r>
              <a:rPr lang="ja-JP" altLang="en-US"/>
              <a:t>予め指定したものしか認識しない</a:t>
            </a:r>
            <a:endParaRPr lang="en-US" altLang="ja-JP" dirty="0"/>
          </a:p>
          <a:p>
            <a:pPr lvl="1"/>
            <a:r>
              <a:rPr lang="ja-JP" altLang="en-US"/>
              <a:t>行動はある程度決まっている</a:t>
            </a:r>
            <a:endParaRPr lang="en-US" altLang="ja-JP" dirty="0"/>
          </a:p>
          <a:p>
            <a:pPr lvl="1"/>
            <a:endParaRPr lang="en-US" altLang="ja-JP" dirty="0"/>
          </a:p>
          <a:p>
            <a:r>
              <a:rPr lang="ja-JP" altLang="en-US"/>
              <a:t>他の課題への転用</a:t>
            </a:r>
            <a:endParaRPr lang="en-US" altLang="ja-JP" dirty="0"/>
          </a:p>
          <a:p>
            <a:pPr lvl="1"/>
            <a:r>
              <a:rPr lang="ja-JP" altLang="en-US"/>
              <a:t>留守宅の見守り</a:t>
            </a:r>
            <a:r>
              <a:rPr lang="en-US" altLang="ja-JP" dirty="0">
                <a:sym typeface="Wingdings" pitchFamily="2" charset="2"/>
              </a:rPr>
              <a:t></a:t>
            </a:r>
            <a:r>
              <a:rPr lang="ja-JP" altLang="en-US">
                <a:sym typeface="Wingdings" pitchFamily="2" charset="2"/>
              </a:rPr>
              <a:t>家庭内地図を使ってパトロール（家族の見守り）</a:t>
            </a:r>
            <a:endParaRPr lang="en-US" altLang="ja-JP" dirty="0"/>
          </a:p>
          <a:p>
            <a:pPr lvl="1"/>
            <a:r>
              <a:rPr lang="ja-JP" altLang="en-US"/>
              <a:t>病気の人や老人の見守り、検診</a:t>
            </a:r>
            <a:endParaRPr lang="en-US" altLang="ja-JP" dirty="0"/>
          </a:p>
          <a:p>
            <a:pPr lvl="1"/>
            <a:r>
              <a:rPr lang="ja-JP" altLang="en-US"/>
              <a:t>育児補助</a:t>
            </a:r>
            <a:endParaRPr lang="en-US" altLang="ja-JP" dirty="0"/>
          </a:p>
        </p:txBody>
      </p:sp>
      <p:sp>
        <p:nvSpPr>
          <p:cNvPr id="11" name="正方形/長方形 10">
            <a:extLst>
              <a:ext uri="{FF2B5EF4-FFF2-40B4-BE49-F238E27FC236}">
                <a16:creationId xmlns:a16="http://schemas.microsoft.com/office/drawing/2014/main" id="{ACE651B9-41D5-074C-8F6C-493015BDB84C}"/>
              </a:ext>
            </a:extLst>
          </p:cNvPr>
          <p:cNvSpPr/>
          <p:nvPr/>
        </p:nvSpPr>
        <p:spPr>
          <a:xfrm>
            <a:off x="6950222" y="5785519"/>
            <a:ext cx="5089856" cy="307777"/>
          </a:xfrm>
          <a:prstGeom prst="rect">
            <a:avLst/>
          </a:prstGeom>
        </p:spPr>
        <p:txBody>
          <a:bodyPr wrap="none">
            <a:spAutoFit/>
          </a:bodyPr>
          <a:lstStyle/>
          <a:p>
            <a:pPr algn="r"/>
            <a:r>
              <a:rPr lang="en" altLang="ja-JP" sz="1400" dirty="0">
                <a:latin typeface="Meiryo UI" panose="020B0604030504040204" pitchFamily="34" charset="-128"/>
                <a:ea typeface="Meiryo UI" panose="020B0604030504040204" pitchFamily="34" charset="-128"/>
              </a:rPr>
              <a:t>“AIBO ERS-7” ©Stuart </a:t>
            </a:r>
            <a:r>
              <a:rPr lang="en" altLang="ja-JP" sz="1400" dirty="0" err="1">
                <a:latin typeface="Meiryo UI" panose="020B0604030504040204" pitchFamily="34" charset="-128"/>
                <a:ea typeface="Meiryo UI" panose="020B0604030504040204" pitchFamily="34" charset="-128"/>
              </a:rPr>
              <a:t>Caie</a:t>
            </a:r>
            <a:r>
              <a:rPr lang="en" altLang="ja-JP" sz="1400" dirty="0">
                <a:latin typeface="Meiryo UI" panose="020B0604030504040204" pitchFamily="34" charset="-128"/>
                <a:ea typeface="Meiryo UI" panose="020B0604030504040204" pitchFamily="34" charset="-128"/>
              </a:rPr>
              <a:t> (Licensed under CC-BY 4.0)</a:t>
            </a:r>
            <a:endParaRPr lang="ja-JP" altLang="en-US" sz="1400">
              <a:latin typeface="Meiryo UI" panose="020B0604030504040204" pitchFamily="34" charset="-128"/>
              <a:ea typeface="Meiryo UI" panose="020B0604030504040204" pitchFamily="34" charset="-128"/>
            </a:endParaRPr>
          </a:p>
        </p:txBody>
      </p:sp>
      <p:pic>
        <p:nvPicPr>
          <p:cNvPr id="2050" name="Picture 2" descr="AIBO ERS-7">
            <a:extLst>
              <a:ext uri="{FF2B5EF4-FFF2-40B4-BE49-F238E27FC236}">
                <a16:creationId xmlns:a16="http://schemas.microsoft.com/office/drawing/2014/main" id="{6119E77F-F688-1B4B-86C7-BD7ADA131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218" y="2006949"/>
            <a:ext cx="5007974" cy="375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9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33">
            <a:extLst>
              <a:ext uri="{FF2B5EF4-FFF2-40B4-BE49-F238E27FC236}">
                <a16:creationId xmlns:a16="http://schemas.microsoft.com/office/drawing/2014/main" id="{95EB71B9-BC1C-6240-814C-487E98582D93}"/>
              </a:ext>
            </a:extLst>
          </p:cNvPr>
          <p:cNvSpPr>
            <a:spLocks noGrp="1"/>
          </p:cNvSpPr>
          <p:nvPr>
            <p:ph idx="1"/>
          </p:nvPr>
        </p:nvSpPr>
        <p:spPr>
          <a:xfrm>
            <a:off x="1360445" y="1281287"/>
            <a:ext cx="5509771" cy="2651769"/>
          </a:xfrm>
        </p:spPr>
        <p:txBody>
          <a:bodyPr>
            <a:normAutofit/>
          </a:bodyPr>
          <a:lstStyle/>
          <a:p>
            <a:r>
              <a:rPr lang="ja-JP" altLang="en-US">
                <a:solidFill>
                  <a:srgbClr val="FF2600"/>
                </a:solidFill>
              </a:rPr>
              <a:t>困りごとは何か？</a:t>
            </a:r>
            <a:endParaRPr lang="en-US" altLang="ja-JP" dirty="0">
              <a:solidFill>
                <a:srgbClr val="FF2600"/>
              </a:solidFill>
            </a:endParaRPr>
          </a:p>
          <a:p>
            <a:pPr lvl="1"/>
            <a:r>
              <a:rPr lang="ja-JP" altLang="en-US"/>
              <a:t>課題の本質は？</a:t>
            </a:r>
            <a:endParaRPr lang="en-US" altLang="ja-JP" dirty="0"/>
          </a:p>
          <a:p>
            <a:pPr lvl="1"/>
            <a:r>
              <a:rPr lang="ja-JP" altLang="en-US">
                <a:sym typeface="Wingdings" pitchFamily="2" charset="2"/>
              </a:rPr>
              <a:t>特定の場合だけではだめ</a:t>
            </a:r>
            <a:endParaRPr lang="en-US" altLang="ja-JP" dirty="0">
              <a:sym typeface="Wingdings" pitchFamily="2" charset="2"/>
            </a:endParaRPr>
          </a:p>
          <a:p>
            <a:pPr lvl="1"/>
            <a:endParaRPr lang="en-US" altLang="ja-JP"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kumimoji="1" lang="ja-JP" altLang="en-US"/>
              <a:t>課題の解決（ソリューションの構築）</a:t>
            </a:r>
          </a:p>
        </p:txBody>
      </p:sp>
      <p:sp>
        <p:nvSpPr>
          <p:cNvPr id="8" name="正方形/長方形 7">
            <a:extLst>
              <a:ext uri="{FF2B5EF4-FFF2-40B4-BE49-F238E27FC236}">
                <a16:creationId xmlns:a16="http://schemas.microsoft.com/office/drawing/2014/main" id="{2872B3D7-4C34-4B47-B733-03E1B34F7234}"/>
              </a:ext>
            </a:extLst>
          </p:cNvPr>
          <p:cNvSpPr/>
          <p:nvPr/>
        </p:nvSpPr>
        <p:spPr>
          <a:xfrm>
            <a:off x="1326666" y="3717032"/>
            <a:ext cx="554355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2800" b="1">
                <a:solidFill>
                  <a:srgbClr val="FF0000"/>
                </a:solidFill>
                <a:latin typeface="Meiryo UI" panose="020B0604030504040204" pitchFamily="34" charset="-128"/>
                <a:ea typeface="Meiryo UI" panose="020B0604030504040204" pitchFamily="34" charset="-128"/>
              </a:rPr>
              <a:t>誰のための技術？誰が嬉しい？</a:t>
            </a:r>
            <a:endParaRPr lang="en-US" altLang="ja-JP" sz="2800" b="1" dirty="0">
              <a:solidFill>
                <a:srgbClr val="FF0000"/>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C74C4F63-8BB0-554E-B27E-73F2A7E94976}"/>
              </a:ext>
            </a:extLst>
          </p:cNvPr>
          <p:cNvSpPr/>
          <p:nvPr/>
        </p:nvSpPr>
        <p:spPr>
          <a:xfrm>
            <a:off x="567621" y="3717032"/>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誰の</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ため</a:t>
            </a:r>
            <a:endParaRPr lang="ja-JP" altLang="en-US" sz="1598" dirty="0">
              <a:solidFill>
                <a:schemeClr val="bg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533A1DA5-AFA5-9F40-BCA5-FA351672B4BB}"/>
              </a:ext>
            </a:extLst>
          </p:cNvPr>
          <p:cNvSpPr/>
          <p:nvPr/>
        </p:nvSpPr>
        <p:spPr>
          <a:xfrm>
            <a:off x="1326666" y="5085184"/>
            <a:ext cx="5543551" cy="1296144"/>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noAutofit/>
          </a:bodyPr>
          <a:lstStyle/>
          <a:p>
            <a:r>
              <a:rPr lang="ja-JP" altLang="en-US">
                <a:latin typeface="Meiryo UI" panose="020B0604030504040204" pitchFamily="34" charset="-128"/>
                <a:ea typeface="Meiryo UI" panose="020B0604030504040204" pitchFamily="34" charset="-128"/>
              </a:rPr>
              <a:t>どうやって課題を解決したか？</a:t>
            </a:r>
          </a:p>
        </p:txBody>
      </p:sp>
      <p:sp>
        <p:nvSpPr>
          <p:cNvPr id="11" name="正方形/長方形 10">
            <a:extLst>
              <a:ext uri="{FF2B5EF4-FFF2-40B4-BE49-F238E27FC236}">
                <a16:creationId xmlns:a16="http://schemas.microsoft.com/office/drawing/2014/main" id="{219D5F51-90AE-3748-9331-2B45D9440BA5}"/>
              </a:ext>
            </a:extLst>
          </p:cNvPr>
          <p:cNvSpPr/>
          <p:nvPr/>
        </p:nvSpPr>
        <p:spPr>
          <a:xfrm>
            <a:off x="557153" y="5085184"/>
            <a:ext cx="720000" cy="1296144"/>
          </a:xfrm>
          <a:prstGeom prst="rect">
            <a:avLst/>
          </a:prstGeom>
          <a:solidFill>
            <a:schemeClr val="accent2">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解決策</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A5E9C74C-C67F-6541-BD8F-F34F067B7464}"/>
              </a:ext>
            </a:extLst>
          </p:cNvPr>
          <p:cNvSpPr/>
          <p:nvPr/>
        </p:nvSpPr>
        <p:spPr>
          <a:xfrm>
            <a:off x="1326666" y="4400790"/>
            <a:ext cx="554355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a:latin typeface="Meiryo UI" panose="020B0604030504040204" pitchFamily="34" charset="-128"/>
                <a:ea typeface="Meiryo UI" panose="020B0604030504040204" pitchFamily="34" charset="-128"/>
              </a:rPr>
              <a:t>使われている技術</a:t>
            </a:r>
            <a:endParaRPr lang="en-US" altLang="ja-JP"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ECE92ECE-BBA9-444D-8DCD-8282D13EF69C}"/>
              </a:ext>
            </a:extLst>
          </p:cNvPr>
          <p:cNvSpPr/>
          <p:nvPr/>
        </p:nvSpPr>
        <p:spPr>
          <a:xfrm>
            <a:off x="567621" y="4401176"/>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技術</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コア</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35" name="正方形/長方形 34">
            <a:extLst>
              <a:ext uri="{FF2B5EF4-FFF2-40B4-BE49-F238E27FC236}">
                <a16:creationId xmlns:a16="http://schemas.microsoft.com/office/drawing/2014/main" id="{23FC0B54-8E8A-564E-AC86-3669D4F42DD9}"/>
              </a:ext>
            </a:extLst>
          </p:cNvPr>
          <p:cNvSpPr/>
          <p:nvPr/>
        </p:nvSpPr>
        <p:spPr>
          <a:xfrm>
            <a:off x="564303" y="1281288"/>
            <a:ext cx="720000" cy="932548"/>
          </a:xfrm>
          <a:prstGeom prst="rect">
            <a:avLst/>
          </a:prstGeom>
          <a:solidFill>
            <a:srgbClr val="002060"/>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課題</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8" name="角丸四角形 17">
            <a:extLst>
              <a:ext uri="{FF2B5EF4-FFF2-40B4-BE49-F238E27FC236}">
                <a16:creationId xmlns:a16="http://schemas.microsoft.com/office/drawing/2014/main" id="{81D74514-A2FD-5D4D-AC47-B6EF30822392}"/>
              </a:ext>
            </a:extLst>
          </p:cNvPr>
          <p:cNvSpPr/>
          <p:nvPr/>
        </p:nvSpPr>
        <p:spPr>
          <a:xfrm>
            <a:off x="7184910" y="4238401"/>
            <a:ext cx="4687867" cy="2257202"/>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800">
                <a:solidFill>
                  <a:srgbClr val="FF0000"/>
                </a:solidFill>
              </a:rPr>
              <a:t>入力データ</a:t>
            </a:r>
            <a:r>
              <a:rPr lang="ja-JP" altLang="en-US" sz="2800">
                <a:solidFill>
                  <a:srgbClr val="FF0000"/>
                </a:solidFill>
              </a:rPr>
              <a:t>　　</a:t>
            </a:r>
            <a:r>
              <a:rPr lang="ja-JP" altLang="en-US" sz="2800" dirty="0">
                <a:solidFill>
                  <a:srgbClr val="FF0000"/>
                </a:solidFill>
              </a:rPr>
              <a:t>　</a:t>
            </a:r>
            <a:r>
              <a:rPr lang="ja-JP" altLang="en-US" sz="2800">
                <a:solidFill>
                  <a:srgbClr val="FF0000"/>
                </a:solidFill>
              </a:rPr>
              <a:t>予想データ</a:t>
            </a:r>
            <a:endParaRPr lang="en-US" altLang="ja-JP" sz="2800" dirty="0">
              <a:solidFill>
                <a:srgbClr val="FF0000"/>
              </a:solidFill>
            </a:endParaRPr>
          </a:p>
          <a:p>
            <a:pPr algn="r"/>
            <a:r>
              <a:rPr lang="ja-JP" altLang="en-US" sz="2800">
                <a:solidFill>
                  <a:srgbClr val="FF0000"/>
                </a:solidFill>
              </a:rPr>
              <a:t>　（⇄正解データ）</a:t>
            </a:r>
            <a:endParaRPr kumimoji="1" lang="ja-JP" altLang="en-US" sz="2800" dirty="0">
              <a:solidFill>
                <a:srgbClr val="FF0000"/>
              </a:solidFill>
            </a:endParaRPr>
          </a:p>
        </p:txBody>
      </p:sp>
      <p:sp>
        <p:nvSpPr>
          <p:cNvPr id="22" name="角丸四角形 21">
            <a:extLst>
              <a:ext uri="{FF2B5EF4-FFF2-40B4-BE49-F238E27FC236}">
                <a16:creationId xmlns:a16="http://schemas.microsoft.com/office/drawing/2014/main" id="{EEF832DD-9C30-D644-8957-A89C19BD8E15}"/>
              </a:ext>
            </a:extLst>
          </p:cNvPr>
          <p:cNvSpPr/>
          <p:nvPr/>
        </p:nvSpPr>
        <p:spPr>
          <a:xfrm>
            <a:off x="7175221" y="1570279"/>
            <a:ext cx="4753427" cy="2257202"/>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800" b="1">
                <a:solidFill>
                  <a:srgbClr val="FF0000"/>
                </a:solidFill>
              </a:rPr>
              <a:t>入力データ　　　　</a:t>
            </a:r>
            <a:r>
              <a:rPr lang="ja-JP" altLang="en-US" sz="2800" b="1">
                <a:solidFill>
                  <a:srgbClr val="FF0000"/>
                </a:solidFill>
              </a:rPr>
              <a:t>正解データ</a:t>
            </a:r>
            <a:endParaRPr kumimoji="1" lang="ja-JP" altLang="en-US" sz="2800" b="1" dirty="0">
              <a:solidFill>
                <a:srgbClr val="FF0000"/>
              </a:solidFill>
            </a:endParaRPr>
          </a:p>
        </p:txBody>
      </p:sp>
      <p:sp>
        <p:nvSpPr>
          <p:cNvPr id="23" name="テキスト ボックス 22">
            <a:extLst>
              <a:ext uri="{FF2B5EF4-FFF2-40B4-BE49-F238E27FC236}">
                <a16:creationId xmlns:a16="http://schemas.microsoft.com/office/drawing/2014/main" id="{D7317D4E-9AED-9C4D-90D8-F05ACEFF614C}"/>
              </a:ext>
            </a:extLst>
          </p:cNvPr>
          <p:cNvSpPr txBox="1"/>
          <p:nvPr/>
        </p:nvSpPr>
        <p:spPr>
          <a:xfrm>
            <a:off x="7729126" y="1334566"/>
            <a:ext cx="718145" cy="430887"/>
          </a:xfrm>
          <a:prstGeom prst="rect">
            <a:avLst/>
          </a:prstGeom>
          <a:solidFill>
            <a:schemeClr val="bg1"/>
          </a:solidFill>
        </p:spPr>
        <p:txBody>
          <a:bodyPr wrap="squar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学習</a:t>
            </a:r>
            <a:endParaRPr kumimoji="1" lang="ja-JP" altLang="en-US" sz="2800" b="1">
              <a:solidFill>
                <a:schemeClr val="tx2"/>
              </a:solidFill>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9FE5FD7E-E757-2B43-8E7F-2FD5E993C1EA}"/>
              </a:ext>
            </a:extLst>
          </p:cNvPr>
          <p:cNvSpPr txBox="1"/>
          <p:nvPr/>
        </p:nvSpPr>
        <p:spPr>
          <a:xfrm>
            <a:off x="7680176" y="4034904"/>
            <a:ext cx="718145" cy="430887"/>
          </a:xfrm>
          <a:prstGeom prst="rect">
            <a:avLst/>
          </a:prstGeom>
          <a:solidFill>
            <a:schemeClr val="bg1"/>
          </a:solidFill>
        </p:spPr>
        <p:txBody>
          <a:bodyPr wrap="squar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検証</a:t>
            </a:r>
            <a:endParaRPr kumimoji="1" lang="ja-JP" altLang="en-US" sz="2800" b="1">
              <a:solidFill>
                <a:schemeClr val="tx2"/>
              </a:solidFill>
              <a:latin typeface="Meiryo UI" panose="020B0604030504040204" pitchFamily="34" charset="-128"/>
              <a:ea typeface="Meiryo UI" panose="020B0604030504040204" pitchFamily="34" charset="-128"/>
            </a:endParaRPr>
          </a:p>
        </p:txBody>
      </p:sp>
      <p:sp>
        <p:nvSpPr>
          <p:cNvPr id="3" name="右カーブ矢印 2">
            <a:extLst>
              <a:ext uri="{FF2B5EF4-FFF2-40B4-BE49-F238E27FC236}">
                <a16:creationId xmlns:a16="http://schemas.microsoft.com/office/drawing/2014/main" id="{D0A3DC58-2484-0E47-AAC4-D211B30AE220}"/>
              </a:ext>
            </a:extLst>
          </p:cNvPr>
          <p:cNvSpPr/>
          <p:nvPr/>
        </p:nvSpPr>
        <p:spPr>
          <a:xfrm>
            <a:off x="47328" y="2068824"/>
            <a:ext cx="648072" cy="1719220"/>
          </a:xfrm>
          <a:prstGeom prst="curved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 name="左右矢印 3">
            <a:extLst>
              <a:ext uri="{FF2B5EF4-FFF2-40B4-BE49-F238E27FC236}">
                <a16:creationId xmlns:a16="http://schemas.microsoft.com/office/drawing/2014/main" id="{EB6DE261-651C-8146-9909-E6B957537572}"/>
              </a:ext>
            </a:extLst>
          </p:cNvPr>
          <p:cNvSpPr/>
          <p:nvPr/>
        </p:nvSpPr>
        <p:spPr>
          <a:xfrm>
            <a:off x="9336360" y="2564904"/>
            <a:ext cx="360040" cy="203497"/>
          </a:xfrm>
          <a:prstGeom prst="lef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 name="右矢印 4">
            <a:extLst>
              <a:ext uri="{FF2B5EF4-FFF2-40B4-BE49-F238E27FC236}">
                <a16:creationId xmlns:a16="http://schemas.microsoft.com/office/drawing/2014/main" id="{208DE825-E5CC-544D-9F54-144363A5D523}"/>
              </a:ext>
            </a:extLst>
          </p:cNvPr>
          <p:cNvSpPr/>
          <p:nvPr/>
        </p:nvSpPr>
        <p:spPr>
          <a:xfrm>
            <a:off x="9336864" y="5085184"/>
            <a:ext cx="287528" cy="203112"/>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右カーブ矢印 27">
            <a:extLst>
              <a:ext uri="{FF2B5EF4-FFF2-40B4-BE49-F238E27FC236}">
                <a16:creationId xmlns:a16="http://schemas.microsoft.com/office/drawing/2014/main" id="{52A519A3-4A01-FE4D-81AB-83782D435F0E}"/>
              </a:ext>
            </a:extLst>
          </p:cNvPr>
          <p:cNvSpPr/>
          <p:nvPr/>
        </p:nvSpPr>
        <p:spPr>
          <a:xfrm flipV="1">
            <a:off x="407368" y="1988840"/>
            <a:ext cx="648072" cy="1719220"/>
          </a:xfrm>
          <a:prstGeom prst="curved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 name="左中かっこ 1">
            <a:extLst>
              <a:ext uri="{FF2B5EF4-FFF2-40B4-BE49-F238E27FC236}">
                <a16:creationId xmlns:a16="http://schemas.microsoft.com/office/drawing/2014/main" id="{89659C25-AC26-EC46-ADB2-58D7EF4288EB}"/>
              </a:ext>
            </a:extLst>
          </p:cNvPr>
          <p:cNvSpPr/>
          <p:nvPr/>
        </p:nvSpPr>
        <p:spPr>
          <a:xfrm>
            <a:off x="6672064" y="1412776"/>
            <a:ext cx="593936" cy="5092547"/>
          </a:xfrm>
          <a:prstGeom prst="leftBrace">
            <a:avLst>
              <a:gd name="adj1" fmla="val 8333"/>
              <a:gd name="adj2" fmla="val 521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597519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33">
            <a:extLst>
              <a:ext uri="{FF2B5EF4-FFF2-40B4-BE49-F238E27FC236}">
                <a16:creationId xmlns:a16="http://schemas.microsoft.com/office/drawing/2014/main" id="{95EB71B9-BC1C-6240-814C-487E98582D93}"/>
              </a:ext>
            </a:extLst>
          </p:cNvPr>
          <p:cNvSpPr>
            <a:spLocks noGrp="1"/>
          </p:cNvSpPr>
          <p:nvPr>
            <p:ph idx="1"/>
          </p:nvPr>
        </p:nvSpPr>
        <p:spPr>
          <a:xfrm>
            <a:off x="1360445" y="1281287"/>
            <a:ext cx="5509771" cy="2651769"/>
          </a:xfrm>
        </p:spPr>
        <p:txBody>
          <a:bodyPr>
            <a:normAutofit fontScale="92500" lnSpcReduction="10000"/>
          </a:bodyPr>
          <a:lstStyle/>
          <a:p>
            <a:r>
              <a:rPr lang="ja-JP" altLang="en-US"/>
              <a:t>言語の翻訳</a:t>
            </a:r>
            <a:endParaRPr lang="en-US" altLang="ja-JP" dirty="0"/>
          </a:p>
          <a:p>
            <a:pPr lvl="1"/>
            <a:r>
              <a:rPr lang="ja-JP" altLang="en-US"/>
              <a:t>他言語・多言語で多くの人と意思疎通を図りたい。</a:t>
            </a:r>
            <a:endParaRPr lang="en-US" altLang="ja-JP" dirty="0"/>
          </a:p>
          <a:p>
            <a:pPr lvl="1"/>
            <a:r>
              <a:rPr lang="ja-JP" altLang="en-US"/>
              <a:t>間に人を介さないでやりとりをしたい</a:t>
            </a:r>
            <a:endParaRPr lang="en-US" altLang="ja-JP" dirty="0"/>
          </a:p>
          <a:p>
            <a:pPr marL="457200" lvl="1" indent="0">
              <a:buNone/>
            </a:pPr>
            <a:r>
              <a:rPr lang="en-US" altLang="ja-JP" dirty="0">
                <a:sym typeface="Wingdings" pitchFamily="2" charset="2"/>
              </a:rPr>
              <a:t></a:t>
            </a:r>
            <a:r>
              <a:rPr lang="ja-JP" altLang="en-US"/>
              <a:t>でも、言語習得には多大な時間と労力が必要</a:t>
            </a:r>
            <a:r>
              <a:rPr lang="en-US" altLang="ja-JP" dirty="0"/>
              <a:t>…</a:t>
            </a:r>
            <a:r>
              <a:rPr lang="ja-JP" altLang="en-US"/>
              <a:t>。</a:t>
            </a:r>
            <a:endParaRPr lang="en-US" altLang="ja-JP"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機械翻訳</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機械翻訳</a:t>
            </a:r>
            <a:endParaRPr lang="en-US" altLang="ja-JP" dirty="0"/>
          </a:p>
        </p:txBody>
      </p:sp>
      <p:sp>
        <p:nvSpPr>
          <p:cNvPr id="8" name="正方形/長方形 7">
            <a:extLst>
              <a:ext uri="{FF2B5EF4-FFF2-40B4-BE49-F238E27FC236}">
                <a16:creationId xmlns:a16="http://schemas.microsoft.com/office/drawing/2014/main" id="{2872B3D7-4C34-4B47-B733-03E1B34F7234}"/>
              </a:ext>
            </a:extLst>
          </p:cNvPr>
          <p:cNvSpPr/>
          <p:nvPr/>
        </p:nvSpPr>
        <p:spPr>
          <a:xfrm>
            <a:off x="1326666" y="3789040"/>
            <a:ext cx="554355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a:latin typeface="Meiryo UI" panose="020B0604030504040204" pitchFamily="34" charset="-128"/>
                <a:ea typeface="Meiryo UI" panose="020B0604030504040204" pitchFamily="34" charset="-128"/>
              </a:rPr>
              <a:t>他言語を話す人とも意思疎通を図りたい人</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他言語・多言語で情報をすぐに発信・受信したい人</a:t>
            </a:r>
            <a:endParaRPr lang="en-US" altLang="ja-JP" dirty="0">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C74C4F63-8BB0-554E-B27E-73F2A7E94976}"/>
              </a:ext>
            </a:extLst>
          </p:cNvPr>
          <p:cNvSpPr/>
          <p:nvPr/>
        </p:nvSpPr>
        <p:spPr>
          <a:xfrm>
            <a:off x="567621" y="3789040"/>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誰の</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ため</a:t>
            </a:r>
            <a:endParaRPr lang="ja-JP" altLang="en-US" sz="1598" dirty="0">
              <a:solidFill>
                <a:schemeClr val="bg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533A1DA5-AFA5-9F40-BCA5-FA351672B4BB}"/>
              </a:ext>
            </a:extLst>
          </p:cNvPr>
          <p:cNvSpPr/>
          <p:nvPr/>
        </p:nvSpPr>
        <p:spPr>
          <a:xfrm>
            <a:off x="1326666" y="5157192"/>
            <a:ext cx="5543551" cy="1296144"/>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noAutofit/>
          </a:bodyPr>
          <a:lstStyle/>
          <a:p>
            <a:r>
              <a:rPr lang="ja-JP" altLang="en-US" sz="1598" u="sng">
                <a:latin typeface="Meiryo UI" panose="020B0604030504040204" pitchFamily="34" charset="-128"/>
                <a:ea typeface="Meiryo UI" panose="020B0604030504040204" pitchFamily="34" charset="-128"/>
              </a:rPr>
              <a:t>元の言語の文章等を入力すると所望の言語に翻訳して出力</a:t>
            </a:r>
            <a:endParaRPr lang="en-US" altLang="ja-JP" sz="1598" u="sng" dirty="0">
              <a:latin typeface="Meiryo UI" panose="020B0604030504040204" pitchFamily="34" charset="-128"/>
              <a:ea typeface="Meiryo UI" panose="020B0604030504040204" pitchFamily="34" charset="-128"/>
            </a:endParaRPr>
          </a:p>
          <a:p>
            <a:r>
              <a:rPr lang="ja-JP" altLang="en-US" sz="1598">
                <a:latin typeface="Meiryo UI" panose="020B0604030504040204" pitchFamily="34" charset="-128"/>
                <a:ea typeface="Meiryo UI" panose="020B0604030504040204" pitchFamily="34" charset="-128"/>
              </a:rPr>
              <a:t>・テキストデータを入力すると所望の言語でのテキストを出力</a:t>
            </a:r>
          </a:p>
          <a:p>
            <a:r>
              <a:rPr lang="ja-JP" altLang="en-US" sz="1598">
                <a:latin typeface="Meiryo UI" panose="020B0604030504040204" pitchFamily="34" charset="-128"/>
                <a:ea typeface="Meiryo UI" panose="020B0604030504040204" pitchFamily="34" charset="-128"/>
              </a:rPr>
              <a:t>・声で入力し、声で出力することも可能（カメラで文字入力も可）</a:t>
            </a:r>
            <a:endParaRPr lang="en-US" altLang="ja-JP" sz="1598" dirty="0">
              <a:latin typeface="Meiryo UI" panose="020B0604030504040204" pitchFamily="34" charset="-128"/>
              <a:ea typeface="Meiryo UI" panose="020B0604030504040204" pitchFamily="34" charset="-128"/>
            </a:endParaRPr>
          </a:p>
          <a:p>
            <a:r>
              <a:rPr lang="en-US" altLang="ja-JP" sz="1598" b="1" dirty="0">
                <a:solidFill>
                  <a:schemeClr val="accent2">
                    <a:lumMod val="75000"/>
                  </a:schemeClr>
                </a:solidFill>
                <a:latin typeface="Meiryo UI" panose="020B0604030504040204" pitchFamily="34" charset="-128"/>
                <a:ea typeface="Meiryo UI" panose="020B0604030504040204" pitchFamily="34" charset="-128"/>
                <a:sym typeface="Wingdings" pitchFamily="2" charset="2"/>
              </a:rPr>
              <a:t> </a:t>
            </a:r>
            <a:r>
              <a:rPr lang="ja-JP" altLang="en-US" sz="1598" b="1">
                <a:solidFill>
                  <a:schemeClr val="accent2">
                    <a:lumMod val="75000"/>
                  </a:schemeClr>
                </a:solidFill>
                <a:latin typeface="Meiryo UI" panose="020B0604030504040204" pitchFamily="34" charset="-128"/>
                <a:ea typeface="Meiryo UI" panose="020B0604030504040204" pitchFamily="34" charset="-128"/>
                <a:sym typeface="Wingdings" pitchFamily="2" charset="2"/>
              </a:rPr>
              <a:t>インターネットにつながる機器から入出力することで同時通訳に近い使い方も可能</a:t>
            </a:r>
            <a:endParaRPr lang="ja-JP" altLang="en-US" sz="1598" b="1">
              <a:solidFill>
                <a:schemeClr val="accent2">
                  <a:lumMod val="75000"/>
                </a:schemeClr>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219D5F51-90AE-3748-9331-2B45D9440BA5}"/>
              </a:ext>
            </a:extLst>
          </p:cNvPr>
          <p:cNvSpPr/>
          <p:nvPr/>
        </p:nvSpPr>
        <p:spPr>
          <a:xfrm>
            <a:off x="557153" y="5157192"/>
            <a:ext cx="720000" cy="1296144"/>
          </a:xfrm>
          <a:prstGeom prst="rect">
            <a:avLst/>
          </a:prstGeom>
          <a:solidFill>
            <a:schemeClr val="accent2">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解決策</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A5E9C74C-C67F-6541-BD8F-F34F067B7464}"/>
              </a:ext>
            </a:extLst>
          </p:cNvPr>
          <p:cNvSpPr/>
          <p:nvPr/>
        </p:nvSpPr>
        <p:spPr>
          <a:xfrm>
            <a:off x="1326666" y="4472798"/>
            <a:ext cx="554355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a:latin typeface="Meiryo UI" panose="020B0604030504040204" pitchFamily="34" charset="-128"/>
                <a:ea typeface="Meiryo UI" panose="020B0604030504040204" pitchFamily="34" charset="-128"/>
              </a:rPr>
              <a:t>機械翻訳（ルールベース、フレーズベース、ニューラルベース）</a:t>
            </a:r>
            <a:endParaRPr lang="en-US" altLang="ja-JP"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ECE92ECE-BBA9-444D-8DCD-8282D13EF69C}"/>
              </a:ext>
            </a:extLst>
          </p:cNvPr>
          <p:cNvSpPr/>
          <p:nvPr/>
        </p:nvSpPr>
        <p:spPr>
          <a:xfrm>
            <a:off x="567621" y="4473184"/>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技術</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コア</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35" name="正方形/長方形 34">
            <a:extLst>
              <a:ext uri="{FF2B5EF4-FFF2-40B4-BE49-F238E27FC236}">
                <a16:creationId xmlns:a16="http://schemas.microsoft.com/office/drawing/2014/main" id="{23FC0B54-8E8A-564E-AC86-3669D4F42DD9}"/>
              </a:ext>
            </a:extLst>
          </p:cNvPr>
          <p:cNvSpPr/>
          <p:nvPr/>
        </p:nvSpPr>
        <p:spPr>
          <a:xfrm>
            <a:off x="564303" y="1281288"/>
            <a:ext cx="720000" cy="932548"/>
          </a:xfrm>
          <a:prstGeom prst="rect">
            <a:avLst/>
          </a:prstGeom>
          <a:solidFill>
            <a:srgbClr val="002060"/>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課題</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7" name="角丸四角形 16">
            <a:extLst>
              <a:ext uri="{FF2B5EF4-FFF2-40B4-BE49-F238E27FC236}">
                <a16:creationId xmlns:a16="http://schemas.microsoft.com/office/drawing/2014/main" id="{9B9391EC-7982-2042-BE40-66EF039E733F}"/>
              </a:ext>
            </a:extLst>
          </p:cNvPr>
          <p:cNvSpPr/>
          <p:nvPr/>
        </p:nvSpPr>
        <p:spPr>
          <a:xfrm>
            <a:off x="7896200" y="1412776"/>
            <a:ext cx="3672408" cy="1404542"/>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 altLang="ja-JP" sz="3200" b="1" dirty="0" err="1">
                <a:solidFill>
                  <a:schemeClr val="tx1"/>
                </a:solidFill>
                <a:latin typeface="Meiryo UI" panose="020B0604030504040204" pitchFamily="34" charset="-128"/>
                <a:ea typeface="Meiryo UI" panose="020B0604030504040204" pitchFamily="34" charset="-128"/>
              </a:rPr>
              <a:t>Weblio</a:t>
            </a:r>
            <a:r>
              <a:rPr lang="en" altLang="ja-JP" sz="3200" b="1" dirty="0">
                <a:solidFill>
                  <a:schemeClr val="tx1"/>
                </a:solidFill>
                <a:latin typeface="Meiryo UI" panose="020B0604030504040204" pitchFamily="34" charset="-128"/>
                <a:ea typeface="Meiryo UI" panose="020B0604030504040204" pitchFamily="34" charset="-128"/>
              </a:rPr>
              <a:t> </a:t>
            </a:r>
            <a:r>
              <a:rPr lang="ja-JP" altLang="en-US" sz="3200" b="1">
                <a:solidFill>
                  <a:schemeClr val="tx1"/>
                </a:solidFill>
                <a:latin typeface="Meiryo UI" panose="020B0604030504040204" pitchFamily="34" charset="-128"/>
                <a:ea typeface="Meiryo UI" panose="020B0604030504040204" pitchFamily="34" charset="-128"/>
              </a:rPr>
              <a:t>英語翻訳</a:t>
            </a:r>
            <a:endParaRPr lang="en" altLang="ja-JP" sz="3200" b="1" dirty="0">
              <a:solidFill>
                <a:schemeClr val="tx1"/>
              </a:solidFill>
              <a:latin typeface="Meiryo UI" panose="020B0604030504040204" pitchFamily="34" charset="-128"/>
              <a:ea typeface="Meiryo UI" panose="020B0604030504040204" pitchFamily="34" charset="-128"/>
            </a:endParaRPr>
          </a:p>
          <a:p>
            <a:pPr algn="ctr"/>
            <a:endParaRPr lang="en" altLang="ja-JP" dirty="0">
              <a:latin typeface="Meiryo UI" panose="020B0604030504040204" pitchFamily="34" charset="-128"/>
              <a:ea typeface="Meiryo UI" panose="020B0604030504040204" pitchFamily="34" charset="-128"/>
              <a:hlinkClick r:id="rId3"/>
            </a:endParaRPr>
          </a:p>
          <a:p>
            <a:pPr algn="ctr"/>
            <a:r>
              <a:rPr lang="en" altLang="ja-JP" dirty="0">
                <a:latin typeface="Meiryo UI" panose="020B0604030504040204" pitchFamily="34" charset="-128"/>
                <a:ea typeface="Meiryo UI" panose="020B0604030504040204" pitchFamily="34" charset="-128"/>
                <a:hlinkClick r:id="rId3"/>
              </a:rPr>
              <a:t>https://translate.weblio.jp/</a:t>
            </a:r>
            <a:endParaRPr kumimoji="1" lang="ja-JP" altLang="en-US" dirty="0">
              <a:solidFill>
                <a:srgbClr val="FF0000"/>
              </a:solidFill>
              <a:latin typeface="Meiryo UI" panose="020B0604030504040204" pitchFamily="34" charset="-128"/>
              <a:ea typeface="Meiryo UI" panose="020B0604030504040204" pitchFamily="34" charset="-128"/>
            </a:endParaRPr>
          </a:p>
        </p:txBody>
      </p:sp>
      <p:sp>
        <p:nvSpPr>
          <p:cNvPr id="50" name="角丸四角形 49">
            <a:extLst>
              <a:ext uri="{FF2B5EF4-FFF2-40B4-BE49-F238E27FC236}">
                <a16:creationId xmlns:a16="http://schemas.microsoft.com/office/drawing/2014/main" id="{3690F052-C429-1C4C-AE6D-EFAE2FE6AEDD}"/>
              </a:ext>
            </a:extLst>
          </p:cNvPr>
          <p:cNvSpPr/>
          <p:nvPr/>
        </p:nvSpPr>
        <p:spPr>
          <a:xfrm>
            <a:off x="7920453" y="3278335"/>
            <a:ext cx="3672408" cy="1404542"/>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ja-JP" sz="3200" b="1" dirty="0">
                <a:solidFill>
                  <a:schemeClr val="tx1"/>
                </a:solidFill>
                <a:latin typeface="Meiryo UI" panose="020B0604030504040204" pitchFamily="34" charset="-128"/>
                <a:ea typeface="Meiryo UI" panose="020B0604030504040204" pitchFamily="34" charset="-128"/>
              </a:rPr>
              <a:t>Google </a:t>
            </a:r>
            <a:r>
              <a:rPr lang="ja-JP" altLang="en-US" sz="3200" b="1">
                <a:solidFill>
                  <a:schemeClr val="tx1"/>
                </a:solidFill>
                <a:latin typeface="Meiryo UI" panose="020B0604030504040204" pitchFamily="34" charset="-128"/>
                <a:ea typeface="Meiryo UI" panose="020B0604030504040204" pitchFamily="34" charset="-128"/>
              </a:rPr>
              <a:t>翻訳</a:t>
            </a:r>
            <a:endParaRPr lang="en-US" altLang="ja-JP" sz="3200" b="1" dirty="0">
              <a:solidFill>
                <a:schemeClr val="tx1"/>
              </a:solidFill>
              <a:latin typeface="Meiryo UI" panose="020B0604030504040204" pitchFamily="34" charset="-128"/>
              <a:ea typeface="Meiryo UI" panose="020B0604030504040204" pitchFamily="34" charset="-128"/>
            </a:endParaRPr>
          </a:p>
          <a:p>
            <a:pPr algn="ctr"/>
            <a:endParaRPr lang="en" altLang="ja-JP" dirty="0">
              <a:latin typeface="Meiryo UI" panose="020B0604030504040204" pitchFamily="34" charset="-128"/>
              <a:ea typeface="Meiryo UI" panose="020B0604030504040204" pitchFamily="34" charset="-128"/>
              <a:hlinkClick r:id="rId4"/>
            </a:endParaRPr>
          </a:p>
          <a:p>
            <a:pPr algn="ctr"/>
            <a:r>
              <a:rPr lang="en" altLang="ja-JP" dirty="0">
                <a:latin typeface="Meiryo UI" panose="020B0604030504040204" pitchFamily="34" charset="-128"/>
                <a:ea typeface="Meiryo UI" panose="020B0604030504040204" pitchFamily="34" charset="-128"/>
                <a:hlinkClick r:id="rId4"/>
              </a:rPr>
              <a:t>https://translate.google.com/</a:t>
            </a:r>
            <a:endParaRPr kumimoji="1" lang="ja-JP" altLang="en-US" dirty="0">
              <a:solidFill>
                <a:srgbClr val="FF0000"/>
              </a:solidFill>
              <a:latin typeface="Meiryo UI" panose="020B0604030504040204" pitchFamily="34" charset="-128"/>
              <a:ea typeface="Meiryo UI" panose="020B0604030504040204" pitchFamily="34" charset="-128"/>
            </a:endParaRPr>
          </a:p>
        </p:txBody>
      </p:sp>
      <p:sp>
        <p:nvSpPr>
          <p:cNvPr id="51" name="角丸四角形 50">
            <a:extLst>
              <a:ext uri="{FF2B5EF4-FFF2-40B4-BE49-F238E27FC236}">
                <a16:creationId xmlns:a16="http://schemas.microsoft.com/office/drawing/2014/main" id="{FDFF5348-92AC-974A-A731-5BC8381D4E66}"/>
              </a:ext>
            </a:extLst>
          </p:cNvPr>
          <p:cNvSpPr/>
          <p:nvPr/>
        </p:nvSpPr>
        <p:spPr>
          <a:xfrm>
            <a:off x="7920453" y="5143894"/>
            <a:ext cx="3672408" cy="1404542"/>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r>
              <a:rPr lang="en-US" altLang="ja-JP" sz="3200" b="1" dirty="0" err="1">
                <a:solidFill>
                  <a:prstClr val="black"/>
                </a:solidFill>
                <a:latin typeface="Meiryo UI" panose="020B0604030504040204" pitchFamily="34" charset="-128"/>
                <a:ea typeface="Meiryo UI" panose="020B0604030504040204" pitchFamily="34" charset="-128"/>
              </a:rPr>
              <a:t>DeepL</a:t>
            </a:r>
            <a:r>
              <a:rPr lang="en-US" altLang="ja-JP" sz="3200" b="1" dirty="0">
                <a:solidFill>
                  <a:prstClr val="black"/>
                </a:solidFill>
                <a:latin typeface="Meiryo UI" panose="020B0604030504040204" pitchFamily="34" charset="-128"/>
                <a:ea typeface="Meiryo UI" panose="020B0604030504040204" pitchFamily="34" charset="-128"/>
              </a:rPr>
              <a:t> </a:t>
            </a:r>
            <a:r>
              <a:rPr lang="ja-JP" altLang="en-US" sz="3200" b="1">
                <a:solidFill>
                  <a:prstClr val="black"/>
                </a:solidFill>
                <a:latin typeface="Meiryo UI" panose="020B0604030504040204" pitchFamily="34" charset="-128"/>
                <a:ea typeface="Meiryo UI" panose="020B0604030504040204" pitchFamily="34" charset="-128"/>
              </a:rPr>
              <a:t>翻訳ツール</a:t>
            </a:r>
            <a:endParaRPr lang="en" altLang="ja-JP" dirty="0">
              <a:hlinkClick r:id="rId5"/>
            </a:endParaRPr>
          </a:p>
          <a:p>
            <a:pPr algn="ctr"/>
            <a:endParaRPr lang="en" altLang="ja-JP" dirty="0">
              <a:hlinkClick r:id="rId5"/>
            </a:endParaRPr>
          </a:p>
          <a:p>
            <a:pPr algn="ctr"/>
            <a:r>
              <a:rPr lang="en" altLang="ja-JP" dirty="0">
                <a:hlinkClick r:id="rId5"/>
              </a:rPr>
              <a:t>https://www.deepl.com/</a:t>
            </a:r>
            <a:endParaRPr kumimoji="1" lang="ja-JP" altLang="en-US" dirty="0">
              <a:solidFill>
                <a:srgbClr val="FF0000"/>
              </a:solidFill>
            </a:endParaRPr>
          </a:p>
        </p:txBody>
      </p:sp>
    </p:spTree>
    <p:extLst>
      <p:ext uri="{BB962C8B-B14F-4D97-AF65-F5344CB8AC3E}">
        <p14:creationId xmlns:p14="http://schemas.microsoft.com/office/powerpoint/2010/main" val="45410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658789"/>
          </a:xfrm>
          <a:ln>
            <a:solidFill>
              <a:schemeClr val="tx2"/>
            </a:solidFill>
          </a:ln>
        </p:spPr>
        <p:txBody>
          <a:bodyPr>
            <a:normAutofit/>
          </a:bodyPr>
          <a:lstStyle/>
          <a:p>
            <a:r>
              <a:rPr lang="ja-JP" altLang="en-US" b="0"/>
              <a:t>東京駅までの行き方を教えてください。</a:t>
            </a:r>
            <a:endParaRPr lang="en-US" altLang="ja-JP" sz="2400" b="0" dirty="0"/>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12776"/>
            <a:ext cx="5384800" cy="2553891"/>
          </a:xfrm>
          <a:prstGeom prst="wedgeRoundRectCallout">
            <a:avLst>
              <a:gd name="adj1" fmla="val -60809"/>
              <a:gd name="adj2" fmla="val -23281"/>
              <a:gd name="adj3" fmla="val 16667"/>
            </a:avLst>
          </a:prstGeom>
          <a:ln>
            <a:solidFill>
              <a:schemeClr val="accent2"/>
            </a:solidFill>
          </a:ln>
        </p:spPr>
        <p:txBody>
          <a:bodyPr wrap="square">
            <a:noAutofit/>
          </a:bodyPr>
          <a:lstStyle/>
          <a:p>
            <a:pPr>
              <a:buFont typeface="Wingdings" pitchFamily="2" charset="2"/>
              <a:buChar char="l"/>
            </a:pPr>
            <a:r>
              <a:rPr lang="en" altLang="ja-JP" sz="2400" b="0" dirty="0"/>
              <a:t>Please tell me the way to Tokyo Station.</a:t>
            </a:r>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機械翻訳（まずは簡単な短文から　</a:t>
            </a:r>
            <a:r>
              <a:rPr lang="ja-JP" altLang="en-US">
                <a:solidFill>
                  <a:schemeClr val="tx2"/>
                </a:solidFill>
              </a:rPr>
              <a:t>日</a:t>
            </a:r>
            <a:r>
              <a:rPr lang="en-US" altLang="ja-JP" dirty="0">
                <a:solidFill>
                  <a:schemeClr val="tx2"/>
                </a:solidFill>
                <a:sym typeface="Wingdings" pitchFamily="2" charset="2"/>
              </a:rPr>
              <a:t></a:t>
            </a:r>
            <a:r>
              <a:rPr lang="ja-JP" altLang="en-US">
                <a:solidFill>
                  <a:schemeClr val="tx2"/>
                </a:solidFill>
              </a:rPr>
              <a:t>英</a:t>
            </a:r>
            <a:r>
              <a:rPr lang="ja-JP" altLang="en-US"/>
              <a:t>）</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a:p>
            <a:endParaRPr lang="ja-JP" altLang="en-US"/>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338694"/>
            <a:ext cx="5803056" cy="2145267"/>
          </a:xfrm>
          <a:prstGeom prst="wedgeRoundRectCallout">
            <a:avLst>
              <a:gd name="adj1" fmla="val -27727"/>
              <a:gd name="adj2" fmla="val -76916"/>
              <a:gd name="adj3" fmla="val 16667"/>
            </a:avLst>
          </a:prstGeom>
          <a:ln>
            <a:solidFill>
              <a:schemeClr val="accent2"/>
            </a:solidFill>
          </a:ln>
        </p:spPr>
        <p:txBody>
          <a:bodyPr wrap="square">
            <a:noAutofit/>
          </a:bodyPr>
          <a:lstStyle/>
          <a:p>
            <a:pPr marL="342900" lvl="0" indent="-342900">
              <a:spcBef>
                <a:spcPct val="20000"/>
              </a:spcBef>
              <a:buFont typeface="Wingdings" pitchFamily="2" charset="2"/>
              <a:buChar char="l"/>
            </a:pPr>
            <a:r>
              <a:rPr lang="en" altLang="ja-JP" sz="2400" dirty="0">
                <a:solidFill>
                  <a:srgbClr val="1F497D"/>
                </a:solidFill>
                <a:latin typeface="Meiryo UI" panose="020B0604030504040204" pitchFamily="34" charset="-128"/>
                <a:ea typeface="Meiryo UI" panose="020B0604030504040204" pitchFamily="34" charset="-128"/>
              </a:rPr>
              <a:t>How do I get to Tokyo Station?</a:t>
            </a: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456040" y="4351687"/>
            <a:ext cx="5384800" cy="2145268"/>
          </a:xfrm>
          <a:prstGeom prst="wedgeRoundRectCallout">
            <a:avLst>
              <a:gd name="adj1" fmla="val -57271"/>
              <a:gd name="adj2" fmla="val -74252"/>
              <a:gd name="adj3" fmla="val 16667"/>
            </a:avLst>
          </a:prstGeom>
          <a:ln>
            <a:solidFill>
              <a:schemeClr val="accent2"/>
            </a:solidFill>
          </a:ln>
        </p:spPr>
        <p:txBody>
          <a:bodyPr vert="horz" wrap="square" lIns="91440" tIns="45720" rIns="91440" bIns="45720" rtlCol="0">
            <a:noAutofit/>
          </a:bodyPr>
          <a:lstStyle/>
          <a:p>
            <a:pPr marL="342900" indent="-342900">
              <a:spcBef>
                <a:spcPct val="20000"/>
              </a:spcBef>
              <a:buFont typeface="Wingdings" pitchFamily="2" charset="2"/>
              <a:buChar char="l"/>
            </a:pPr>
            <a:r>
              <a:rPr lang="en" altLang="ja-JP" sz="2400" dirty="0">
                <a:solidFill>
                  <a:schemeClr val="tx2"/>
                </a:solidFill>
                <a:latin typeface="Meiryo UI" panose="020B0604030504040204" pitchFamily="34" charset="-128"/>
                <a:ea typeface="Meiryo UI" panose="020B0604030504040204" pitchFamily="34" charset="-128"/>
              </a:rPr>
              <a:t>Please tell me how to get to Tokyo Station.</a:t>
            </a:r>
          </a:p>
          <a:p>
            <a:pPr>
              <a:spcBef>
                <a:spcPct val="20000"/>
              </a:spcBef>
            </a:pPr>
            <a:endParaRPr lang="en-US" altLang="ja-JP" sz="2400" dirty="0">
              <a:solidFill>
                <a:schemeClr val="tx2"/>
              </a:solidFill>
              <a:latin typeface="Meiryo UI" panose="020B0604030504040204" pitchFamily="34" charset="-128"/>
              <a:ea typeface="Meiryo UI" panose="020B0604030504040204" pitchFamily="34" charset="-128"/>
            </a:endParaRPr>
          </a:p>
        </p:txBody>
      </p:sp>
      <p:pic>
        <p:nvPicPr>
          <p:cNvPr id="2" name="図 1">
            <a:extLst>
              <a:ext uri="{FF2B5EF4-FFF2-40B4-BE49-F238E27FC236}">
                <a16:creationId xmlns:a16="http://schemas.microsoft.com/office/drawing/2014/main" id="{64577F16-371E-4440-B3DF-4A108BD132A6}"/>
              </a:ext>
            </a:extLst>
          </p:cNvPr>
          <p:cNvPicPr>
            <a:picLocks noChangeAspect="1"/>
          </p:cNvPicPr>
          <p:nvPr/>
        </p:nvPicPr>
        <p:blipFill>
          <a:blip r:embed="rId3"/>
          <a:stretch>
            <a:fillRect/>
          </a:stretch>
        </p:blipFill>
        <p:spPr>
          <a:xfrm>
            <a:off x="3085147" y="2204864"/>
            <a:ext cx="2938845" cy="1802492"/>
          </a:xfrm>
          <a:prstGeom prst="rect">
            <a:avLst/>
          </a:prstGeom>
        </p:spPr>
      </p:pic>
      <p:sp>
        <p:nvSpPr>
          <p:cNvPr id="4" name="正方形/長方形 3">
            <a:extLst>
              <a:ext uri="{FF2B5EF4-FFF2-40B4-BE49-F238E27FC236}">
                <a16:creationId xmlns:a16="http://schemas.microsoft.com/office/drawing/2014/main" id="{2D06D4CA-3EED-BE48-8BAE-3389C7F51CD3}"/>
              </a:ext>
            </a:extLst>
          </p:cNvPr>
          <p:cNvSpPr/>
          <p:nvPr/>
        </p:nvSpPr>
        <p:spPr>
          <a:xfrm>
            <a:off x="9486354" y="1105006"/>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0CE87424-889A-3D4A-841A-A773C90E4B63}"/>
              </a:ext>
            </a:extLst>
          </p:cNvPr>
          <p:cNvSpPr/>
          <p:nvPr/>
        </p:nvSpPr>
        <p:spPr>
          <a:xfrm>
            <a:off x="9794221" y="401927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7" name="正方形/長方形 6">
            <a:extLst>
              <a:ext uri="{FF2B5EF4-FFF2-40B4-BE49-F238E27FC236}">
                <a16:creationId xmlns:a16="http://schemas.microsoft.com/office/drawing/2014/main" id="{EB2077B5-1407-0347-96B1-9171AB25552F}"/>
              </a:ext>
            </a:extLst>
          </p:cNvPr>
          <p:cNvSpPr/>
          <p:nvPr/>
        </p:nvSpPr>
        <p:spPr>
          <a:xfrm>
            <a:off x="3768389" y="401927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4">
                <a:extLst>
                  <a:ext uri="{A12FA001-AC4F-418D-AE19-62706E023703}">
                    <ahyp:hlinkClr xmlns:ahyp="http://schemas.microsoft.com/office/drawing/2018/hyperlinkcolor" val="tx"/>
                  </a:ext>
                </a:extLst>
              </a:hlinkClick>
            </a:endParaRPr>
          </a:p>
        </p:txBody>
      </p:sp>
      <p:sp>
        <p:nvSpPr>
          <p:cNvPr id="16" name="フッター プレースホルダー 3">
            <a:extLst>
              <a:ext uri="{FF2B5EF4-FFF2-40B4-BE49-F238E27FC236}">
                <a16:creationId xmlns:a16="http://schemas.microsoft.com/office/drawing/2014/main" id="{F2DB6050-72E9-6342-BB4B-84414063597F}"/>
              </a:ext>
            </a:extLst>
          </p:cNvPr>
          <p:cNvSpPr txBox="1">
            <a:spLocks/>
          </p:cNvSpPr>
          <p:nvPr/>
        </p:nvSpPr>
        <p:spPr>
          <a:xfrm>
            <a:off x="10129830" y="6237312"/>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021196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658789"/>
          </a:xfrm>
          <a:ln>
            <a:solidFill>
              <a:schemeClr val="tx2"/>
            </a:solidFill>
          </a:ln>
        </p:spPr>
        <p:txBody>
          <a:bodyPr>
            <a:normAutofit/>
          </a:bodyPr>
          <a:lstStyle/>
          <a:p>
            <a:r>
              <a:rPr lang="ja-JP" altLang="en-US" b="0"/>
              <a:t>東京駅までの行き方を教えてください。</a:t>
            </a:r>
            <a:endParaRPr lang="en-US" altLang="ja-JP" sz="2400" b="0" dirty="0"/>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12776"/>
            <a:ext cx="5384800" cy="2553891"/>
          </a:xfrm>
          <a:prstGeom prst="wedgeRoundRectCallout">
            <a:avLst>
              <a:gd name="adj1" fmla="val -60809"/>
              <a:gd name="adj2" fmla="val -23281"/>
              <a:gd name="adj3" fmla="val 16667"/>
            </a:avLst>
          </a:prstGeom>
          <a:ln>
            <a:solidFill>
              <a:schemeClr val="accent2"/>
            </a:solidFill>
          </a:ln>
        </p:spPr>
        <p:txBody>
          <a:bodyPr wrap="square">
            <a:noAutofit/>
          </a:bodyPr>
          <a:lstStyle/>
          <a:p>
            <a:pPr>
              <a:buFont typeface="Wingdings" pitchFamily="2" charset="2"/>
              <a:buChar char="l"/>
            </a:pPr>
            <a:r>
              <a:rPr lang="en" altLang="ja-JP" sz="2400" b="0" dirty="0"/>
              <a:t>Please tell me the way to Tokyo Station.</a:t>
            </a:r>
          </a:p>
          <a:p>
            <a:pPr marL="0" lvl="0" indent="0">
              <a:buNone/>
            </a:pPr>
            <a:r>
              <a:rPr lang="en-US" altLang="ja-JP" sz="2400" b="0" dirty="0">
                <a:solidFill>
                  <a:srgbClr val="FF2600"/>
                </a:solidFill>
                <a:sym typeface="Wingdings" pitchFamily="2" charset="2"/>
              </a:rPr>
              <a:t>[</a:t>
            </a:r>
            <a:r>
              <a:rPr lang="ja-JP" altLang="en-US" sz="2400" b="0">
                <a:solidFill>
                  <a:srgbClr val="FF2600"/>
                </a:solidFill>
                <a:sym typeface="Wingdings" pitchFamily="2" charset="2"/>
              </a:rPr>
              <a:t>再翻訳</a:t>
            </a:r>
            <a:r>
              <a:rPr lang="en-US" altLang="ja-JP" sz="2400" b="0" dirty="0">
                <a:solidFill>
                  <a:srgbClr val="FF2600"/>
                </a:solidFill>
                <a:sym typeface="Wingdings" pitchFamily="2" charset="2"/>
              </a:rPr>
              <a:t>] </a:t>
            </a:r>
          </a:p>
          <a:p>
            <a:pPr marL="0" lvl="0" indent="0">
              <a:buNone/>
            </a:pPr>
            <a:r>
              <a:rPr lang="en-US" altLang="ja-JP" sz="2400" b="0" dirty="0">
                <a:solidFill>
                  <a:srgbClr val="1F497D"/>
                </a:solidFill>
                <a:sym typeface="Wingdings" pitchFamily="2" charset="2"/>
              </a:rPr>
              <a:t></a:t>
            </a:r>
            <a:r>
              <a:rPr lang="ja-JP" altLang="en-US" sz="2400" b="0">
                <a:solidFill>
                  <a:srgbClr val="1F497D"/>
                </a:solidFill>
                <a:sym typeface="Wingdings" pitchFamily="2" charset="2"/>
              </a:rPr>
              <a:t>「私に東京駅への行き方を教えてください。」</a:t>
            </a:r>
            <a:endParaRPr lang="en-US" altLang="ja-JP" sz="2400" b="0" dirty="0">
              <a:solidFill>
                <a:srgbClr val="1F497D"/>
              </a:solidFill>
            </a:endParaRPr>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機械翻訳（まずは簡単な短文から　</a:t>
            </a:r>
            <a:r>
              <a:rPr lang="ja-JP" altLang="en-US">
                <a:solidFill>
                  <a:schemeClr val="tx2"/>
                </a:solidFill>
              </a:rPr>
              <a:t>日</a:t>
            </a:r>
            <a:r>
              <a:rPr lang="en-US" altLang="ja-JP" dirty="0">
                <a:solidFill>
                  <a:schemeClr val="tx2"/>
                </a:solidFill>
                <a:sym typeface="Wingdings" pitchFamily="2" charset="2"/>
              </a:rPr>
              <a:t></a:t>
            </a:r>
            <a:r>
              <a:rPr lang="ja-JP" altLang="en-US">
                <a:solidFill>
                  <a:schemeClr val="tx2"/>
                </a:solidFill>
              </a:rPr>
              <a:t>英</a:t>
            </a:r>
            <a:r>
              <a:rPr lang="ja-JP" altLang="en-US"/>
              <a:t>）</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a:p>
            <a:endParaRPr lang="ja-JP" altLang="en-US"/>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338694"/>
            <a:ext cx="5803056" cy="2145267"/>
          </a:xfrm>
          <a:prstGeom prst="wedgeRoundRectCallout">
            <a:avLst>
              <a:gd name="adj1" fmla="val -27727"/>
              <a:gd name="adj2" fmla="val -76916"/>
              <a:gd name="adj3" fmla="val 16667"/>
            </a:avLst>
          </a:prstGeom>
          <a:ln>
            <a:solidFill>
              <a:schemeClr val="accent2"/>
            </a:solidFill>
          </a:ln>
        </p:spPr>
        <p:txBody>
          <a:bodyPr wrap="square">
            <a:noAutofit/>
          </a:bodyPr>
          <a:lstStyle/>
          <a:p>
            <a:pPr marL="342900" lvl="0" indent="-342900">
              <a:spcBef>
                <a:spcPct val="20000"/>
              </a:spcBef>
              <a:buFont typeface="Wingdings" pitchFamily="2" charset="2"/>
              <a:buChar char="l"/>
            </a:pPr>
            <a:r>
              <a:rPr lang="en" altLang="ja-JP" sz="2400" dirty="0">
                <a:solidFill>
                  <a:srgbClr val="1F497D"/>
                </a:solidFill>
                <a:latin typeface="Meiryo UI" panose="020B0604030504040204" pitchFamily="34" charset="-128"/>
                <a:ea typeface="Meiryo UI" panose="020B0604030504040204" pitchFamily="34" charset="-128"/>
              </a:rPr>
              <a:t>How do I get to Tokyo Station?</a:t>
            </a:r>
          </a:p>
          <a:p>
            <a:pPr marL="342900" lvl="0" indent="-342900">
              <a:spcBef>
                <a:spcPct val="20000"/>
              </a:spcBef>
              <a:buFont typeface="Wingdings" pitchFamily="2" charset="2"/>
              <a:buChar char="l"/>
            </a:pPr>
            <a:endParaRPr lang="en" altLang="ja-JP" sz="2400" dirty="0">
              <a:solidFill>
                <a:srgbClr val="1F497D"/>
              </a:solidFill>
              <a:latin typeface="Meiryo UI" panose="020B0604030504040204" pitchFamily="34" charset="-128"/>
              <a:ea typeface="Meiryo UI" panose="020B0604030504040204" pitchFamily="34" charset="-128"/>
            </a:endParaRPr>
          </a:p>
          <a:p>
            <a:pPr lvl="0">
              <a:spcBef>
                <a:spcPct val="20000"/>
              </a:spcBef>
            </a:pPr>
            <a:r>
              <a:rPr lang="en-US" altLang="ja-JP" sz="2400" dirty="0">
                <a:solidFill>
                  <a:srgbClr val="FF2600"/>
                </a:solidFill>
                <a:latin typeface="Meiryo UI" panose="020B0604030504040204" pitchFamily="34" charset="-128"/>
                <a:ea typeface="Meiryo UI" panose="020B0604030504040204" pitchFamily="34" charset="-128"/>
                <a:sym typeface="Wingdings" pitchFamily="2" charset="2"/>
              </a:rPr>
              <a:t>[</a:t>
            </a:r>
            <a:r>
              <a:rPr lang="ja-JP" altLang="en-US" sz="2400">
                <a:solidFill>
                  <a:srgbClr val="FF2600"/>
                </a:solidFill>
                <a:latin typeface="Meiryo UI" panose="020B0604030504040204" pitchFamily="34" charset="-128"/>
                <a:ea typeface="Meiryo UI" panose="020B0604030504040204" pitchFamily="34" charset="-128"/>
                <a:sym typeface="Wingdings" pitchFamily="2" charset="2"/>
              </a:rPr>
              <a:t>再翻訳</a:t>
            </a:r>
            <a:r>
              <a:rPr lang="en-US" altLang="ja-JP" sz="2400" dirty="0">
                <a:solidFill>
                  <a:srgbClr val="FF2600"/>
                </a:solidFill>
                <a:latin typeface="Meiryo UI" panose="020B0604030504040204" pitchFamily="34" charset="-128"/>
                <a:ea typeface="Meiryo UI" panose="020B0604030504040204" pitchFamily="34" charset="-128"/>
                <a:sym typeface="Wingdings" pitchFamily="2" charset="2"/>
              </a:rPr>
              <a:t>]</a:t>
            </a:r>
            <a:r>
              <a:rPr lang="en" altLang="ja-JP" sz="2400" dirty="0">
                <a:solidFill>
                  <a:srgbClr val="1F497D"/>
                </a:solidFill>
                <a:latin typeface="Meiryo UI" panose="020B0604030504040204" pitchFamily="34" charset="-128"/>
                <a:ea typeface="Meiryo UI" panose="020B0604030504040204" pitchFamily="34" charset="-128"/>
                <a:sym typeface="Wingdings" pitchFamily="2" charset="2"/>
              </a:rPr>
              <a:t></a:t>
            </a:r>
            <a:r>
              <a:rPr lang="ja-JP" altLang="en-US" sz="2400">
                <a:solidFill>
                  <a:srgbClr val="1F497D"/>
                </a:solidFill>
                <a:latin typeface="Meiryo UI" panose="020B0604030504040204" pitchFamily="34" charset="-128"/>
                <a:ea typeface="Meiryo UI" panose="020B0604030504040204" pitchFamily="34" charset="-128"/>
                <a:sym typeface="Wingdings" pitchFamily="2" charset="2"/>
              </a:rPr>
              <a:t>「東京駅までの行き方は？」</a:t>
            </a:r>
            <a:endParaRPr lang="ja-JP" altLang="en-US" sz="2000">
              <a:solidFill>
                <a:srgbClr val="1F497D"/>
              </a:solidFill>
              <a:latin typeface="Meiryo UI" panose="020B0604030504040204" pitchFamily="34" charset="-128"/>
              <a:ea typeface="Meiryo UI" panose="020B0604030504040204" pitchFamily="34" charset="-128"/>
            </a:endParaRP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456040" y="4351687"/>
            <a:ext cx="5384800" cy="2145268"/>
          </a:xfrm>
          <a:prstGeom prst="wedgeRoundRectCallout">
            <a:avLst>
              <a:gd name="adj1" fmla="val -57271"/>
              <a:gd name="adj2" fmla="val -74252"/>
              <a:gd name="adj3" fmla="val 16667"/>
            </a:avLst>
          </a:prstGeom>
          <a:ln>
            <a:solidFill>
              <a:schemeClr val="accent2"/>
            </a:solidFill>
          </a:ln>
        </p:spPr>
        <p:txBody>
          <a:bodyPr vert="horz" wrap="square" lIns="91440" tIns="45720" rIns="91440" bIns="45720" rtlCol="0">
            <a:noAutofit/>
          </a:bodyPr>
          <a:lstStyle/>
          <a:p>
            <a:pPr marL="342900" indent="-342900">
              <a:spcBef>
                <a:spcPct val="20000"/>
              </a:spcBef>
              <a:buFont typeface="Wingdings" pitchFamily="2" charset="2"/>
              <a:buChar char="l"/>
            </a:pPr>
            <a:r>
              <a:rPr lang="en" altLang="ja-JP" sz="2400" dirty="0">
                <a:solidFill>
                  <a:schemeClr val="tx2"/>
                </a:solidFill>
                <a:latin typeface="Meiryo UI" panose="020B0604030504040204" pitchFamily="34" charset="-128"/>
                <a:ea typeface="Meiryo UI" panose="020B0604030504040204" pitchFamily="34" charset="-128"/>
              </a:rPr>
              <a:t>Please tell me how to get to Tokyo Station.</a:t>
            </a:r>
          </a:p>
          <a:p>
            <a:pPr>
              <a:spcBef>
                <a:spcPct val="20000"/>
              </a:spcBef>
            </a:pPr>
            <a:r>
              <a:rPr lang="en-US" altLang="ja-JP" sz="2400" dirty="0">
                <a:solidFill>
                  <a:srgbClr val="FF2600"/>
                </a:solidFill>
                <a:latin typeface="Meiryo UI" panose="020B0604030504040204" pitchFamily="34" charset="-128"/>
                <a:ea typeface="Meiryo UI" panose="020B0604030504040204" pitchFamily="34" charset="-128"/>
                <a:sym typeface="Wingdings" pitchFamily="2" charset="2"/>
              </a:rPr>
              <a:t>[</a:t>
            </a:r>
            <a:r>
              <a:rPr lang="ja-JP" altLang="en-US" sz="2400">
                <a:solidFill>
                  <a:srgbClr val="FF2600"/>
                </a:solidFill>
                <a:latin typeface="Meiryo UI" panose="020B0604030504040204" pitchFamily="34" charset="-128"/>
                <a:ea typeface="Meiryo UI" panose="020B0604030504040204" pitchFamily="34" charset="-128"/>
                <a:sym typeface="Wingdings" pitchFamily="2" charset="2"/>
              </a:rPr>
              <a:t>再翻訳</a:t>
            </a:r>
            <a:r>
              <a:rPr lang="en-US" altLang="ja-JP" sz="2400" dirty="0">
                <a:solidFill>
                  <a:srgbClr val="FF2600"/>
                </a:solidFill>
                <a:latin typeface="Meiryo UI" panose="020B0604030504040204" pitchFamily="34" charset="-128"/>
                <a:ea typeface="Meiryo UI" panose="020B0604030504040204" pitchFamily="34" charset="-128"/>
                <a:sym typeface="Wingdings" pitchFamily="2" charset="2"/>
              </a:rPr>
              <a:t>] </a:t>
            </a:r>
          </a:p>
          <a:p>
            <a:pPr>
              <a:spcBef>
                <a:spcPct val="20000"/>
              </a:spcBef>
            </a:pPr>
            <a:r>
              <a:rPr lang="en" altLang="ja-JP" sz="2400" dirty="0">
                <a:solidFill>
                  <a:schemeClr val="tx2"/>
                </a:solidFill>
                <a:latin typeface="Meiryo UI" panose="020B0604030504040204" pitchFamily="34" charset="-128"/>
                <a:ea typeface="Meiryo UI" panose="020B0604030504040204" pitchFamily="34" charset="-128"/>
                <a:sym typeface="Wingdings" pitchFamily="2" charset="2"/>
              </a:rPr>
              <a:t></a:t>
            </a:r>
            <a:r>
              <a:rPr lang="ja-JP" altLang="en-US" sz="2400">
                <a:solidFill>
                  <a:schemeClr val="tx2"/>
                </a:solidFill>
                <a:latin typeface="Meiryo UI" panose="020B0604030504040204" pitchFamily="34" charset="-128"/>
                <a:ea typeface="Meiryo UI" panose="020B0604030504040204" pitchFamily="34" charset="-128"/>
                <a:sym typeface="Wingdings" pitchFamily="2" charset="2"/>
              </a:rPr>
              <a:t>「東京駅への行き方を教えてください。」</a:t>
            </a:r>
            <a:endParaRPr lang="en-US" altLang="ja-JP" sz="2400" dirty="0">
              <a:solidFill>
                <a:schemeClr val="tx2"/>
              </a:solidFill>
              <a:latin typeface="Meiryo UI" panose="020B0604030504040204" pitchFamily="34" charset="-128"/>
              <a:ea typeface="Meiryo UI" panose="020B0604030504040204" pitchFamily="34" charset="-128"/>
            </a:endParaRPr>
          </a:p>
        </p:txBody>
      </p:sp>
      <p:pic>
        <p:nvPicPr>
          <p:cNvPr id="2" name="図 1">
            <a:extLst>
              <a:ext uri="{FF2B5EF4-FFF2-40B4-BE49-F238E27FC236}">
                <a16:creationId xmlns:a16="http://schemas.microsoft.com/office/drawing/2014/main" id="{64577F16-371E-4440-B3DF-4A108BD132A6}"/>
              </a:ext>
            </a:extLst>
          </p:cNvPr>
          <p:cNvPicPr>
            <a:picLocks noChangeAspect="1"/>
          </p:cNvPicPr>
          <p:nvPr/>
        </p:nvPicPr>
        <p:blipFill>
          <a:blip r:embed="rId3"/>
          <a:stretch>
            <a:fillRect/>
          </a:stretch>
        </p:blipFill>
        <p:spPr>
          <a:xfrm>
            <a:off x="3085147" y="2204864"/>
            <a:ext cx="2938845" cy="1802492"/>
          </a:xfrm>
          <a:prstGeom prst="rect">
            <a:avLst/>
          </a:prstGeom>
        </p:spPr>
      </p:pic>
      <p:sp>
        <p:nvSpPr>
          <p:cNvPr id="4" name="正方形/長方形 3">
            <a:extLst>
              <a:ext uri="{FF2B5EF4-FFF2-40B4-BE49-F238E27FC236}">
                <a16:creationId xmlns:a16="http://schemas.microsoft.com/office/drawing/2014/main" id="{2D06D4CA-3EED-BE48-8BAE-3389C7F51CD3}"/>
              </a:ext>
            </a:extLst>
          </p:cNvPr>
          <p:cNvSpPr/>
          <p:nvPr/>
        </p:nvSpPr>
        <p:spPr>
          <a:xfrm>
            <a:off x="9486354" y="1105006"/>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0CE87424-889A-3D4A-841A-A773C90E4B63}"/>
              </a:ext>
            </a:extLst>
          </p:cNvPr>
          <p:cNvSpPr/>
          <p:nvPr/>
        </p:nvSpPr>
        <p:spPr>
          <a:xfrm>
            <a:off x="9794221" y="401927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7" name="正方形/長方形 6">
            <a:extLst>
              <a:ext uri="{FF2B5EF4-FFF2-40B4-BE49-F238E27FC236}">
                <a16:creationId xmlns:a16="http://schemas.microsoft.com/office/drawing/2014/main" id="{EB2077B5-1407-0347-96B1-9171AB25552F}"/>
              </a:ext>
            </a:extLst>
          </p:cNvPr>
          <p:cNvSpPr/>
          <p:nvPr/>
        </p:nvSpPr>
        <p:spPr>
          <a:xfrm>
            <a:off x="3768389" y="401927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4">
                <a:extLst>
                  <a:ext uri="{A12FA001-AC4F-418D-AE19-62706E023703}">
                    <ahyp:hlinkClr xmlns:ahyp="http://schemas.microsoft.com/office/drawing/2018/hyperlinkcolor" val="tx"/>
                  </a:ext>
                </a:extLst>
              </a:hlinkClick>
            </a:endParaRPr>
          </a:p>
        </p:txBody>
      </p:sp>
      <p:sp>
        <p:nvSpPr>
          <p:cNvPr id="16" name="フッター プレースホルダー 3">
            <a:extLst>
              <a:ext uri="{FF2B5EF4-FFF2-40B4-BE49-F238E27FC236}">
                <a16:creationId xmlns:a16="http://schemas.microsoft.com/office/drawing/2014/main" id="{F2DB6050-72E9-6342-BB4B-84414063597F}"/>
              </a:ext>
            </a:extLst>
          </p:cNvPr>
          <p:cNvSpPr txBox="1">
            <a:spLocks/>
          </p:cNvSpPr>
          <p:nvPr/>
        </p:nvSpPr>
        <p:spPr>
          <a:xfrm>
            <a:off x="10129830" y="6237312"/>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4562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658789"/>
          </a:xfrm>
          <a:ln>
            <a:solidFill>
              <a:schemeClr val="tx2"/>
            </a:solidFill>
          </a:ln>
        </p:spPr>
        <p:txBody>
          <a:bodyPr>
            <a:normAutofit/>
          </a:bodyPr>
          <a:lstStyle/>
          <a:p>
            <a:r>
              <a:rPr lang="ja-JP" altLang="en-US" b="0"/>
              <a:t>注文は、私はオムライス、彼はうなぎです。</a:t>
            </a:r>
            <a:endParaRPr lang="en-US" altLang="ja-JP" sz="2400" b="0" dirty="0"/>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12776"/>
            <a:ext cx="5384800" cy="2553891"/>
          </a:xfrm>
          <a:prstGeom prst="wedgeRoundRectCallout">
            <a:avLst>
              <a:gd name="adj1" fmla="val -60809"/>
              <a:gd name="adj2" fmla="val -23281"/>
              <a:gd name="adj3" fmla="val 16667"/>
            </a:avLst>
          </a:prstGeom>
          <a:ln>
            <a:solidFill>
              <a:schemeClr val="accent2"/>
            </a:solidFill>
          </a:ln>
        </p:spPr>
        <p:txBody>
          <a:bodyPr wrap="square">
            <a:noAutofit/>
          </a:bodyPr>
          <a:lstStyle/>
          <a:p>
            <a:pPr>
              <a:buFont typeface="Wingdings" pitchFamily="2" charset="2"/>
              <a:buChar char="l"/>
            </a:pPr>
            <a:r>
              <a:rPr lang="en" altLang="ja-JP" sz="2400" b="0" dirty="0"/>
              <a:t>As for the order, as for me, as for </a:t>
            </a:r>
            <a:r>
              <a:rPr lang="en" altLang="ja-JP" sz="2400" b="0" dirty="0" err="1"/>
              <a:t>omelette</a:t>
            </a:r>
            <a:r>
              <a:rPr lang="en" altLang="ja-JP" sz="2400" b="0" dirty="0"/>
              <a:t> with rice, him, it is an eel.</a:t>
            </a:r>
            <a:endParaRPr lang="en-US" altLang="ja-JP" sz="2400" b="0"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機械翻訳（まずは簡単な短文から　</a:t>
            </a:r>
            <a:r>
              <a:rPr lang="ja-JP" altLang="en-US">
                <a:solidFill>
                  <a:schemeClr val="tx2"/>
                </a:solidFill>
              </a:rPr>
              <a:t>日</a:t>
            </a:r>
            <a:r>
              <a:rPr lang="en-US" altLang="ja-JP" dirty="0">
                <a:solidFill>
                  <a:schemeClr val="tx2"/>
                </a:solidFill>
                <a:sym typeface="Wingdings" pitchFamily="2" charset="2"/>
              </a:rPr>
              <a:t></a:t>
            </a:r>
            <a:r>
              <a:rPr lang="ja-JP" altLang="en-US">
                <a:solidFill>
                  <a:schemeClr val="tx2"/>
                </a:solidFill>
              </a:rPr>
              <a:t>英</a:t>
            </a:r>
            <a:r>
              <a:rPr lang="ja-JP" altLang="en-US"/>
              <a:t>）</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338694"/>
            <a:ext cx="5803056" cy="2145267"/>
          </a:xfrm>
          <a:prstGeom prst="wedgeRoundRectCallout">
            <a:avLst>
              <a:gd name="adj1" fmla="val -27727"/>
              <a:gd name="adj2" fmla="val -76916"/>
              <a:gd name="adj3" fmla="val 16667"/>
            </a:avLst>
          </a:prstGeom>
          <a:ln>
            <a:solidFill>
              <a:schemeClr val="accent2"/>
            </a:solidFill>
          </a:ln>
        </p:spPr>
        <p:txBody>
          <a:bodyPr wrap="square">
            <a:noAutofit/>
          </a:bodyPr>
          <a:lstStyle/>
          <a:p>
            <a:pPr marL="342900" lvl="0" indent="-342900">
              <a:spcBef>
                <a:spcPct val="20000"/>
              </a:spcBef>
              <a:buFont typeface="Wingdings" pitchFamily="2" charset="2"/>
              <a:buChar char="l"/>
            </a:pPr>
            <a:r>
              <a:rPr lang="en" altLang="ja-JP" sz="2400" dirty="0">
                <a:solidFill>
                  <a:srgbClr val="1F497D"/>
                </a:solidFill>
                <a:latin typeface="Meiryo UI" panose="020B0604030504040204" pitchFamily="34" charset="-128"/>
                <a:ea typeface="Meiryo UI" panose="020B0604030504040204" pitchFamily="34" charset="-128"/>
              </a:rPr>
              <a:t>We </a:t>
            </a:r>
            <a:r>
              <a:rPr lang="en" altLang="ja-JP" sz="2400" dirty="0">
                <a:solidFill>
                  <a:srgbClr val="1F497D"/>
                </a:solidFill>
                <a:highlight>
                  <a:srgbClr val="FFFF00"/>
                </a:highlight>
                <a:latin typeface="Meiryo UI" panose="020B0604030504040204" pitchFamily="34" charset="-128"/>
                <a:ea typeface="Meiryo UI" panose="020B0604030504040204" pitchFamily="34" charset="-128"/>
              </a:rPr>
              <a:t>ordered</a:t>
            </a:r>
            <a:r>
              <a:rPr lang="en" altLang="ja-JP" sz="2400" dirty="0">
                <a:solidFill>
                  <a:srgbClr val="1F497D"/>
                </a:solidFill>
                <a:latin typeface="Meiryo UI" panose="020B0604030504040204" pitchFamily="34" charset="-128"/>
                <a:ea typeface="Meiryo UI" panose="020B0604030504040204" pitchFamily="34" charset="-128"/>
              </a:rPr>
              <a:t> an omelet for me and an eel for him.</a:t>
            </a:r>
            <a:endParaRPr lang="ja-JP" altLang="en-US" sz="2000">
              <a:solidFill>
                <a:srgbClr val="1F497D"/>
              </a:solidFill>
              <a:latin typeface="Meiryo UI" panose="020B0604030504040204" pitchFamily="34" charset="-128"/>
              <a:ea typeface="Meiryo UI" panose="020B0604030504040204" pitchFamily="34" charset="-128"/>
            </a:endParaRP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456040" y="4351687"/>
            <a:ext cx="5384800" cy="2145268"/>
          </a:xfrm>
          <a:prstGeom prst="wedgeRoundRectCallout">
            <a:avLst>
              <a:gd name="adj1" fmla="val -57271"/>
              <a:gd name="adj2" fmla="val -74252"/>
              <a:gd name="adj3" fmla="val 16667"/>
            </a:avLst>
          </a:prstGeom>
          <a:ln>
            <a:solidFill>
              <a:schemeClr val="accent2"/>
            </a:solidFill>
          </a:ln>
        </p:spPr>
        <p:txBody>
          <a:bodyPr vert="horz" wrap="square" lIns="91440" tIns="45720" rIns="91440" bIns="45720" rtlCol="0">
            <a:noAutofit/>
          </a:bodyPr>
          <a:lstStyle/>
          <a:p>
            <a:pPr marL="342900" indent="-342900">
              <a:spcBef>
                <a:spcPct val="20000"/>
              </a:spcBef>
              <a:buFont typeface="Wingdings" pitchFamily="2" charset="2"/>
              <a:buChar char="l"/>
            </a:pPr>
            <a:r>
              <a:rPr lang="en" altLang="ja-JP" sz="2400" dirty="0">
                <a:solidFill>
                  <a:schemeClr val="tx2"/>
                </a:solidFill>
                <a:latin typeface="Meiryo UI" panose="020B0604030504040204" pitchFamily="34" charset="-128"/>
                <a:ea typeface="Meiryo UI" panose="020B0604030504040204" pitchFamily="34" charset="-128"/>
              </a:rPr>
              <a:t>The order is omelet rice and </a:t>
            </a:r>
            <a:r>
              <a:rPr lang="en" altLang="ja-JP" sz="2400" dirty="0">
                <a:solidFill>
                  <a:schemeClr val="tx2"/>
                </a:solidFill>
                <a:highlight>
                  <a:srgbClr val="FFFF00"/>
                </a:highlight>
                <a:latin typeface="Meiryo UI" panose="020B0604030504040204" pitchFamily="34" charset="-128"/>
                <a:ea typeface="Meiryo UI" panose="020B0604030504040204" pitchFamily="34" charset="-128"/>
              </a:rPr>
              <a:t>he is eel</a:t>
            </a:r>
            <a:r>
              <a:rPr lang="en" altLang="ja-JP" sz="2400" dirty="0">
                <a:solidFill>
                  <a:schemeClr val="tx2"/>
                </a:solidFill>
                <a:latin typeface="Meiryo UI" panose="020B0604030504040204" pitchFamily="34" charset="-128"/>
                <a:ea typeface="Meiryo UI" panose="020B0604030504040204" pitchFamily="34" charset="-128"/>
              </a:rPr>
              <a:t>.</a:t>
            </a:r>
            <a:endParaRPr lang="en-US" altLang="ja-JP" sz="2400" dirty="0">
              <a:solidFill>
                <a:schemeClr val="tx2"/>
              </a:solidFill>
              <a:latin typeface="Meiryo UI" panose="020B0604030504040204" pitchFamily="34" charset="-128"/>
              <a:ea typeface="Meiryo UI" panose="020B0604030504040204" pitchFamily="34" charset="-128"/>
            </a:endParaRPr>
          </a:p>
        </p:txBody>
      </p:sp>
      <p:pic>
        <p:nvPicPr>
          <p:cNvPr id="22" name="図 21">
            <a:extLst>
              <a:ext uri="{FF2B5EF4-FFF2-40B4-BE49-F238E27FC236}">
                <a16:creationId xmlns:a16="http://schemas.microsoft.com/office/drawing/2014/main" id="{906D5EDE-FF33-CB4B-8BD6-69DE3057187F}"/>
              </a:ext>
            </a:extLst>
          </p:cNvPr>
          <p:cNvPicPr>
            <a:picLocks noChangeAspect="1"/>
          </p:cNvPicPr>
          <p:nvPr/>
        </p:nvPicPr>
        <p:blipFill>
          <a:blip r:embed="rId3"/>
          <a:stretch>
            <a:fillRect/>
          </a:stretch>
        </p:blipFill>
        <p:spPr>
          <a:xfrm>
            <a:off x="10416480" y="2541333"/>
            <a:ext cx="1046370" cy="1391723"/>
          </a:xfrm>
          <a:prstGeom prst="rect">
            <a:avLst/>
          </a:prstGeom>
        </p:spPr>
      </p:pic>
      <p:sp>
        <p:nvSpPr>
          <p:cNvPr id="42" name="正方形/長方形 41">
            <a:extLst>
              <a:ext uri="{FF2B5EF4-FFF2-40B4-BE49-F238E27FC236}">
                <a16:creationId xmlns:a16="http://schemas.microsoft.com/office/drawing/2014/main" id="{D4704C8C-994C-A545-BBB8-FEF7446216D1}"/>
              </a:ext>
            </a:extLst>
          </p:cNvPr>
          <p:cNvSpPr/>
          <p:nvPr/>
        </p:nvSpPr>
        <p:spPr>
          <a:xfrm>
            <a:off x="9486354" y="1105006"/>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44" name="正方形/長方形 43">
            <a:extLst>
              <a:ext uri="{FF2B5EF4-FFF2-40B4-BE49-F238E27FC236}">
                <a16:creationId xmlns:a16="http://schemas.microsoft.com/office/drawing/2014/main" id="{BAF3778C-FA85-1B4A-B28A-B0BBBE216079}"/>
              </a:ext>
            </a:extLst>
          </p:cNvPr>
          <p:cNvSpPr/>
          <p:nvPr/>
        </p:nvSpPr>
        <p:spPr>
          <a:xfrm>
            <a:off x="9794221" y="401927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47" name="正方形/長方形 46">
            <a:extLst>
              <a:ext uri="{FF2B5EF4-FFF2-40B4-BE49-F238E27FC236}">
                <a16:creationId xmlns:a16="http://schemas.microsoft.com/office/drawing/2014/main" id="{BA0036CA-87B6-C043-AD05-6EA2AA05310C}"/>
              </a:ext>
            </a:extLst>
          </p:cNvPr>
          <p:cNvSpPr/>
          <p:nvPr/>
        </p:nvSpPr>
        <p:spPr>
          <a:xfrm>
            <a:off x="3768389" y="401927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4">
                <a:extLst>
                  <a:ext uri="{A12FA001-AC4F-418D-AE19-62706E023703}">
                    <ahyp:hlinkClr xmlns:ahyp="http://schemas.microsoft.com/office/drawing/2018/hyperlinkcolor" val="tx"/>
                  </a:ext>
                </a:extLst>
              </a:hlinkClick>
            </a:endParaRPr>
          </a:p>
        </p:txBody>
      </p:sp>
      <p:sp>
        <p:nvSpPr>
          <p:cNvPr id="48" name="フッター プレースホルダー 3">
            <a:extLst>
              <a:ext uri="{FF2B5EF4-FFF2-40B4-BE49-F238E27FC236}">
                <a16:creationId xmlns:a16="http://schemas.microsoft.com/office/drawing/2014/main" id="{22EA1FDD-DC44-0647-9002-4F17BE6D0D9C}"/>
              </a:ext>
            </a:extLst>
          </p:cNvPr>
          <p:cNvSpPr txBox="1">
            <a:spLocks/>
          </p:cNvSpPr>
          <p:nvPr/>
        </p:nvSpPr>
        <p:spPr>
          <a:xfrm>
            <a:off x="9961134" y="6232227"/>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390377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658789"/>
          </a:xfrm>
          <a:ln>
            <a:solidFill>
              <a:schemeClr val="tx2"/>
            </a:solidFill>
          </a:ln>
        </p:spPr>
        <p:txBody>
          <a:bodyPr>
            <a:normAutofit/>
          </a:bodyPr>
          <a:lstStyle/>
          <a:p>
            <a:r>
              <a:rPr lang="ja-JP" altLang="en-US" b="0"/>
              <a:t>注文は、私はオムライス、彼はうなぎです。</a:t>
            </a:r>
            <a:endParaRPr lang="en-US" altLang="ja-JP" sz="2400" b="0" dirty="0"/>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12776"/>
            <a:ext cx="5384800" cy="2553891"/>
          </a:xfrm>
          <a:prstGeom prst="wedgeRoundRectCallout">
            <a:avLst>
              <a:gd name="adj1" fmla="val -60809"/>
              <a:gd name="adj2" fmla="val -23281"/>
              <a:gd name="adj3" fmla="val 16667"/>
            </a:avLst>
          </a:prstGeom>
          <a:ln>
            <a:solidFill>
              <a:schemeClr val="accent2"/>
            </a:solidFill>
          </a:ln>
        </p:spPr>
        <p:txBody>
          <a:bodyPr wrap="square">
            <a:noAutofit/>
          </a:bodyPr>
          <a:lstStyle/>
          <a:p>
            <a:pPr>
              <a:buFont typeface="Wingdings" pitchFamily="2" charset="2"/>
              <a:buChar char="l"/>
            </a:pPr>
            <a:r>
              <a:rPr lang="en" altLang="ja-JP" sz="2400" b="0" dirty="0"/>
              <a:t>As for the order, as for me, as for </a:t>
            </a:r>
            <a:r>
              <a:rPr lang="en" altLang="ja-JP" sz="2400" b="0" dirty="0" err="1"/>
              <a:t>omelette</a:t>
            </a:r>
            <a:r>
              <a:rPr lang="en" altLang="ja-JP" sz="2400" b="0" dirty="0"/>
              <a:t> with rice, him, it is an eel.</a:t>
            </a:r>
            <a:endParaRPr lang="en-US" altLang="ja-JP" sz="2400" b="0"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機械翻訳（まずは簡単な短文から　</a:t>
            </a:r>
            <a:r>
              <a:rPr lang="ja-JP" altLang="en-US">
                <a:solidFill>
                  <a:schemeClr val="tx2"/>
                </a:solidFill>
              </a:rPr>
              <a:t>日</a:t>
            </a:r>
            <a:r>
              <a:rPr lang="en-US" altLang="ja-JP" dirty="0">
                <a:solidFill>
                  <a:schemeClr val="tx2"/>
                </a:solidFill>
                <a:sym typeface="Wingdings" pitchFamily="2" charset="2"/>
              </a:rPr>
              <a:t></a:t>
            </a:r>
            <a:r>
              <a:rPr lang="ja-JP" altLang="en-US">
                <a:solidFill>
                  <a:schemeClr val="tx2"/>
                </a:solidFill>
              </a:rPr>
              <a:t>英</a:t>
            </a:r>
            <a:r>
              <a:rPr lang="ja-JP" altLang="en-US"/>
              <a:t>）</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338694"/>
            <a:ext cx="5803056" cy="2145267"/>
          </a:xfrm>
          <a:prstGeom prst="wedgeRoundRectCallout">
            <a:avLst>
              <a:gd name="adj1" fmla="val -27727"/>
              <a:gd name="adj2" fmla="val -76916"/>
              <a:gd name="adj3" fmla="val 16667"/>
            </a:avLst>
          </a:prstGeom>
          <a:ln>
            <a:solidFill>
              <a:schemeClr val="accent2"/>
            </a:solidFill>
          </a:ln>
        </p:spPr>
        <p:txBody>
          <a:bodyPr wrap="square">
            <a:noAutofit/>
          </a:bodyPr>
          <a:lstStyle/>
          <a:p>
            <a:pPr marL="342900" lvl="0" indent="-342900">
              <a:spcBef>
                <a:spcPct val="20000"/>
              </a:spcBef>
              <a:buFont typeface="Wingdings" pitchFamily="2" charset="2"/>
              <a:buChar char="l"/>
            </a:pPr>
            <a:r>
              <a:rPr lang="en" altLang="ja-JP" sz="2400" dirty="0">
                <a:solidFill>
                  <a:srgbClr val="1F497D"/>
                </a:solidFill>
                <a:latin typeface="Meiryo UI" panose="020B0604030504040204" pitchFamily="34" charset="-128"/>
                <a:ea typeface="Meiryo UI" panose="020B0604030504040204" pitchFamily="34" charset="-128"/>
              </a:rPr>
              <a:t>We </a:t>
            </a:r>
            <a:r>
              <a:rPr lang="en" altLang="ja-JP" sz="2400" dirty="0">
                <a:solidFill>
                  <a:srgbClr val="1F497D"/>
                </a:solidFill>
                <a:highlight>
                  <a:srgbClr val="FFFF00"/>
                </a:highlight>
                <a:latin typeface="Meiryo UI" panose="020B0604030504040204" pitchFamily="34" charset="-128"/>
                <a:ea typeface="Meiryo UI" panose="020B0604030504040204" pitchFamily="34" charset="-128"/>
              </a:rPr>
              <a:t>ordered</a:t>
            </a:r>
            <a:r>
              <a:rPr lang="en" altLang="ja-JP" sz="2400" dirty="0">
                <a:solidFill>
                  <a:srgbClr val="1F497D"/>
                </a:solidFill>
                <a:latin typeface="Meiryo UI" panose="020B0604030504040204" pitchFamily="34" charset="-128"/>
                <a:ea typeface="Meiryo UI" panose="020B0604030504040204" pitchFamily="34" charset="-128"/>
              </a:rPr>
              <a:t> an omelet for me and an eel for him.</a:t>
            </a:r>
            <a:endParaRPr lang="ja-JP" altLang="en-US" sz="2000">
              <a:solidFill>
                <a:srgbClr val="1F497D"/>
              </a:solidFill>
              <a:latin typeface="Meiryo UI" panose="020B0604030504040204" pitchFamily="34" charset="-128"/>
              <a:ea typeface="Meiryo UI" panose="020B0604030504040204" pitchFamily="34" charset="-128"/>
            </a:endParaRP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456040" y="4351687"/>
            <a:ext cx="5384800" cy="2145268"/>
          </a:xfrm>
          <a:prstGeom prst="wedgeRoundRectCallout">
            <a:avLst>
              <a:gd name="adj1" fmla="val -57271"/>
              <a:gd name="adj2" fmla="val -74252"/>
              <a:gd name="adj3" fmla="val 16667"/>
            </a:avLst>
          </a:prstGeom>
          <a:ln>
            <a:solidFill>
              <a:schemeClr val="accent2"/>
            </a:solidFill>
          </a:ln>
        </p:spPr>
        <p:txBody>
          <a:bodyPr vert="horz" wrap="square" lIns="91440" tIns="45720" rIns="91440" bIns="45720" rtlCol="0">
            <a:noAutofit/>
          </a:bodyPr>
          <a:lstStyle/>
          <a:p>
            <a:pPr marL="342900" indent="-342900">
              <a:spcBef>
                <a:spcPct val="20000"/>
              </a:spcBef>
              <a:buFont typeface="Wingdings" pitchFamily="2" charset="2"/>
              <a:buChar char="l"/>
            </a:pPr>
            <a:r>
              <a:rPr lang="en" altLang="ja-JP" sz="2400" dirty="0">
                <a:solidFill>
                  <a:schemeClr val="tx2"/>
                </a:solidFill>
                <a:latin typeface="Meiryo UI" panose="020B0604030504040204" pitchFamily="34" charset="-128"/>
                <a:ea typeface="Meiryo UI" panose="020B0604030504040204" pitchFamily="34" charset="-128"/>
              </a:rPr>
              <a:t>The order is omelet rice and </a:t>
            </a:r>
            <a:r>
              <a:rPr lang="en" altLang="ja-JP" sz="2400" dirty="0">
                <a:solidFill>
                  <a:schemeClr val="tx2"/>
                </a:solidFill>
                <a:highlight>
                  <a:srgbClr val="FFFF00"/>
                </a:highlight>
                <a:latin typeface="Meiryo UI" panose="020B0604030504040204" pitchFamily="34" charset="-128"/>
                <a:ea typeface="Meiryo UI" panose="020B0604030504040204" pitchFamily="34" charset="-128"/>
              </a:rPr>
              <a:t>he is eel</a:t>
            </a:r>
            <a:r>
              <a:rPr lang="en" altLang="ja-JP" sz="2400" dirty="0">
                <a:solidFill>
                  <a:schemeClr val="tx2"/>
                </a:solidFill>
                <a:latin typeface="Meiryo UI" panose="020B0604030504040204" pitchFamily="34" charset="-128"/>
                <a:ea typeface="Meiryo UI" panose="020B0604030504040204" pitchFamily="34" charset="-128"/>
              </a:rPr>
              <a:t>.</a:t>
            </a:r>
            <a:endParaRPr lang="en-US" altLang="ja-JP" sz="2400" dirty="0">
              <a:solidFill>
                <a:schemeClr val="tx2"/>
              </a:solidFill>
              <a:latin typeface="Meiryo UI" panose="020B0604030504040204" pitchFamily="34" charset="-128"/>
              <a:ea typeface="Meiryo UI" panose="020B0604030504040204" pitchFamily="34" charset="-128"/>
            </a:endParaRPr>
          </a:p>
        </p:txBody>
      </p:sp>
      <p:pic>
        <p:nvPicPr>
          <p:cNvPr id="22" name="図 21">
            <a:extLst>
              <a:ext uri="{FF2B5EF4-FFF2-40B4-BE49-F238E27FC236}">
                <a16:creationId xmlns:a16="http://schemas.microsoft.com/office/drawing/2014/main" id="{906D5EDE-FF33-CB4B-8BD6-69DE3057187F}"/>
              </a:ext>
            </a:extLst>
          </p:cNvPr>
          <p:cNvPicPr>
            <a:picLocks noChangeAspect="1"/>
          </p:cNvPicPr>
          <p:nvPr/>
        </p:nvPicPr>
        <p:blipFill>
          <a:blip r:embed="rId3"/>
          <a:stretch>
            <a:fillRect/>
          </a:stretch>
        </p:blipFill>
        <p:spPr>
          <a:xfrm>
            <a:off x="10416480" y="2541333"/>
            <a:ext cx="1046370" cy="1391723"/>
          </a:xfrm>
          <a:prstGeom prst="rect">
            <a:avLst/>
          </a:prstGeom>
        </p:spPr>
      </p:pic>
      <p:grpSp>
        <p:nvGrpSpPr>
          <p:cNvPr id="36" name="グループ化 35">
            <a:extLst>
              <a:ext uri="{FF2B5EF4-FFF2-40B4-BE49-F238E27FC236}">
                <a16:creationId xmlns:a16="http://schemas.microsoft.com/office/drawing/2014/main" id="{D1179350-3986-6242-804B-34DD8A1C9B2E}"/>
              </a:ext>
            </a:extLst>
          </p:cNvPr>
          <p:cNvGrpSpPr/>
          <p:nvPr/>
        </p:nvGrpSpPr>
        <p:grpSpPr>
          <a:xfrm>
            <a:off x="1199924" y="5200811"/>
            <a:ext cx="2358425" cy="1231127"/>
            <a:chOff x="735392" y="5371766"/>
            <a:chExt cx="2785820" cy="1454232"/>
          </a:xfrm>
        </p:grpSpPr>
        <p:pic>
          <p:nvPicPr>
            <p:cNvPr id="17" name="図 16">
              <a:extLst>
                <a:ext uri="{FF2B5EF4-FFF2-40B4-BE49-F238E27FC236}">
                  <a16:creationId xmlns:a16="http://schemas.microsoft.com/office/drawing/2014/main" id="{FB85BA9F-F240-0542-B1B1-DB7FCB66DED4}"/>
                </a:ext>
              </a:extLst>
            </p:cNvPr>
            <p:cNvPicPr>
              <a:picLocks noChangeAspect="1"/>
            </p:cNvPicPr>
            <p:nvPr/>
          </p:nvPicPr>
          <p:blipFill>
            <a:blip r:embed="rId4"/>
            <a:stretch>
              <a:fillRect/>
            </a:stretch>
          </p:blipFill>
          <p:spPr>
            <a:xfrm flipH="1">
              <a:off x="1901075" y="5371766"/>
              <a:ext cx="1093366" cy="1454232"/>
            </a:xfrm>
            <a:prstGeom prst="rect">
              <a:avLst/>
            </a:prstGeom>
          </p:spPr>
        </p:pic>
        <p:pic>
          <p:nvPicPr>
            <p:cNvPr id="14" name="図 13">
              <a:extLst>
                <a:ext uri="{FF2B5EF4-FFF2-40B4-BE49-F238E27FC236}">
                  <a16:creationId xmlns:a16="http://schemas.microsoft.com/office/drawing/2014/main" id="{0F2BDB43-2733-7844-B3E3-365C6C5DAA56}"/>
                </a:ext>
              </a:extLst>
            </p:cNvPr>
            <p:cNvPicPr>
              <a:picLocks noChangeAspect="1"/>
            </p:cNvPicPr>
            <p:nvPr/>
          </p:nvPicPr>
          <p:blipFill>
            <a:blip r:embed="rId5"/>
            <a:stretch>
              <a:fillRect/>
            </a:stretch>
          </p:blipFill>
          <p:spPr>
            <a:xfrm>
              <a:off x="2606100" y="6150711"/>
              <a:ext cx="915112" cy="648712"/>
            </a:xfrm>
            <a:prstGeom prst="rect">
              <a:avLst/>
            </a:prstGeom>
          </p:spPr>
        </p:pic>
        <p:sp>
          <p:nvSpPr>
            <p:cNvPr id="23" name="雲形吹き出し 22">
              <a:extLst>
                <a:ext uri="{FF2B5EF4-FFF2-40B4-BE49-F238E27FC236}">
                  <a16:creationId xmlns:a16="http://schemas.microsoft.com/office/drawing/2014/main" id="{A29AD8B1-7E2A-2047-BEC0-2197E996A628}"/>
                </a:ext>
              </a:extLst>
            </p:cNvPr>
            <p:cNvSpPr/>
            <p:nvPr/>
          </p:nvSpPr>
          <p:spPr>
            <a:xfrm>
              <a:off x="735392" y="5691684"/>
              <a:ext cx="970305" cy="608722"/>
            </a:xfrm>
            <a:prstGeom prst="cloudCallout">
              <a:avLst>
                <a:gd name="adj1" fmla="val 80946"/>
                <a:gd name="adj2" fmla="val -5992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7" name="図 6">
              <a:extLst>
                <a:ext uri="{FF2B5EF4-FFF2-40B4-BE49-F238E27FC236}">
                  <a16:creationId xmlns:a16="http://schemas.microsoft.com/office/drawing/2014/main" id="{C57EADBF-6984-4940-927A-971E1D0FCB99}"/>
                </a:ext>
              </a:extLst>
            </p:cNvPr>
            <p:cNvPicPr>
              <a:picLocks noChangeAspect="1"/>
            </p:cNvPicPr>
            <p:nvPr/>
          </p:nvPicPr>
          <p:blipFill>
            <a:blip r:embed="rId6"/>
            <a:stretch>
              <a:fillRect/>
            </a:stretch>
          </p:blipFill>
          <p:spPr>
            <a:xfrm>
              <a:off x="877313" y="5763118"/>
              <a:ext cx="686464" cy="499403"/>
            </a:xfrm>
            <a:prstGeom prst="rect">
              <a:avLst/>
            </a:prstGeom>
          </p:spPr>
        </p:pic>
      </p:grpSp>
      <p:grpSp>
        <p:nvGrpSpPr>
          <p:cNvPr id="37" name="グループ化 36">
            <a:extLst>
              <a:ext uri="{FF2B5EF4-FFF2-40B4-BE49-F238E27FC236}">
                <a16:creationId xmlns:a16="http://schemas.microsoft.com/office/drawing/2014/main" id="{09DC36D9-B7E0-174A-9D13-802355A1D704}"/>
              </a:ext>
            </a:extLst>
          </p:cNvPr>
          <p:cNvGrpSpPr/>
          <p:nvPr/>
        </p:nvGrpSpPr>
        <p:grpSpPr>
          <a:xfrm>
            <a:off x="3787587" y="5056795"/>
            <a:ext cx="2177063" cy="1368653"/>
            <a:chOff x="3863752" y="5284735"/>
            <a:chExt cx="2526601" cy="1588397"/>
          </a:xfrm>
        </p:grpSpPr>
        <p:pic>
          <p:nvPicPr>
            <p:cNvPr id="9" name="図 8">
              <a:extLst>
                <a:ext uri="{FF2B5EF4-FFF2-40B4-BE49-F238E27FC236}">
                  <a16:creationId xmlns:a16="http://schemas.microsoft.com/office/drawing/2014/main" id="{CFBF51D2-F001-A94D-B571-57F56C5862F4}"/>
                </a:ext>
              </a:extLst>
            </p:cNvPr>
            <p:cNvPicPr>
              <a:picLocks noChangeAspect="1"/>
            </p:cNvPicPr>
            <p:nvPr/>
          </p:nvPicPr>
          <p:blipFill>
            <a:blip r:embed="rId7"/>
            <a:stretch>
              <a:fillRect/>
            </a:stretch>
          </p:blipFill>
          <p:spPr>
            <a:xfrm>
              <a:off x="4363939" y="5435230"/>
              <a:ext cx="985624" cy="1340985"/>
            </a:xfrm>
            <a:prstGeom prst="rect">
              <a:avLst/>
            </a:prstGeom>
          </p:spPr>
        </p:pic>
        <p:pic>
          <p:nvPicPr>
            <p:cNvPr id="11" name="図 10">
              <a:extLst>
                <a:ext uri="{FF2B5EF4-FFF2-40B4-BE49-F238E27FC236}">
                  <a16:creationId xmlns:a16="http://schemas.microsoft.com/office/drawing/2014/main" id="{018AA44A-44B1-AE4F-B96F-DB3E992BFD98}"/>
                </a:ext>
              </a:extLst>
            </p:cNvPr>
            <p:cNvPicPr>
              <a:picLocks noChangeAspect="1"/>
            </p:cNvPicPr>
            <p:nvPr/>
          </p:nvPicPr>
          <p:blipFill>
            <a:blip r:embed="rId8"/>
            <a:stretch>
              <a:fillRect/>
            </a:stretch>
          </p:blipFill>
          <p:spPr>
            <a:xfrm>
              <a:off x="3863752" y="6255036"/>
              <a:ext cx="668214" cy="618096"/>
            </a:xfrm>
            <a:prstGeom prst="rect">
              <a:avLst/>
            </a:prstGeom>
          </p:spPr>
        </p:pic>
        <p:sp>
          <p:nvSpPr>
            <p:cNvPr id="24" name="雲形吹き出し 23">
              <a:extLst>
                <a:ext uri="{FF2B5EF4-FFF2-40B4-BE49-F238E27FC236}">
                  <a16:creationId xmlns:a16="http://schemas.microsoft.com/office/drawing/2014/main" id="{8980AA8D-8A3E-D943-A94C-C793B38CA26C}"/>
                </a:ext>
              </a:extLst>
            </p:cNvPr>
            <p:cNvSpPr/>
            <p:nvPr/>
          </p:nvSpPr>
          <p:spPr>
            <a:xfrm>
              <a:off x="5420048" y="5284735"/>
              <a:ext cx="970305" cy="736553"/>
            </a:xfrm>
            <a:prstGeom prst="cloudCallout">
              <a:avLst>
                <a:gd name="adj1" fmla="val -80044"/>
                <a:gd name="adj2" fmla="val -374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0" name="図 9">
              <a:extLst>
                <a:ext uri="{FF2B5EF4-FFF2-40B4-BE49-F238E27FC236}">
                  <a16:creationId xmlns:a16="http://schemas.microsoft.com/office/drawing/2014/main" id="{C7902951-4056-2145-B0CB-C5B8C1973D9F}"/>
                </a:ext>
              </a:extLst>
            </p:cNvPr>
            <p:cNvPicPr>
              <a:picLocks noChangeAspect="1"/>
            </p:cNvPicPr>
            <p:nvPr/>
          </p:nvPicPr>
          <p:blipFill>
            <a:blip r:embed="rId9"/>
            <a:stretch>
              <a:fillRect/>
            </a:stretch>
          </p:blipFill>
          <p:spPr>
            <a:xfrm>
              <a:off x="5567957" y="5333453"/>
              <a:ext cx="674486" cy="644135"/>
            </a:xfrm>
            <a:prstGeom prst="rect">
              <a:avLst/>
            </a:prstGeom>
          </p:spPr>
        </p:pic>
      </p:grpSp>
      <p:grpSp>
        <p:nvGrpSpPr>
          <p:cNvPr id="38" name="グループ化 37">
            <a:extLst>
              <a:ext uri="{FF2B5EF4-FFF2-40B4-BE49-F238E27FC236}">
                <a16:creationId xmlns:a16="http://schemas.microsoft.com/office/drawing/2014/main" id="{D37D5760-D62D-1E40-AC7B-D348F8648FA2}"/>
              </a:ext>
            </a:extLst>
          </p:cNvPr>
          <p:cNvGrpSpPr/>
          <p:nvPr/>
        </p:nvGrpSpPr>
        <p:grpSpPr>
          <a:xfrm>
            <a:off x="8328248" y="4855659"/>
            <a:ext cx="3411207" cy="1641296"/>
            <a:chOff x="8328248" y="5085601"/>
            <a:chExt cx="3411207" cy="1641296"/>
          </a:xfrm>
        </p:grpSpPr>
        <p:pic>
          <p:nvPicPr>
            <p:cNvPr id="8" name="図 7">
              <a:extLst>
                <a:ext uri="{FF2B5EF4-FFF2-40B4-BE49-F238E27FC236}">
                  <a16:creationId xmlns:a16="http://schemas.microsoft.com/office/drawing/2014/main" id="{A0301653-2D79-2248-8D03-E5B6BD429BA4}"/>
                </a:ext>
              </a:extLst>
            </p:cNvPr>
            <p:cNvPicPr>
              <a:picLocks noChangeAspect="1"/>
            </p:cNvPicPr>
            <p:nvPr/>
          </p:nvPicPr>
          <p:blipFill>
            <a:blip r:embed="rId4"/>
            <a:stretch>
              <a:fillRect/>
            </a:stretch>
          </p:blipFill>
          <p:spPr>
            <a:xfrm flipH="1">
              <a:off x="8328248" y="5200156"/>
              <a:ext cx="1093366" cy="1454232"/>
            </a:xfrm>
            <a:prstGeom prst="rect">
              <a:avLst/>
            </a:prstGeom>
          </p:spPr>
        </p:pic>
        <p:pic>
          <p:nvPicPr>
            <p:cNvPr id="16" name="図 15">
              <a:extLst>
                <a:ext uri="{FF2B5EF4-FFF2-40B4-BE49-F238E27FC236}">
                  <a16:creationId xmlns:a16="http://schemas.microsoft.com/office/drawing/2014/main" id="{D3549242-A0EE-AE4C-8D1D-18940E3862E0}"/>
                </a:ext>
              </a:extLst>
            </p:cNvPr>
            <p:cNvPicPr>
              <a:picLocks noChangeAspect="1"/>
            </p:cNvPicPr>
            <p:nvPr/>
          </p:nvPicPr>
          <p:blipFill>
            <a:blip r:embed="rId6"/>
            <a:stretch>
              <a:fillRect/>
            </a:stretch>
          </p:blipFill>
          <p:spPr>
            <a:xfrm>
              <a:off x="9033470" y="6005377"/>
              <a:ext cx="942063" cy="685351"/>
            </a:xfrm>
            <a:prstGeom prst="rect">
              <a:avLst/>
            </a:prstGeom>
          </p:spPr>
        </p:pic>
        <p:pic>
          <p:nvPicPr>
            <p:cNvPr id="2" name="図 1">
              <a:extLst>
                <a:ext uri="{FF2B5EF4-FFF2-40B4-BE49-F238E27FC236}">
                  <a16:creationId xmlns:a16="http://schemas.microsoft.com/office/drawing/2014/main" id="{B9A3A7D0-23FF-6F4F-A578-4267B6B0E53D}"/>
                </a:ext>
              </a:extLst>
            </p:cNvPr>
            <p:cNvPicPr>
              <a:picLocks noChangeAspect="1"/>
            </p:cNvPicPr>
            <p:nvPr/>
          </p:nvPicPr>
          <p:blipFill>
            <a:blip r:embed="rId10"/>
            <a:stretch>
              <a:fillRect/>
            </a:stretch>
          </p:blipFill>
          <p:spPr>
            <a:xfrm>
              <a:off x="9984432" y="5358244"/>
              <a:ext cx="1327594" cy="1368653"/>
            </a:xfrm>
            <a:prstGeom prst="rect">
              <a:avLst/>
            </a:prstGeom>
          </p:spPr>
        </p:pic>
        <p:sp>
          <p:nvSpPr>
            <p:cNvPr id="26" name="雲形吹き出し 25">
              <a:extLst>
                <a:ext uri="{FF2B5EF4-FFF2-40B4-BE49-F238E27FC236}">
                  <a16:creationId xmlns:a16="http://schemas.microsoft.com/office/drawing/2014/main" id="{6D35B284-D743-A14E-93FE-90C8E7F78275}"/>
                </a:ext>
              </a:extLst>
            </p:cNvPr>
            <p:cNvSpPr/>
            <p:nvPr/>
          </p:nvSpPr>
          <p:spPr>
            <a:xfrm>
              <a:off x="10769150" y="5085601"/>
              <a:ext cx="970305" cy="1028289"/>
            </a:xfrm>
            <a:prstGeom prst="cloudCallout">
              <a:avLst>
                <a:gd name="adj1" fmla="val -78081"/>
                <a:gd name="adj2" fmla="val 13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25" name="図 24">
              <a:extLst>
                <a:ext uri="{FF2B5EF4-FFF2-40B4-BE49-F238E27FC236}">
                  <a16:creationId xmlns:a16="http://schemas.microsoft.com/office/drawing/2014/main" id="{372FAE18-8A47-9E49-BA61-535F6DE1A08D}"/>
                </a:ext>
              </a:extLst>
            </p:cNvPr>
            <p:cNvPicPr>
              <a:picLocks noChangeAspect="1"/>
            </p:cNvPicPr>
            <p:nvPr/>
          </p:nvPicPr>
          <p:blipFill>
            <a:blip r:embed="rId7"/>
            <a:stretch>
              <a:fillRect/>
            </a:stretch>
          </p:blipFill>
          <p:spPr>
            <a:xfrm>
              <a:off x="10964855" y="5132854"/>
              <a:ext cx="611995" cy="832646"/>
            </a:xfrm>
            <a:prstGeom prst="rect">
              <a:avLst/>
            </a:prstGeom>
          </p:spPr>
        </p:pic>
      </p:grpSp>
      <p:sp>
        <p:nvSpPr>
          <p:cNvPr id="42" name="正方形/長方形 41">
            <a:extLst>
              <a:ext uri="{FF2B5EF4-FFF2-40B4-BE49-F238E27FC236}">
                <a16:creationId xmlns:a16="http://schemas.microsoft.com/office/drawing/2014/main" id="{D4704C8C-994C-A545-BBB8-FEF7446216D1}"/>
              </a:ext>
            </a:extLst>
          </p:cNvPr>
          <p:cNvSpPr/>
          <p:nvPr/>
        </p:nvSpPr>
        <p:spPr>
          <a:xfrm>
            <a:off x="9486354" y="1105006"/>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44" name="正方形/長方形 43">
            <a:extLst>
              <a:ext uri="{FF2B5EF4-FFF2-40B4-BE49-F238E27FC236}">
                <a16:creationId xmlns:a16="http://schemas.microsoft.com/office/drawing/2014/main" id="{BAF3778C-FA85-1B4A-B28A-B0BBBE216079}"/>
              </a:ext>
            </a:extLst>
          </p:cNvPr>
          <p:cNvSpPr/>
          <p:nvPr/>
        </p:nvSpPr>
        <p:spPr>
          <a:xfrm>
            <a:off x="9794221" y="401927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47" name="正方形/長方形 46">
            <a:extLst>
              <a:ext uri="{FF2B5EF4-FFF2-40B4-BE49-F238E27FC236}">
                <a16:creationId xmlns:a16="http://schemas.microsoft.com/office/drawing/2014/main" id="{BA0036CA-87B6-C043-AD05-6EA2AA05310C}"/>
              </a:ext>
            </a:extLst>
          </p:cNvPr>
          <p:cNvSpPr/>
          <p:nvPr/>
        </p:nvSpPr>
        <p:spPr>
          <a:xfrm>
            <a:off x="3768389" y="401927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11">
                <a:extLst>
                  <a:ext uri="{A12FA001-AC4F-418D-AE19-62706E023703}">
                    <ahyp:hlinkClr xmlns:ahyp="http://schemas.microsoft.com/office/drawing/2018/hyperlinkcolor" val="tx"/>
                  </a:ext>
                </a:extLst>
              </a:hlinkClick>
            </a:endParaRPr>
          </a:p>
        </p:txBody>
      </p:sp>
      <p:sp>
        <p:nvSpPr>
          <p:cNvPr id="48" name="フッター プレースホルダー 3">
            <a:extLst>
              <a:ext uri="{FF2B5EF4-FFF2-40B4-BE49-F238E27FC236}">
                <a16:creationId xmlns:a16="http://schemas.microsoft.com/office/drawing/2014/main" id="{22EA1FDD-DC44-0647-9002-4F17BE6D0D9C}"/>
              </a:ext>
            </a:extLst>
          </p:cNvPr>
          <p:cNvSpPr txBox="1">
            <a:spLocks/>
          </p:cNvSpPr>
          <p:nvPr/>
        </p:nvSpPr>
        <p:spPr>
          <a:xfrm>
            <a:off x="10416480" y="6304235"/>
            <a:ext cx="1843691"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
        <p:nvSpPr>
          <p:cNvPr id="4" name="テキスト ボックス 3">
            <a:extLst>
              <a:ext uri="{FF2B5EF4-FFF2-40B4-BE49-F238E27FC236}">
                <a16:creationId xmlns:a16="http://schemas.microsoft.com/office/drawing/2014/main" id="{97E5A7FA-7E46-6647-B12B-2B750B1FB1E0}"/>
              </a:ext>
            </a:extLst>
          </p:cNvPr>
          <p:cNvSpPr txBox="1"/>
          <p:nvPr/>
        </p:nvSpPr>
        <p:spPr>
          <a:xfrm>
            <a:off x="367127" y="5786680"/>
            <a:ext cx="1768433" cy="738664"/>
          </a:xfrm>
          <a:prstGeom prst="rect">
            <a:avLst/>
          </a:prstGeom>
          <a:noFill/>
        </p:spPr>
        <p:txBody>
          <a:bodyPr wrap="none" rtlCol="0">
            <a:spAutoFit/>
          </a:bodyPr>
          <a:lstStyle/>
          <a:p>
            <a:r>
              <a:rPr kumimoji="1" lang="ja-JP" altLang="en-US" sz="1400">
                <a:latin typeface="Meiryo UI" panose="020B0604030504040204" pitchFamily="34" charset="-128"/>
                <a:ea typeface="Meiryo UI" panose="020B0604030504040204" pitchFamily="34" charset="-128"/>
              </a:rPr>
              <a:t>過去形：</a:t>
            </a:r>
            <a:endParaRPr kumimoji="1" lang="en-US" altLang="ja-JP" sz="1400" dirty="0">
              <a:latin typeface="Meiryo UI" panose="020B0604030504040204" pitchFamily="34" charset="-128"/>
              <a:ea typeface="Meiryo UI" panose="020B0604030504040204" pitchFamily="34" charset="-128"/>
            </a:endParaRPr>
          </a:p>
          <a:p>
            <a:r>
              <a:rPr kumimoji="1" lang="ja-JP" altLang="en-US" sz="1400">
                <a:latin typeface="Meiryo UI" panose="020B0604030504040204" pitchFamily="34" charset="-128"/>
                <a:ea typeface="Meiryo UI" panose="020B0604030504040204" pitchFamily="34" charset="-128"/>
              </a:rPr>
              <a:t>注文が間違っていた，</a:t>
            </a:r>
            <a:endParaRPr lang="en-US" altLang="ja-JP" sz="1400" dirty="0">
              <a:latin typeface="Meiryo UI" panose="020B0604030504040204" pitchFamily="34" charset="-128"/>
              <a:ea typeface="Meiryo UI" panose="020B0604030504040204" pitchFamily="34" charset="-128"/>
            </a:endParaRPr>
          </a:p>
          <a:p>
            <a:r>
              <a:rPr lang="ja-JP" altLang="en-US" sz="1400">
                <a:latin typeface="Meiryo UI" panose="020B0604030504040204" pitchFamily="34" charset="-128"/>
                <a:ea typeface="Meiryo UI" panose="020B0604030504040204" pitchFamily="34" charset="-128"/>
              </a:rPr>
              <a:t>と解釈した</a:t>
            </a:r>
            <a:r>
              <a:rPr kumimoji="1" lang="ja-JP" altLang="en-US" sz="1400">
                <a:latin typeface="Meiryo UI" panose="020B0604030504040204" pitchFamily="34" charset="-128"/>
                <a:ea typeface="Meiryo UI" panose="020B0604030504040204" pitchFamily="34" charset="-128"/>
              </a:rPr>
              <a:t>？</a:t>
            </a:r>
          </a:p>
        </p:txBody>
      </p:sp>
    </p:spTree>
    <p:extLst>
      <p:ext uri="{BB962C8B-B14F-4D97-AF65-F5344CB8AC3E}">
        <p14:creationId xmlns:p14="http://schemas.microsoft.com/office/powerpoint/2010/main" val="698816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sz="half" idx="1"/>
          </p:nvPr>
        </p:nvSpPr>
        <p:spPr>
          <a:xfrm>
            <a:off x="609600" y="1274267"/>
            <a:ext cx="5384800" cy="2658789"/>
          </a:xfrm>
          <a:ln>
            <a:solidFill>
              <a:schemeClr val="tx2"/>
            </a:solidFill>
          </a:ln>
        </p:spPr>
        <p:txBody>
          <a:bodyPr>
            <a:normAutofit/>
          </a:bodyPr>
          <a:lstStyle/>
          <a:p>
            <a:r>
              <a:rPr lang="en" altLang="ja-JP" b="0" dirty="0"/>
              <a:t>We will take care of it right away.</a:t>
            </a:r>
            <a:endParaRPr lang="en-US" altLang="ja-JP" sz="2400" b="0" dirty="0"/>
          </a:p>
        </p:txBody>
      </p:sp>
      <p:sp>
        <p:nvSpPr>
          <p:cNvPr id="12" name="コンテンツ プレースホルダー 11">
            <a:extLst>
              <a:ext uri="{FF2B5EF4-FFF2-40B4-BE49-F238E27FC236}">
                <a16:creationId xmlns:a16="http://schemas.microsoft.com/office/drawing/2014/main" id="{17E7E067-2A32-F840-B9E0-372DBFAC8789}"/>
              </a:ext>
            </a:extLst>
          </p:cNvPr>
          <p:cNvSpPr>
            <a:spLocks noGrp="1"/>
          </p:cNvSpPr>
          <p:nvPr>
            <p:ph sz="half" idx="2"/>
          </p:nvPr>
        </p:nvSpPr>
        <p:spPr>
          <a:xfrm>
            <a:off x="6543848" y="1412776"/>
            <a:ext cx="5384800" cy="2553891"/>
          </a:xfrm>
          <a:prstGeom prst="wedgeRoundRectCallout">
            <a:avLst>
              <a:gd name="adj1" fmla="val -60809"/>
              <a:gd name="adj2" fmla="val -23281"/>
              <a:gd name="adj3" fmla="val 16667"/>
            </a:avLst>
          </a:prstGeom>
          <a:ln>
            <a:solidFill>
              <a:schemeClr val="accent2"/>
            </a:solidFill>
          </a:ln>
        </p:spPr>
        <p:txBody>
          <a:bodyPr wrap="square">
            <a:noAutofit/>
          </a:bodyPr>
          <a:lstStyle/>
          <a:p>
            <a:pPr>
              <a:buFont typeface="Wingdings" pitchFamily="2" charset="2"/>
              <a:buChar char="l"/>
            </a:pPr>
            <a:r>
              <a:rPr lang="ja-JP" altLang="en-US" sz="2400" b="0"/>
              <a:t>我々は、すぐにそれを引き受けます。</a:t>
            </a:r>
          </a:p>
          <a:p>
            <a:pPr>
              <a:buFont typeface="Wingdings" pitchFamily="2" charset="2"/>
              <a:buChar char="l"/>
            </a:pPr>
            <a:r>
              <a:rPr lang="ja-JP" altLang="en-US" sz="2400" b="0"/>
              <a:t>我々は、すぐにそれに気をつけます。</a:t>
            </a:r>
          </a:p>
          <a:p>
            <a:pPr>
              <a:buFont typeface="Wingdings" pitchFamily="2" charset="2"/>
              <a:buChar char="l"/>
            </a:pPr>
            <a:r>
              <a:rPr lang="ja-JP" altLang="en-US" sz="2400" b="0"/>
              <a:t>我々は、それの世話を正に取ります。</a:t>
            </a:r>
            <a:endParaRPr lang="en-US" altLang="ja-JP" sz="2400" b="0"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normAutofit/>
          </a:bodyPr>
          <a:lstStyle/>
          <a:p>
            <a:r>
              <a:rPr lang="ja-JP" altLang="en-US"/>
              <a:t>機械翻訳（まずは簡単な短文から　</a:t>
            </a:r>
            <a:r>
              <a:rPr lang="ja-JP" altLang="en-US">
                <a:solidFill>
                  <a:schemeClr val="tx2"/>
                </a:solidFill>
              </a:rPr>
              <a:t>英</a:t>
            </a:r>
            <a:r>
              <a:rPr lang="en-US" altLang="ja-JP" dirty="0">
                <a:solidFill>
                  <a:schemeClr val="tx2"/>
                </a:solidFill>
                <a:sym typeface="Wingdings" pitchFamily="2" charset="2"/>
              </a:rPr>
              <a:t></a:t>
            </a:r>
            <a:r>
              <a:rPr lang="ja-JP" altLang="en-US">
                <a:solidFill>
                  <a:schemeClr val="tx2"/>
                </a:solidFill>
              </a:rPr>
              <a:t>日</a:t>
            </a:r>
            <a:r>
              <a:rPr lang="ja-JP" altLang="en-US"/>
              <a:t>）</a:t>
            </a:r>
            <a:endParaRPr kumimoji="1" lang="ja-JP" altLang="en-US"/>
          </a:p>
        </p:txBody>
      </p:sp>
      <p:sp>
        <p:nvSpPr>
          <p:cNvPr id="13" name="テキスト プレースホルダー 12">
            <a:extLst>
              <a:ext uri="{FF2B5EF4-FFF2-40B4-BE49-F238E27FC236}">
                <a16:creationId xmlns:a16="http://schemas.microsoft.com/office/drawing/2014/main" id="{C9CB1747-B0D1-8A48-8B0F-7D6082FC2F52}"/>
              </a:ext>
            </a:extLst>
          </p:cNvPr>
          <p:cNvSpPr>
            <a:spLocks noGrp="1"/>
          </p:cNvSpPr>
          <p:nvPr>
            <p:ph type="body" sz="quarter" idx="14"/>
          </p:nvPr>
        </p:nvSpPr>
        <p:spPr/>
        <p:txBody>
          <a:bodyPr/>
          <a:lstStyle/>
          <a:p>
            <a:r>
              <a:rPr lang="ja-JP" altLang="en-US"/>
              <a:t>機械翻訳</a:t>
            </a:r>
            <a:endParaRPr lang="en-US" altLang="ja-JP" dirty="0"/>
          </a:p>
          <a:p>
            <a:endParaRPr lang="ja-JP" altLang="en-US"/>
          </a:p>
        </p:txBody>
      </p:sp>
      <p:sp>
        <p:nvSpPr>
          <p:cNvPr id="15" name="角丸四角形吹き出し 14">
            <a:extLst>
              <a:ext uri="{FF2B5EF4-FFF2-40B4-BE49-F238E27FC236}">
                <a16:creationId xmlns:a16="http://schemas.microsoft.com/office/drawing/2014/main" id="{3BC026A6-7FED-8F4A-8E5F-C4F4CDCD7E5B}"/>
              </a:ext>
            </a:extLst>
          </p:cNvPr>
          <p:cNvSpPr/>
          <p:nvPr/>
        </p:nvSpPr>
        <p:spPr>
          <a:xfrm>
            <a:off x="263352" y="4338694"/>
            <a:ext cx="5803056" cy="2145267"/>
          </a:xfrm>
          <a:prstGeom prst="wedgeRoundRectCallout">
            <a:avLst>
              <a:gd name="adj1" fmla="val -27727"/>
              <a:gd name="adj2" fmla="val -76916"/>
              <a:gd name="adj3" fmla="val 16667"/>
            </a:avLst>
          </a:prstGeom>
          <a:ln>
            <a:solidFill>
              <a:schemeClr val="accent2"/>
            </a:solidFill>
          </a:ln>
        </p:spPr>
        <p:txBody>
          <a:bodyPr wrap="square">
            <a:noAutofit/>
          </a:bodyPr>
          <a:lstStyle/>
          <a:p>
            <a:pPr marL="342900" lvl="0" indent="-342900">
              <a:spcBef>
                <a:spcPct val="20000"/>
              </a:spcBef>
              <a:buFont typeface="Wingdings" pitchFamily="2" charset="2"/>
              <a:buChar char="l"/>
            </a:pPr>
            <a:r>
              <a:rPr lang="ja-JP" altLang="en-US" sz="2400">
                <a:solidFill>
                  <a:srgbClr val="1F497D"/>
                </a:solidFill>
                <a:latin typeface="Meiryo UI" panose="020B0604030504040204" pitchFamily="34" charset="-128"/>
                <a:ea typeface="Meiryo UI" panose="020B0604030504040204" pitchFamily="34" charset="-128"/>
              </a:rPr>
              <a:t>すぐに対応させていただきます。</a:t>
            </a:r>
            <a:endParaRPr lang="en-US" altLang="ja-JP" sz="2400" dirty="0">
              <a:solidFill>
                <a:srgbClr val="1F497D"/>
              </a:solidFill>
              <a:latin typeface="Meiryo UI" panose="020B0604030504040204" pitchFamily="34" charset="-128"/>
              <a:ea typeface="Meiryo UI" panose="020B0604030504040204" pitchFamily="34" charset="-128"/>
            </a:endParaRPr>
          </a:p>
          <a:p>
            <a:pPr marL="800100" lvl="1" indent="-342900">
              <a:spcBef>
                <a:spcPct val="20000"/>
              </a:spcBef>
              <a:buFont typeface="Wingdings" pitchFamily="2" charset="2"/>
              <a:buChar char="Ø"/>
            </a:pPr>
            <a:r>
              <a:rPr lang="ja-JP" altLang="en-US" sz="2000">
                <a:solidFill>
                  <a:srgbClr val="1F497D"/>
                </a:solidFill>
                <a:latin typeface="Meiryo UI" panose="020B0604030504040204" pitchFamily="34" charset="-128"/>
                <a:ea typeface="Meiryo UI" panose="020B0604030504040204" pitchFamily="34" charset="-128"/>
              </a:rPr>
              <a:t>すぐに対応させて頂きます。</a:t>
            </a:r>
          </a:p>
          <a:p>
            <a:pPr marL="800100" lvl="1" indent="-342900">
              <a:spcBef>
                <a:spcPct val="20000"/>
              </a:spcBef>
              <a:buFont typeface="Wingdings" pitchFamily="2" charset="2"/>
              <a:buChar char="Ø"/>
            </a:pPr>
            <a:r>
              <a:rPr lang="ja-JP" altLang="en-US" sz="2000">
                <a:solidFill>
                  <a:srgbClr val="1F497D"/>
                </a:solidFill>
                <a:latin typeface="Meiryo UI" panose="020B0604030504040204" pitchFamily="34" charset="-128"/>
                <a:ea typeface="Meiryo UI" panose="020B0604030504040204" pitchFamily="34" charset="-128"/>
              </a:rPr>
              <a:t>すぐに対応します。</a:t>
            </a:r>
          </a:p>
          <a:p>
            <a:pPr marL="800100" lvl="1" indent="-342900">
              <a:spcBef>
                <a:spcPct val="20000"/>
              </a:spcBef>
              <a:buFont typeface="Wingdings" pitchFamily="2" charset="2"/>
              <a:buChar char="Ø"/>
            </a:pPr>
            <a:r>
              <a:rPr lang="ja-JP" altLang="en-US" sz="2000">
                <a:solidFill>
                  <a:srgbClr val="1F497D"/>
                </a:solidFill>
                <a:latin typeface="Meiryo UI" panose="020B0604030504040204" pitchFamily="34" charset="-128"/>
                <a:ea typeface="Meiryo UI" panose="020B0604030504040204" pitchFamily="34" charset="-128"/>
              </a:rPr>
              <a:t>すぐに対応いたします。</a:t>
            </a:r>
          </a:p>
        </p:txBody>
      </p:sp>
      <p:sp>
        <p:nvSpPr>
          <p:cNvPr id="18" name="角丸四角形吹き出し 17">
            <a:extLst>
              <a:ext uri="{FF2B5EF4-FFF2-40B4-BE49-F238E27FC236}">
                <a16:creationId xmlns:a16="http://schemas.microsoft.com/office/drawing/2014/main" id="{75BF0C6A-93B1-A74F-B7DB-A8C797DBBE1D}"/>
              </a:ext>
            </a:extLst>
          </p:cNvPr>
          <p:cNvSpPr/>
          <p:nvPr/>
        </p:nvSpPr>
        <p:spPr>
          <a:xfrm>
            <a:off x="6456040" y="4351687"/>
            <a:ext cx="5384800" cy="2145268"/>
          </a:xfrm>
          <a:prstGeom prst="wedgeRoundRectCallout">
            <a:avLst>
              <a:gd name="adj1" fmla="val -57271"/>
              <a:gd name="adj2" fmla="val -74252"/>
              <a:gd name="adj3" fmla="val 16667"/>
            </a:avLst>
          </a:prstGeom>
          <a:ln>
            <a:solidFill>
              <a:schemeClr val="accent2"/>
            </a:solidFill>
          </a:ln>
        </p:spPr>
        <p:txBody>
          <a:bodyPr vert="horz" wrap="square" lIns="91440" tIns="45720" rIns="91440" bIns="45720" rtlCol="0">
            <a:noAutofit/>
          </a:bodyPr>
          <a:lstStyle/>
          <a:p>
            <a:pPr marL="342900" indent="-342900">
              <a:spcBef>
                <a:spcPct val="20000"/>
              </a:spcBef>
              <a:buFont typeface="Wingdings" pitchFamily="2" charset="2"/>
              <a:buChar char="l"/>
            </a:pPr>
            <a:r>
              <a:rPr lang="ja-JP" altLang="en-US" sz="2400">
                <a:solidFill>
                  <a:schemeClr val="tx2"/>
                </a:solidFill>
                <a:latin typeface="Meiryo UI" panose="020B0604030504040204" pitchFamily="34" charset="-128"/>
                <a:ea typeface="Meiryo UI" panose="020B0604030504040204" pitchFamily="34" charset="-128"/>
              </a:rPr>
              <a:t>すぐに対応いたします。</a:t>
            </a:r>
            <a:endParaRPr lang="en-US" altLang="ja-JP" sz="2400" dirty="0">
              <a:solidFill>
                <a:schemeClr val="tx2"/>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D2F030B1-00E0-F34E-8B20-5DD5EE72D7DB}"/>
              </a:ext>
            </a:extLst>
          </p:cNvPr>
          <p:cNvSpPr/>
          <p:nvPr/>
        </p:nvSpPr>
        <p:spPr>
          <a:xfrm>
            <a:off x="9486354" y="1105006"/>
            <a:ext cx="2004267" cy="369332"/>
          </a:xfrm>
          <a:prstGeom prst="rect">
            <a:avLst/>
          </a:prstGeom>
        </p:spPr>
        <p:txBody>
          <a:bodyPr wrap="none">
            <a:spAutoFit/>
          </a:bodyPr>
          <a:lstStyle/>
          <a:p>
            <a:r>
              <a:rPr lang="en"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Weblio</a:t>
            </a:r>
            <a:r>
              <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英語翻訳</a:t>
            </a:r>
            <a:endParaRPr lang="en"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6466DD7D-ED79-654D-8299-0637909FFDB1}"/>
              </a:ext>
            </a:extLst>
          </p:cNvPr>
          <p:cNvSpPr/>
          <p:nvPr/>
        </p:nvSpPr>
        <p:spPr>
          <a:xfrm>
            <a:off x="9794221" y="4019278"/>
            <a:ext cx="1571264" cy="369332"/>
          </a:xfrm>
          <a:prstGeom prst="rect">
            <a:avLst/>
          </a:prstGeom>
        </p:spPr>
        <p:txBody>
          <a:bodyPr wrap="none">
            <a:spAutoFit/>
          </a:bodyPr>
          <a:lstStyle/>
          <a:p>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Google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a:t>
            </a:r>
            <a:endPar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1C925932-B8DB-1F42-AE0C-41FACA70D119}"/>
              </a:ext>
            </a:extLst>
          </p:cNvPr>
          <p:cNvSpPr/>
          <p:nvPr/>
        </p:nvSpPr>
        <p:spPr>
          <a:xfrm>
            <a:off x="3768389" y="4019278"/>
            <a:ext cx="2071401" cy="369332"/>
          </a:xfrm>
          <a:prstGeom prst="rect">
            <a:avLst/>
          </a:prstGeom>
        </p:spPr>
        <p:txBody>
          <a:bodyPr wrap="none">
            <a:spAutoFit/>
          </a:bodyPr>
          <a:lstStyle/>
          <a:p>
            <a:pPr lvl="0"/>
            <a:r>
              <a:rPr lang="en-US" altLang="ja-JP" b="1" dirty="0" err="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DeepL</a:t>
            </a:r>
            <a:r>
              <a:rPr lang="en-US" altLang="ja-JP" b="1" dirty="0">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 </a:t>
            </a:r>
            <a:r>
              <a:rPr lang="ja-JP" altLang="en-US" b="1">
                <a:solidFill>
                  <a:srgbClr val="0000FF"/>
                </a:solidFill>
                <a:effectLst>
                  <a:glow rad="63500">
                    <a:schemeClr val="accent5">
                      <a:satMod val="175000"/>
                      <a:alpha val="40000"/>
                    </a:schemeClr>
                  </a:glow>
                </a:effectLst>
                <a:latin typeface="Meiryo UI" panose="020B0604030504040204" pitchFamily="34" charset="-128"/>
                <a:ea typeface="Meiryo UI" panose="020B0604030504040204" pitchFamily="34" charset="-128"/>
              </a:rPr>
              <a:t>翻訳ツール</a:t>
            </a:r>
            <a:endParaRPr lang="en" altLang="ja-JP" dirty="0">
              <a:solidFill>
                <a:srgbClr val="0000FF"/>
              </a:solidFill>
              <a:effectLst>
                <a:glow rad="63500">
                  <a:schemeClr val="accent5">
                    <a:satMod val="175000"/>
                    <a:alpha val="40000"/>
                  </a:schemeClr>
                </a:glow>
              </a:effectLs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868557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rgbClr val="FF0000"/>
          </a:solidFill>
        </a:ln>
      </a:spPr>
      <a:bodyPr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6E20ECB-A5C2-D040-8E76-57FAAEAA2B02}" vid="{6102943B-52AD-BA4D-AC26-286A1C21306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​​テーマ</Template>
  <TotalTime>31780</TotalTime>
  <Words>2673</Words>
  <Application>Microsoft Macintosh PowerPoint</Application>
  <PresentationFormat>ワイド画面</PresentationFormat>
  <Paragraphs>491</Paragraphs>
  <Slides>23</Slides>
  <Notes>21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Meiryo UI</vt:lpstr>
      <vt:lpstr>ＭＳ Ｐゴシック</vt:lpstr>
      <vt:lpstr>Arial</vt:lpstr>
      <vt:lpstr>Calibri</vt:lpstr>
      <vt:lpstr>Cambria Math</vt:lpstr>
      <vt:lpstr>Wingdings</vt:lpstr>
      <vt:lpstr>Office ​​テーマ</vt:lpstr>
      <vt:lpstr>データサイエンス・リテラシー</vt:lpstr>
      <vt:lpstr>Table of Contents</vt:lpstr>
      <vt:lpstr>課題の解決（ソリューションの構築）</vt:lpstr>
      <vt:lpstr>機械翻訳</vt:lpstr>
      <vt:lpstr>機械翻訳（まずは簡単な短文から　日英）</vt:lpstr>
      <vt:lpstr>機械翻訳（まずは簡単な短文から　日英）</vt:lpstr>
      <vt:lpstr>機械翻訳（まずは簡単な短文から　日英）</vt:lpstr>
      <vt:lpstr>機械翻訳（まずは簡単な短文から　日英）</vt:lpstr>
      <vt:lpstr>機械翻訳（まずは簡単な短文から　英日）</vt:lpstr>
      <vt:lpstr>機械翻訳（長文もやってみよう）</vt:lpstr>
      <vt:lpstr>機械翻訳（長文もやってみよう）</vt:lpstr>
      <vt:lpstr>機械翻訳</vt:lpstr>
      <vt:lpstr>機械翻訳</vt:lpstr>
      <vt:lpstr>機械翻訳</vt:lpstr>
      <vt:lpstr>Table of Contents</vt:lpstr>
      <vt:lpstr>ペットロボット（エンタテインメントロボット）</vt:lpstr>
      <vt:lpstr>ペットロボット（エンタテインメントロボット）</vt:lpstr>
      <vt:lpstr>aibo（アイボ）</vt:lpstr>
      <vt:lpstr>Deep Learningとは</vt:lpstr>
      <vt:lpstr>Deep Learningにより認識機全体を自動的に獲得</vt:lpstr>
      <vt:lpstr>学習されたニューラルネットワークの分析</vt:lpstr>
      <vt:lpstr>圧倒的な認識性能を示すDeep Learning</vt:lpstr>
      <vt:lpstr>aibo（アイボ）</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データサイエンスリテラシー</dc:title>
  <dc:creator>KAWAI Takazumi</dc:creator>
  <cp:lastModifiedBy>KAWAI Takazumi</cp:lastModifiedBy>
  <cp:revision>656</cp:revision>
  <cp:lastPrinted>2020-07-06T01:07:31Z</cp:lastPrinted>
  <dcterms:created xsi:type="dcterms:W3CDTF">2020-06-02T07:08:32Z</dcterms:created>
  <dcterms:modified xsi:type="dcterms:W3CDTF">2021-06-30T07:56:24Z</dcterms:modified>
</cp:coreProperties>
</file>