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1060" r:id="rId2"/>
    <p:sldId id="1043" r:id="rId3"/>
    <p:sldId id="1013" r:id="rId4"/>
    <p:sldId id="1015" r:id="rId5"/>
    <p:sldId id="1012" r:id="rId6"/>
    <p:sldId id="1017" r:id="rId7"/>
    <p:sldId id="1018" r:id="rId8"/>
    <p:sldId id="1019" r:id="rId9"/>
    <p:sldId id="1022" r:id="rId10"/>
    <p:sldId id="1027" r:id="rId11"/>
    <p:sldId id="1058" r:id="rId12"/>
    <p:sldId id="1059" r:id="rId13"/>
    <p:sldId id="1061" r:id="rId14"/>
    <p:sldId id="1028" r:id="rId15"/>
    <p:sldId id="1048" r:id="rId16"/>
    <p:sldId id="1020" r:id="rId17"/>
    <p:sldId id="1011" r:id="rId18"/>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B0B3B54-67E2-2F41-8F6A-B5A8940ED58C}">
          <p14:sldIdLst>
            <p14:sldId id="1060"/>
            <p14:sldId id="1043"/>
            <p14:sldId id="1013"/>
            <p14:sldId id="1015"/>
            <p14:sldId id="1012"/>
            <p14:sldId id="1017"/>
            <p14:sldId id="1018"/>
            <p14:sldId id="1019"/>
            <p14:sldId id="1022"/>
            <p14:sldId id="1027"/>
            <p14:sldId id="1058"/>
            <p14:sldId id="1059"/>
            <p14:sldId id="1061"/>
            <p14:sldId id="1028"/>
            <p14:sldId id="1048"/>
            <p14:sldId id="1020"/>
            <p14:sldId id="1011"/>
          </p14:sldIdLst>
        </p14:section>
        <p14:section name="Appendix" id="{EB486BC6-1D25-6F4F-B6B2-DF5BA1FA71B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WAI Takazumi" initials="KT" lastIdx="2" clrIdx="0">
    <p:extLst>
      <p:ext uri="{19B8F6BF-5375-455C-9EA6-DF929625EA0E}">
        <p15:presenceInfo xmlns:p15="http://schemas.microsoft.com/office/powerpoint/2012/main" userId="S::tkawai@w.tcu.ac.jp::d410fa5f-dbc3-4aec-994b-face13ab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DC"/>
    <a:srgbClr val="F2F3F5"/>
    <a:srgbClr val="FFFFFF"/>
    <a:srgbClr val="00FDFF"/>
    <a:srgbClr val="FF40FF"/>
    <a:srgbClr val="00FA00"/>
    <a:srgbClr val="0000FF"/>
    <a:srgbClr val="FF2600"/>
    <a:srgbClr val="3FA6EB"/>
    <a:srgbClr val="41A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83" autoAdjust="0"/>
    <p:restoredTop sz="96208" autoAdjust="0"/>
  </p:normalViewPr>
  <p:slideViewPr>
    <p:cSldViewPr>
      <p:cViewPr varScale="1">
        <p:scale>
          <a:sx n="87" d="100"/>
          <a:sy n="87" d="100"/>
        </p:scale>
        <p:origin x="33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4" cy="497081"/>
          </a:xfrm>
          <a:prstGeom prst="rect">
            <a:avLst/>
          </a:prstGeom>
        </p:spPr>
        <p:txBody>
          <a:bodyPr vert="horz" lIns="90528" tIns="45264" rIns="90528" bIns="4526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4575" y="1"/>
            <a:ext cx="2949961" cy="497081"/>
          </a:xfrm>
          <a:prstGeom prst="rect">
            <a:avLst/>
          </a:prstGeom>
        </p:spPr>
        <p:txBody>
          <a:bodyPr vert="horz" lIns="90528" tIns="45264" rIns="90528" bIns="45264" rtlCol="0"/>
          <a:lstStyle>
            <a:lvl1pPr algn="r">
              <a:defRPr sz="1100"/>
            </a:lvl1pPr>
          </a:lstStyle>
          <a:p>
            <a:fld id="{032C4624-EB4D-4933-AD60-29FDCA47B6C1}" type="datetimeFigureOut">
              <a:rPr kumimoji="1" lang="ja-JP" altLang="en-US" smtClean="0"/>
              <a:t>2021/6/30</a:t>
            </a:fld>
            <a:endParaRPr kumimoji="1" lang="ja-JP" altLang="en-US"/>
          </a:p>
        </p:txBody>
      </p:sp>
      <p:sp>
        <p:nvSpPr>
          <p:cNvPr id="4" name="フッター プレースホルダー 3"/>
          <p:cNvSpPr>
            <a:spLocks noGrp="1"/>
          </p:cNvSpPr>
          <p:nvPr>
            <p:ph type="ftr" sz="quarter" idx="2"/>
          </p:nvPr>
        </p:nvSpPr>
        <p:spPr>
          <a:xfrm>
            <a:off x="1" y="9439970"/>
            <a:ext cx="2948884" cy="497080"/>
          </a:xfrm>
          <a:prstGeom prst="rect">
            <a:avLst/>
          </a:prstGeom>
        </p:spPr>
        <p:txBody>
          <a:bodyPr vert="horz" lIns="90528" tIns="45264" rIns="90528" bIns="4526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4575" y="9439970"/>
            <a:ext cx="2949961" cy="497080"/>
          </a:xfrm>
          <a:prstGeom prst="rect">
            <a:avLst/>
          </a:prstGeom>
        </p:spPr>
        <p:txBody>
          <a:bodyPr vert="horz" lIns="90528" tIns="45264" rIns="90528" bIns="45264" rtlCol="0" anchor="b"/>
          <a:lstStyle>
            <a:lvl1pPr algn="r">
              <a:defRPr sz="1100"/>
            </a:lvl1pPr>
          </a:lstStyle>
          <a:p>
            <a:fld id="{C40A43BD-46F6-4A45-9369-DE6FBA5C0184}" type="slidenum">
              <a:rPr kumimoji="1" lang="ja-JP" altLang="en-US" smtClean="0"/>
              <a:t>‹#›</a:t>
            </a:fld>
            <a:endParaRPr kumimoji="1" lang="ja-JP" altLang="en-US"/>
          </a:p>
        </p:txBody>
      </p:sp>
    </p:spTree>
    <p:extLst>
      <p:ext uri="{BB962C8B-B14F-4D97-AF65-F5344CB8AC3E}">
        <p14:creationId xmlns:p14="http://schemas.microsoft.com/office/powerpoint/2010/main" val="124892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098" cy="496966"/>
          </a:xfrm>
          <a:prstGeom prst="rect">
            <a:avLst/>
          </a:prstGeom>
        </p:spPr>
        <p:txBody>
          <a:bodyPr vert="horz" lIns="95607" tIns="47802" rIns="95607" bIns="4780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4943" y="4"/>
            <a:ext cx="2949098" cy="496966"/>
          </a:xfrm>
          <a:prstGeom prst="rect">
            <a:avLst/>
          </a:prstGeom>
        </p:spPr>
        <p:txBody>
          <a:bodyPr vert="horz" lIns="95607" tIns="47802" rIns="95607" bIns="47802" rtlCol="0"/>
          <a:lstStyle>
            <a:lvl1pPr algn="r">
              <a:defRPr sz="1100"/>
            </a:lvl1pPr>
          </a:lstStyle>
          <a:p>
            <a:fld id="{968DAD15-E570-4A54-9D03-86F33ED006BB}" type="datetimeFigureOut">
              <a:rPr kumimoji="1" lang="ja-JP" altLang="en-US" smtClean="0"/>
              <a:t>2021/6/30</a:t>
            </a:fld>
            <a:endParaRPr kumimoji="1" lang="ja-JP" altLang="en-US"/>
          </a:p>
        </p:txBody>
      </p:sp>
      <p:sp>
        <p:nvSpPr>
          <p:cNvPr id="4" name="スライド イメージ プレースホルダー 3"/>
          <p:cNvSpPr>
            <a:spLocks noGrp="1" noRot="1" noChangeAspect="1"/>
          </p:cNvSpPr>
          <p:nvPr>
            <p:ph type="sldImg" idx="2"/>
          </p:nvPr>
        </p:nvSpPr>
        <p:spPr>
          <a:xfrm>
            <a:off x="87313" y="744538"/>
            <a:ext cx="6630987" cy="3730625"/>
          </a:xfrm>
          <a:prstGeom prst="rect">
            <a:avLst/>
          </a:prstGeom>
          <a:noFill/>
          <a:ln w="12700">
            <a:solidFill>
              <a:prstClr val="black"/>
            </a:solidFill>
          </a:ln>
        </p:spPr>
        <p:txBody>
          <a:bodyPr vert="horz" lIns="95607" tIns="47802" rIns="95607" bIns="47802" rtlCol="0" anchor="ctr"/>
          <a:lstStyle/>
          <a:p>
            <a:endParaRPr lang="ja-JP" altLang="en-US"/>
          </a:p>
        </p:txBody>
      </p:sp>
      <p:sp>
        <p:nvSpPr>
          <p:cNvPr id="5" name="ノート プレースホルダー 4"/>
          <p:cNvSpPr>
            <a:spLocks noGrp="1"/>
          </p:cNvSpPr>
          <p:nvPr>
            <p:ph type="body" sz="quarter" idx="3"/>
          </p:nvPr>
        </p:nvSpPr>
        <p:spPr>
          <a:xfrm>
            <a:off x="680562" y="4721190"/>
            <a:ext cx="5444490" cy="4472699"/>
          </a:xfrm>
          <a:prstGeom prst="rect">
            <a:avLst/>
          </a:prstGeom>
        </p:spPr>
        <p:txBody>
          <a:bodyPr vert="horz" lIns="95607" tIns="47802" rIns="95607" bIns="478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52"/>
            <a:ext cx="2949098" cy="496966"/>
          </a:xfrm>
          <a:prstGeom prst="rect">
            <a:avLst/>
          </a:prstGeom>
        </p:spPr>
        <p:txBody>
          <a:bodyPr vert="horz" lIns="95607" tIns="47802" rIns="95607" bIns="4780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4943" y="9440652"/>
            <a:ext cx="2949098" cy="496966"/>
          </a:xfrm>
          <a:prstGeom prst="rect">
            <a:avLst/>
          </a:prstGeom>
        </p:spPr>
        <p:txBody>
          <a:bodyPr vert="horz" lIns="95607" tIns="47802" rIns="95607" bIns="47802" rtlCol="0" anchor="b"/>
          <a:lstStyle>
            <a:lvl1pPr algn="r">
              <a:defRPr sz="1100"/>
            </a:lvl1pPr>
          </a:lstStyle>
          <a:p>
            <a:fld id="{5CBD0F50-0484-4585-89C4-936AD3F55A68}" type="slidenum">
              <a:rPr kumimoji="1" lang="ja-JP" altLang="en-US" smtClean="0"/>
              <a:t>‹#›</a:t>
            </a:fld>
            <a:endParaRPr kumimoji="1" lang="ja-JP" altLang="en-US"/>
          </a:p>
        </p:txBody>
      </p:sp>
    </p:spTree>
    <p:extLst>
      <p:ext uri="{BB962C8B-B14F-4D97-AF65-F5344CB8AC3E}">
        <p14:creationId xmlns:p14="http://schemas.microsoft.com/office/powerpoint/2010/main" val="1889516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1</a:t>
            </a:fld>
            <a:endParaRPr kumimoji="1" lang="ja-JP" altLang="en-US"/>
          </a:p>
        </p:txBody>
      </p:sp>
    </p:spTree>
    <p:extLst>
      <p:ext uri="{BB962C8B-B14F-4D97-AF65-F5344CB8AC3E}">
        <p14:creationId xmlns:p14="http://schemas.microsoft.com/office/powerpoint/2010/main" val="306700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3</a:t>
            </a:fld>
            <a:endParaRPr kumimoji="1" lang="ja-JP" altLang="en-US"/>
          </a:p>
        </p:txBody>
      </p:sp>
    </p:spTree>
    <p:extLst>
      <p:ext uri="{BB962C8B-B14F-4D97-AF65-F5344CB8AC3E}">
        <p14:creationId xmlns:p14="http://schemas.microsoft.com/office/powerpoint/2010/main" val="47248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BD0F50-0484-4585-89C4-936AD3F55A68}" type="slidenum">
              <a:rPr kumimoji="1" lang="ja-JP" altLang="en-US" smtClean="0"/>
              <a:t>4</a:t>
            </a:fld>
            <a:endParaRPr kumimoji="1" lang="ja-JP" altLang="en-US"/>
          </a:p>
        </p:txBody>
      </p:sp>
    </p:spTree>
    <p:extLst>
      <p:ext uri="{BB962C8B-B14F-4D97-AF65-F5344CB8AC3E}">
        <p14:creationId xmlns:p14="http://schemas.microsoft.com/office/powerpoint/2010/main" val="1467805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9BE79B4-80B2-2047-B0A8-DCCCC59C9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33722"/>
            <a:ext cx="1664402" cy="1609229"/>
          </a:xfrm>
          <a:prstGeom prst="rect">
            <a:avLst/>
          </a:prstGeom>
        </p:spPr>
      </p:pic>
      <p:pic>
        <p:nvPicPr>
          <p:cNvPr id="5" name="図 4">
            <a:extLst>
              <a:ext uri="{FF2B5EF4-FFF2-40B4-BE49-F238E27FC236}">
                <a16:creationId xmlns:a16="http://schemas.microsoft.com/office/drawing/2014/main" id="{C3493600-BFED-B440-B5D7-FC17B373C7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72284"/>
            <a:ext cx="12192000" cy="3213100"/>
          </a:xfrm>
          <a:prstGeom prst="rect">
            <a:avLst/>
          </a:prstGeom>
        </p:spPr>
      </p:pic>
      <p:sp>
        <p:nvSpPr>
          <p:cNvPr id="3" name="サブタイトル 2"/>
          <p:cNvSpPr>
            <a:spLocks noGrp="1"/>
          </p:cNvSpPr>
          <p:nvPr>
            <p:ph type="subTitle" idx="1" hasCustomPrompt="1"/>
          </p:nvPr>
        </p:nvSpPr>
        <p:spPr>
          <a:xfrm>
            <a:off x="1828800" y="3284985"/>
            <a:ext cx="8534400" cy="550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サブタイトルの書式設定</a:t>
            </a:r>
          </a:p>
        </p:txBody>
      </p:sp>
      <p:sp>
        <p:nvSpPr>
          <p:cNvPr id="2" name="タイトル 1"/>
          <p:cNvSpPr>
            <a:spLocks noGrp="1"/>
          </p:cNvSpPr>
          <p:nvPr>
            <p:ph type="ctrTitle" hasCustomPrompt="1"/>
          </p:nvPr>
        </p:nvSpPr>
        <p:spPr>
          <a:xfrm>
            <a:off x="914400" y="1700809"/>
            <a:ext cx="10363200" cy="1470025"/>
          </a:xfrm>
        </p:spPr>
        <p:txBody>
          <a:bodyPr/>
          <a:lstStyle>
            <a:lvl1pPr>
              <a:defRPr b="1">
                <a:latin typeface="Meiryo UI" panose="020B0604030504040204" pitchFamily="34" charset="-128"/>
                <a:ea typeface="Meiryo UI" panose="020B0604030504040204" pitchFamily="34" charset="-128"/>
              </a:defRPr>
            </a:lvl1pPr>
          </a:lstStyle>
          <a:p>
            <a:r>
              <a:rPr kumimoji="1" lang="ja-JP" altLang="en-US"/>
              <a:t>マスタータイトルの書式設定</a:t>
            </a:r>
          </a:p>
        </p:txBody>
      </p:sp>
      <p:sp>
        <p:nvSpPr>
          <p:cNvPr id="25" name="テキスト プレースホルダー 24">
            <a:extLst>
              <a:ext uri="{FF2B5EF4-FFF2-40B4-BE49-F238E27FC236}">
                <a16:creationId xmlns:a16="http://schemas.microsoft.com/office/drawing/2014/main" id="{3931D52A-02DD-1A48-B2D3-AF543E094F5D}"/>
              </a:ext>
            </a:extLst>
          </p:cNvPr>
          <p:cNvSpPr>
            <a:spLocks noGrp="1"/>
          </p:cNvSpPr>
          <p:nvPr>
            <p:ph type="body" sz="quarter" idx="11" hasCustomPrompt="1"/>
          </p:nvPr>
        </p:nvSpPr>
        <p:spPr>
          <a:xfrm>
            <a:off x="719667" y="4437064"/>
            <a:ext cx="4032251" cy="1512887"/>
          </a:xfrm>
        </p:spPr>
        <p:txBody>
          <a:bodyPr>
            <a:noAutofit/>
          </a:bodyPr>
          <a:lstStyle>
            <a:lvl1pPr marL="0" indent="0">
              <a:buNone/>
              <a:defRPr sz="2400" i="0">
                <a:latin typeface="Meiryo UI" panose="020B0604030504040204" pitchFamily="34" charset="-128"/>
                <a:ea typeface="Meiryo UI" panose="020B0604030504040204" pitchFamily="34" charset="-128"/>
              </a:defRPr>
            </a:lvl1pPr>
            <a:lvl2pPr>
              <a:defRPr sz="1800">
                <a:latin typeface="Meiryo UI" panose="020B0604030504040204" pitchFamily="34" charset="-128"/>
                <a:ea typeface="Meiryo UI" panose="020B0604030504040204" pitchFamily="34" charset="-128"/>
              </a:defRPr>
            </a:lvl2pPr>
            <a:lvl3pPr>
              <a:defRPr sz="18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所属・名前・日付</a:t>
            </a:r>
          </a:p>
        </p:txBody>
      </p:sp>
      <p:sp>
        <p:nvSpPr>
          <p:cNvPr id="8" name="正方形/長方形 7">
            <a:extLst>
              <a:ext uri="{FF2B5EF4-FFF2-40B4-BE49-F238E27FC236}">
                <a16:creationId xmlns:a16="http://schemas.microsoft.com/office/drawing/2014/main" id="{C721B2AB-20CC-4D4F-B1A1-93BEFD5EF3CF}"/>
              </a:ext>
            </a:extLst>
          </p:cNvPr>
          <p:cNvSpPr/>
          <p:nvPr userDrawn="1"/>
        </p:nvSpPr>
        <p:spPr>
          <a:xfrm>
            <a:off x="0" y="6525345"/>
            <a:ext cx="12192000" cy="360040"/>
          </a:xfrm>
          <a:prstGeom prst="rect">
            <a:avLst/>
          </a:prstGeom>
          <a:solidFill>
            <a:srgbClr val="01A7E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9" name="図 8">
            <a:extLst>
              <a:ext uri="{FF2B5EF4-FFF2-40B4-BE49-F238E27FC236}">
                <a16:creationId xmlns:a16="http://schemas.microsoft.com/office/drawing/2014/main" id="{EEE567F8-C3B9-F24D-A914-5C2E3D322E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47784" y="6509255"/>
            <a:ext cx="1944216" cy="376129"/>
          </a:xfrm>
          <a:prstGeom prst="rect">
            <a:avLst/>
          </a:prstGeom>
        </p:spPr>
      </p:pic>
    </p:spTree>
    <p:extLst>
      <p:ext uri="{BB962C8B-B14F-4D97-AF65-F5344CB8AC3E}">
        <p14:creationId xmlns:p14="http://schemas.microsoft.com/office/powerpoint/2010/main" val="8563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スライド番号プレースホルダー 10">
            <a:extLst>
              <a:ext uri="{FF2B5EF4-FFF2-40B4-BE49-F238E27FC236}">
                <a16:creationId xmlns:a16="http://schemas.microsoft.com/office/drawing/2014/main" id="{5542C69D-34B0-AE4F-A859-685106546B47}"/>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a:p>
        </p:txBody>
      </p:sp>
    </p:spTree>
    <p:extLst>
      <p:ext uri="{BB962C8B-B14F-4D97-AF65-F5344CB8AC3E}">
        <p14:creationId xmlns:p14="http://schemas.microsoft.com/office/powerpoint/2010/main" val="41575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F40860A-66A3-E248-B3BE-7DCE1FAD0CAC}"/>
              </a:ext>
            </a:extLst>
          </p:cNvPr>
          <p:cNvSpPr txBox="1"/>
          <p:nvPr userDrawn="1"/>
        </p:nvSpPr>
        <p:spPr>
          <a:xfrm>
            <a:off x="423696" y="692696"/>
            <a:ext cx="11344608" cy="369332"/>
          </a:xfrm>
          <a:prstGeom prst="rect">
            <a:avLst/>
          </a:prstGeom>
          <a:noFill/>
        </p:spPr>
        <p:txBody>
          <a:bodyPr wrap="square" rtlCol="0">
            <a:spAutoFit/>
          </a:bodyPr>
          <a:lstStyle/>
          <a:p>
            <a:pPr algn="ctr"/>
            <a:r>
              <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ご清聴ありがとうございました！</a:t>
            </a:r>
          </a:p>
        </p:txBody>
      </p:sp>
      <p:sp>
        <p:nvSpPr>
          <p:cNvPr id="9" name="テキスト ボックス 8">
            <a:extLst>
              <a:ext uri="{FF2B5EF4-FFF2-40B4-BE49-F238E27FC236}">
                <a16:creationId xmlns:a16="http://schemas.microsoft.com/office/drawing/2014/main" id="{D0B98EB6-2213-A94B-987E-90F308571796}"/>
              </a:ext>
            </a:extLst>
          </p:cNvPr>
          <p:cNvSpPr txBox="1"/>
          <p:nvPr userDrawn="1"/>
        </p:nvSpPr>
        <p:spPr>
          <a:xfrm>
            <a:off x="423696" y="1062028"/>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Thank you for listening! (English)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0" name="テキスト ボックス 9">
            <a:extLst>
              <a:ext uri="{FF2B5EF4-FFF2-40B4-BE49-F238E27FC236}">
                <a16:creationId xmlns:a16="http://schemas.microsoft.com/office/drawing/2014/main" id="{687F54D5-9C5E-674B-A06C-B58A51023B20}"/>
              </a:ext>
            </a:extLst>
          </p:cNvPr>
          <p:cNvSpPr txBox="1"/>
          <p:nvPr userDrawn="1"/>
        </p:nvSpPr>
        <p:spPr>
          <a:xfrm>
            <a:off x="423696" y="1853045"/>
            <a:ext cx="11344608" cy="369332"/>
          </a:xfrm>
          <a:prstGeom prst="rect">
            <a:avLst/>
          </a:prstGeom>
          <a:noFill/>
        </p:spPr>
        <p:txBody>
          <a:bodyPr wrap="square" rtlCol="0">
            <a:spAutoFit/>
          </a:bodyPr>
          <a:lstStyle/>
          <a:p>
            <a:pPr algn="ct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Vielen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Dank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für</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Ihre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Aufmerksamkeit</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(Deutsch)</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1" name="テキスト ボックス 10">
            <a:extLst>
              <a:ext uri="{FF2B5EF4-FFF2-40B4-BE49-F238E27FC236}">
                <a16:creationId xmlns:a16="http://schemas.microsoft.com/office/drawing/2014/main" id="{A88B1BB5-7A1C-EC41-AAC0-E5C366C157F3}"/>
              </a:ext>
            </a:extLst>
          </p:cNvPr>
          <p:cNvSpPr txBox="1"/>
          <p:nvPr userDrawn="1"/>
        </p:nvSpPr>
        <p:spPr>
          <a:xfrm>
            <a:off x="423696" y="2206815"/>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Merci beaucoup pour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votre</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attention !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Français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2" name="テキスト ボックス 11">
            <a:extLst>
              <a:ext uri="{FF2B5EF4-FFF2-40B4-BE49-F238E27FC236}">
                <a16:creationId xmlns:a16="http://schemas.microsoft.com/office/drawing/2014/main" id="{857FC506-49FF-1741-A424-383C5614AE6B}"/>
              </a:ext>
            </a:extLst>
          </p:cNvPr>
          <p:cNvSpPr txBox="1"/>
          <p:nvPr userDrawn="1"/>
        </p:nvSpPr>
        <p:spPr>
          <a:xfrm>
            <a:off x="423696" y="4607153"/>
            <a:ext cx="11344608" cy="369332"/>
          </a:xfrm>
          <a:prstGeom prst="rect">
            <a:avLst/>
          </a:prstGeom>
          <a:noFill/>
        </p:spPr>
        <p:txBody>
          <a:bodyPr wrap="square" rtlCol="0">
            <a:spAutoFit/>
          </a:bodyPr>
          <a:lstStyle/>
          <a:p>
            <a:pPr algn="ct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Muchas</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gracias por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su</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atención</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 (</a:t>
            </a:r>
            <a:r>
              <a:rPr kumimoji="1" lang="en-US" altLang="ja-JP" sz="1800" b="1" i="1" dirty="0" err="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Español</a:t>
            </a:r>
            <a:r>
              <a:rPr kumimoji="1" lang="en-US"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3" name="テキスト ボックス 12">
            <a:extLst>
              <a:ext uri="{FF2B5EF4-FFF2-40B4-BE49-F238E27FC236}">
                <a16:creationId xmlns:a16="http://schemas.microsoft.com/office/drawing/2014/main" id="{37CAE708-23F2-8C47-995A-D6CA7A6D612A}"/>
              </a:ext>
            </a:extLst>
          </p:cNvPr>
          <p:cNvSpPr txBox="1"/>
          <p:nvPr userDrawn="1"/>
        </p:nvSpPr>
        <p:spPr>
          <a:xfrm>
            <a:off x="356056" y="6202349"/>
            <a:ext cx="11344608" cy="369332"/>
          </a:xfrm>
          <a:prstGeom prst="rect">
            <a:avLst/>
          </a:prstGeom>
          <a:noFill/>
        </p:spPr>
        <p:txBody>
          <a:bodyPr wrap="square" rtlCol="0">
            <a:spAutoFit/>
          </a:bodyPr>
          <a:lstStyle/>
          <a:p>
            <a:pPr algn="ct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非常感谢您的关注</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中文和简体</a:t>
            </a:r>
            <a:r>
              <a:rPr kumimoji="1" lang="en-US" altLang="ja-JP" sz="1800" b="1" i="0"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4" name="テキスト ボックス 13">
            <a:extLst>
              <a:ext uri="{FF2B5EF4-FFF2-40B4-BE49-F238E27FC236}">
                <a16:creationId xmlns:a16="http://schemas.microsoft.com/office/drawing/2014/main" id="{E87F0464-CE50-DF46-8EC1-2BE90B3D7028}"/>
              </a:ext>
            </a:extLst>
          </p:cNvPr>
          <p:cNvSpPr txBox="1"/>
          <p:nvPr userDrawn="1"/>
        </p:nvSpPr>
        <p:spPr>
          <a:xfrm>
            <a:off x="421720" y="5781443"/>
            <a:ext cx="11344608" cy="369332"/>
          </a:xfrm>
          <a:prstGeom prst="rect">
            <a:avLst/>
          </a:prstGeom>
          <a:noFill/>
        </p:spPr>
        <p:txBody>
          <a:bodyPr wrap="square" rtlCol="0">
            <a:spAutoFit/>
          </a:bodyPr>
          <a:lstStyle/>
          <a:p>
            <a:pPr algn="ct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경청 해 주셔서 감사합니다</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 (</a:t>
            </a:r>
            <a:r>
              <a:rPr kumimoji="1" lang="ko-KR" altLang="en-US"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한국어</a:t>
            </a:r>
            <a:r>
              <a:rPr kumimoji="1" lang="en-US"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5" name="テキスト ボックス 14">
            <a:extLst>
              <a:ext uri="{FF2B5EF4-FFF2-40B4-BE49-F238E27FC236}">
                <a16:creationId xmlns:a16="http://schemas.microsoft.com/office/drawing/2014/main" id="{73C64D7A-43EC-8248-94E8-1B543054EE11}"/>
              </a:ext>
            </a:extLst>
          </p:cNvPr>
          <p:cNvSpPr txBox="1"/>
          <p:nvPr userDrawn="1"/>
        </p:nvSpPr>
        <p:spPr>
          <a:xfrm>
            <a:off x="450094" y="4990426"/>
            <a:ext cx="11344608" cy="369332"/>
          </a:xfrm>
          <a:prstGeom prst="rect">
            <a:avLst/>
          </a:prstGeom>
          <a:noFill/>
        </p:spPr>
        <p:txBody>
          <a:bodyPr wrap="square" rtlCol="0">
            <a:spAutoFit/>
          </a:bodyPr>
          <a:lstStyle/>
          <a:p>
            <a:pPr algn="ctr"/>
            <a:r>
              <a:rPr kumimoji="1" lang="az-Cyrl-AZ" altLang="ko-KR"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спасибо за Ваше внимание! (Русский)</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sp>
        <p:nvSpPr>
          <p:cNvPr id="16" name="テキスト ボックス 15">
            <a:extLst>
              <a:ext uri="{FF2B5EF4-FFF2-40B4-BE49-F238E27FC236}">
                <a16:creationId xmlns:a16="http://schemas.microsoft.com/office/drawing/2014/main" id="{663086CF-4E84-104D-AC02-77F1E0803C06}"/>
              </a:ext>
            </a:extLst>
          </p:cNvPr>
          <p:cNvSpPr txBox="1"/>
          <p:nvPr userDrawn="1"/>
        </p:nvSpPr>
        <p:spPr>
          <a:xfrm>
            <a:off x="421720" y="1485307"/>
            <a:ext cx="11344608" cy="369332"/>
          </a:xfrm>
          <a:prstGeom prst="rect">
            <a:avLst/>
          </a:prstGeom>
          <a:noFill/>
        </p:spPr>
        <p:txBody>
          <a:bodyPr wrap="square" rtlCol="0">
            <a:spAutoFit/>
          </a:bodyPr>
          <a:lstStyle/>
          <a:p>
            <a:pPr algn="ctr"/>
            <a:r>
              <a:rPr kumimoji="1" lang="vi-VN" altLang="ja-JP" sz="18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rPr>
              <a:t>Cám ơn vì sự quan tâm của bạn! (Tiếng Việt)</a:t>
            </a:r>
            <a:endParaRPr kumimoji="1" lang="ja-JP" altLang="en-US" sz="18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Vladimir Script" panose="020F0502020204030204" pitchFamily="34" charset="0"/>
            </a:endParaRPr>
          </a:p>
        </p:txBody>
      </p:sp>
      <p:sp>
        <p:nvSpPr>
          <p:cNvPr id="17" name="テキスト ボックス 16">
            <a:extLst>
              <a:ext uri="{FF2B5EF4-FFF2-40B4-BE49-F238E27FC236}">
                <a16:creationId xmlns:a16="http://schemas.microsoft.com/office/drawing/2014/main" id="{257EFDE2-5218-4D4F-9E75-429E1B18A6B4}"/>
              </a:ext>
            </a:extLst>
          </p:cNvPr>
          <p:cNvSpPr txBox="1"/>
          <p:nvPr userDrawn="1"/>
        </p:nvSpPr>
        <p:spPr>
          <a:xfrm>
            <a:off x="356056" y="5304638"/>
            <a:ext cx="11344608" cy="461665"/>
          </a:xfrm>
          <a:prstGeom prst="rect">
            <a:avLst/>
          </a:prstGeom>
          <a:noFill/>
        </p:spPr>
        <p:txBody>
          <a:bodyPr wrap="square" rtlCol="0">
            <a:spAutoFit/>
          </a:bodyPr>
          <a:lstStyle/>
          <a:p>
            <a:pPr algn="ctr"/>
            <a:r>
              <a:rPr kumimoji="1" lang="th-TH" altLang="ko-KR" sz="2400" b="1" i="1" dirty="0">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rPr>
              <a:t>ขอขอบคุณสำหรับความสนใจของคุณ! (ไทย)</a:t>
            </a:r>
            <a:endParaRPr kumimoji="1" lang="ja-JP" altLang="en-US" sz="2400" b="1" i="1">
              <a:ln>
                <a:solidFill>
                  <a:srgbClr val="3FA6EB"/>
                </a:solidFill>
              </a:ln>
              <a:gradFill flip="none" rotWithShape="1">
                <a:gsLst>
                  <a:gs pos="0">
                    <a:srgbClr val="3FA6EB">
                      <a:tint val="66000"/>
                      <a:satMod val="160000"/>
                    </a:srgbClr>
                  </a:gs>
                  <a:gs pos="50000">
                    <a:srgbClr val="3FA6EB">
                      <a:tint val="44500"/>
                      <a:satMod val="160000"/>
                    </a:srgbClr>
                  </a:gs>
                  <a:gs pos="100000">
                    <a:srgbClr val="3FA6EB">
                      <a:tint val="23500"/>
                      <a:satMod val="160000"/>
                    </a:srgbClr>
                  </a:gs>
                </a:gsLst>
                <a:lin ang="2700000" scaled="1"/>
                <a:tileRect/>
              </a:gradFill>
              <a:latin typeface="Meiryo UI" panose="020B0604030504040204" pitchFamily="34" charset="-128"/>
              <a:ea typeface="Meiryo UI" panose="020B0604030504040204" pitchFamily="34" charset="-128"/>
              <a:cs typeface="Cavolini" panose="020B0604020202020204" pitchFamily="34" charset="0"/>
            </a:endParaRPr>
          </a:p>
        </p:txBody>
      </p:sp>
      <p:pic>
        <p:nvPicPr>
          <p:cNvPr id="3" name="図 2">
            <a:extLst>
              <a:ext uri="{FF2B5EF4-FFF2-40B4-BE49-F238E27FC236}">
                <a16:creationId xmlns:a16="http://schemas.microsoft.com/office/drawing/2014/main" id="{77763623-E694-0D45-B396-308316413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270"/>
          <a:stretch/>
        </p:blipFill>
        <p:spPr>
          <a:xfrm>
            <a:off x="2724402" y="2885014"/>
            <a:ext cx="6743196" cy="1517226"/>
          </a:xfrm>
          <a:prstGeom prst="rect">
            <a:avLst/>
          </a:prstGeom>
        </p:spPr>
      </p:pic>
    </p:spTree>
    <p:extLst>
      <p:ext uri="{BB962C8B-B14F-4D97-AF65-F5344CB8AC3E}">
        <p14:creationId xmlns:p14="http://schemas.microsoft.com/office/powerpoint/2010/main" val="233356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7382" y="1281288"/>
            <a:ext cx="11137237" cy="5075062"/>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349" y="104106"/>
            <a:ext cx="1606115" cy="1164655"/>
          </a:xfrm>
          <a:prstGeom prst="rect">
            <a:avLst/>
          </a:prstGeom>
        </p:spPr>
      </p:pic>
      <p:sp>
        <p:nvSpPr>
          <p:cNvPr id="2" name="タイトル 1"/>
          <p:cNvSpPr>
            <a:spLocks noGrp="1"/>
          </p:cNvSpPr>
          <p:nvPr>
            <p:ph type="title"/>
          </p:nvPr>
        </p:nvSpPr>
        <p:spPr>
          <a:xfrm>
            <a:off x="1775520"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dirty="0"/>
              <a:t>マスター タイトルの書式設定</a:t>
            </a:r>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726837" y="1052736"/>
            <a:ext cx="9265707"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1280576" y="78086"/>
            <a:ext cx="828576" cy="365125"/>
          </a:xfrm>
          <a:prstGeom prst="rect">
            <a:avLst/>
          </a:prstGeom>
        </p:spPr>
        <p:txBody>
          <a:bodyPr/>
          <a:lstStyle>
            <a:lvl1pPr>
              <a:defRPr>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Tree>
    <p:extLst>
      <p:ext uri="{BB962C8B-B14F-4D97-AF65-F5344CB8AC3E}">
        <p14:creationId xmlns:p14="http://schemas.microsoft.com/office/powerpoint/2010/main" val="2709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Table of Contents">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5560DA7-39E1-4941-AFA0-A46832BDE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44624"/>
            <a:ext cx="1143043" cy="1105152"/>
          </a:xfrm>
          <a:prstGeom prst="rect">
            <a:avLst/>
          </a:prstGeom>
        </p:spPr>
      </p:pic>
      <p:sp>
        <p:nvSpPr>
          <p:cNvPr id="11" name="正方形/長方形 10">
            <a:extLst>
              <a:ext uri="{FF2B5EF4-FFF2-40B4-BE49-F238E27FC236}">
                <a16:creationId xmlns:a16="http://schemas.microsoft.com/office/drawing/2014/main" id="{EC980AAF-BA0B-0047-95EC-2E9BBD4BA860}"/>
              </a:ext>
            </a:extLst>
          </p:cNvPr>
          <p:cNvSpPr/>
          <p:nvPr userDrawn="1"/>
        </p:nvSpPr>
        <p:spPr>
          <a:xfrm>
            <a:off x="0" y="0"/>
            <a:ext cx="2831637" cy="688538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10" name="図 9">
            <a:extLst>
              <a:ext uri="{FF2B5EF4-FFF2-40B4-BE49-F238E27FC236}">
                <a16:creationId xmlns:a16="http://schemas.microsoft.com/office/drawing/2014/main" id="{049F945A-B7CD-3B42-975F-42887B271F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1637" y="4418540"/>
            <a:ext cx="9360363" cy="2466845"/>
          </a:xfrm>
          <a:prstGeom prst="rect">
            <a:avLst/>
          </a:prstGeom>
        </p:spPr>
      </p:pic>
      <p:sp>
        <p:nvSpPr>
          <p:cNvPr id="2" name="タイトル 1"/>
          <p:cNvSpPr>
            <a:spLocks noGrp="1"/>
          </p:cNvSpPr>
          <p:nvPr>
            <p:ph type="ctrTitle" hasCustomPrompt="1"/>
          </p:nvPr>
        </p:nvSpPr>
        <p:spPr>
          <a:xfrm>
            <a:off x="3094517" y="404665"/>
            <a:ext cx="8042043" cy="601663"/>
          </a:xfrm>
        </p:spPr>
        <p:txBody>
          <a:bodyPr>
            <a:normAutofit/>
          </a:bodyPr>
          <a:lstStyle>
            <a:lvl1pPr>
              <a:defRPr sz="3200" b="1">
                <a:latin typeface="Meiryo UI" panose="020B0604030504040204" pitchFamily="34" charset="-128"/>
                <a:ea typeface="Meiryo UI" panose="020B0604030504040204" pitchFamily="34" charset="-128"/>
              </a:defRPr>
            </a:lvl1pPr>
          </a:lstStyle>
          <a:p>
            <a:r>
              <a:rPr kumimoji="1" lang="ja-JP" altLang="en-US"/>
              <a:t>もくじの書式設定</a:t>
            </a:r>
          </a:p>
        </p:txBody>
      </p:sp>
      <p:sp>
        <p:nvSpPr>
          <p:cNvPr id="17" name="直角三角形 16">
            <a:extLst>
              <a:ext uri="{FF2B5EF4-FFF2-40B4-BE49-F238E27FC236}">
                <a16:creationId xmlns:a16="http://schemas.microsoft.com/office/drawing/2014/main" id="{2EB29E6A-CBD9-C943-A1FF-91EC06395478}"/>
              </a:ext>
            </a:extLst>
          </p:cNvPr>
          <p:cNvSpPr/>
          <p:nvPr userDrawn="1"/>
        </p:nvSpPr>
        <p:spPr>
          <a:xfrm flipV="1">
            <a:off x="2953218" y="1052736"/>
            <a:ext cx="8423369"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5" name="コンテンツ プレースホルダー 4">
            <a:extLst>
              <a:ext uri="{FF2B5EF4-FFF2-40B4-BE49-F238E27FC236}">
                <a16:creationId xmlns:a16="http://schemas.microsoft.com/office/drawing/2014/main" id="{1F5F2551-1B75-8446-BD10-BC442C4FCA80}"/>
              </a:ext>
            </a:extLst>
          </p:cNvPr>
          <p:cNvSpPr>
            <a:spLocks noGrp="1"/>
          </p:cNvSpPr>
          <p:nvPr>
            <p:ph sz="quarter" idx="10"/>
          </p:nvPr>
        </p:nvSpPr>
        <p:spPr>
          <a:xfrm>
            <a:off x="3094567" y="1268761"/>
            <a:ext cx="8282020" cy="4824065"/>
          </a:xfrm>
        </p:spPr>
        <p:txBody>
          <a:bodyPr/>
          <a:lstStyle>
            <a:lvl1pPr marL="342900" indent="-342900">
              <a:buFont typeface="Wingdings" pitchFamily="2" charset="2"/>
              <a:buChar char="p"/>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buFont typeface="Wingdings" pitchFamily="2" charset="2"/>
              <a:buChar char="l"/>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buFont typeface="Wingdings" pitchFamily="2" charset="2"/>
              <a:buChar char="Ø"/>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stStyle>
          <a:p>
            <a:pPr marL="342900" lvl="0" indent="-342900" algn="l" defTabSz="914400" rtl="0" eaLnBrk="1" latinLnBrk="0" hangingPunct="1">
              <a:spcBef>
                <a:spcPct val="20000"/>
              </a:spcBef>
              <a:buFont typeface="Wingdings" panose="05000000000000000000"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7" name="テキスト プレースホルダー 6">
            <a:extLst>
              <a:ext uri="{FF2B5EF4-FFF2-40B4-BE49-F238E27FC236}">
                <a16:creationId xmlns:a16="http://schemas.microsoft.com/office/drawing/2014/main" id="{57501F5C-E2B4-8949-A74F-01FD124BA4EA}"/>
              </a:ext>
            </a:extLst>
          </p:cNvPr>
          <p:cNvSpPr>
            <a:spLocks noGrp="1"/>
          </p:cNvSpPr>
          <p:nvPr>
            <p:ph type="body" sz="quarter" idx="11" hasCustomPrompt="1"/>
          </p:nvPr>
        </p:nvSpPr>
        <p:spPr>
          <a:xfrm rot="5400000">
            <a:off x="-2314036" y="3091558"/>
            <a:ext cx="5832600" cy="725828"/>
          </a:xfrm>
          <a:gradFill flip="none" rotWithShape="1">
            <a:gsLst>
              <a:gs pos="0">
                <a:srgbClr val="1F497D"/>
              </a:gs>
              <a:gs pos="50000">
                <a:srgbClr val="48B2EE"/>
              </a:gs>
              <a:gs pos="100000">
                <a:srgbClr val="9CD3E7"/>
              </a:gs>
            </a:gsLst>
            <a:lin ang="2700000" scaled="1"/>
            <a:tileRect/>
          </a:gradFill>
        </p:spPr>
        <p:txBody>
          <a:bodyPr anchor="ctr"/>
          <a:lstStyle>
            <a:lvl1pPr marL="0" indent="0">
              <a:buNone/>
              <a:defRPr i="1">
                <a:solidFill>
                  <a:schemeClr val="bg1"/>
                </a:solidFill>
                <a:effectLst>
                  <a:outerShdw blurRad="38100" dist="38100" dir="2700000" algn="tl">
                    <a:srgbClr val="000000">
                      <a:alpha val="43137"/>
                    </a:srgbClr>
                  </a:outerShdw>
                </a:effectLst>
              </a:defRPr>
            </a:lvl1pPr>
          </a:lstStyle>
          <a:p>
            <a:pPr lvl="0"/>
            <a:r>
              <a:rPr kumimoji="1" lang="ja-JP" altLang="en-US"/>
              <a:t>セッションタイトル</a:t>
            </a:r>
          </a:p>
        </p:txBody>
      </p:sp>
      <p:pic>
        <p:nvPicPr>
          <p:cNvPr id="9" name="図 8">
            <a:extLst>
              <a:ext uri="{FF2B5EF4-FFF2-40B4-BE49-F238E27FC236}">
                <a16:creationId xmlns:a16="http://schemas.microsoft.com/office/drawing/2014/main" id="{DB205D10-324D-9640-831D-44C1459DBB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03156" y="6597352"/>
            <a:ext cx="1488843" cy="288032"/>
          </a:xfrm>
          <a:prstGeom prst="rect">
            <a:avLst/>
          </a:prstGeom>
        </p:spPr>
      </p:pic>
    </p:spTree>
    <p:extLst>
      <p:ext uri="{BB962C8B-B14F-4D97-AF65-F5344CB8AC3E}">
        <p14:creationId xmlns:p14="http://schemas.microsoft.com/office/powerpoint/2010/main" val="32795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53941F-5CE6-B042-8BBF-DFF51D607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281288"/>
            <a:ext cx="11137237" cy="5075062"/>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2" name="タイトル 1"/>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0" name="直角三角形 9">
            <a:extLst>
              <a:ext uri="{FF2B5EF4-FFF2-40B4-BE49-F238E27FC236}">
                <a16:creationId xmlns:a16="http://schemas.microsoft.com/office/drawing/2014/main" id="{C000874C-F0A7-364C-B64E-78D597802E0F}"/>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9" name="テキスト プレースホルダー 6">
            <a:extLst>
              <a:ext uri="{FF2B5EF4-FFF2-40B4-BE49-F238E27FC236}">
                <a16:creationId xmlns:a16="http://schemas.microsoft.com/office/drawing/2014/main" id="{11D09EDE-0C6D-A94D-A684-FF2467292FB8}"/>
              </a:ext>
            </a:extLst>
          </p:cNvPr>
          <p:cNvSpPr>
            <a:spLocks noGrp="1"/>
          </p:cNvSpPr>
          <p:nvPr>
            <p:ph type="body" sz="quarter" idx="14" hasCustomPrompt="1"/>
          </p:nvPr>
        </p:nvSpPr>
        <p:spPr>
          <a:xfrm>
            <a:off x="1343472"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13961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7A1FB71-EF33-F14E-BE4A-4AA598885B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3" name="コンテンツ プレースホルダー 2"/>
          <p:cNvSpPr>
            <a:spLocks noGrp="1"/>
          </p:cNvSpPr>
          <p:nvPr>
            <p:ph idx="1"/>
          </p:nvPr>
        </p:nvSpPr>
        <p:spPr>
          <a:xfrm>
            <a:off x="527382" y="1844824"/>
            <a:ext cx="11137237" cy="4511526"/>
          </a:xfrm>
          <a:ln w="6350">
            <a:noFill/>
          </a:ln>
        </p:spPr>
        <p:txBody>
          <a:bodyPr>
            <a:normAutofit/>
          </a:bodyPr>
          <a:lstStyle>
            <a:lvl1pPr marL="342900" indent="-342900">
              <a:buFont typeface="Wingdings" panose="05000000000000000000" pitchFamily="2" charset="2"/>
              <a:buChar char="p"/>
              <a:defRPr sz="3200" b="1">
                <a:solidFill>
                  <a:schemeClr val="tx2"/>
                </a:solidFill>
                <a:latin typeface="Meiryo UI" panose="020B0604030504040204" pitchFamily="34" charset="-128"/>
                <a:ea typeface="Meiryo UI" panose="020B0604030504040204" pitchFamily="34" charset="-128"/>
              </a:defRPr>
            </a:lvl1pPr>
            <a:lvl2pPr marL="742950" indent="-285750">
              <a:buFont typeface="Wingdings" panose="05000000000000000000" pitchFamily="2" charset="2"/>
              <a:buChar char="l"/>
              <a:defRPr sz="2800">
                <a:latin typeface="Meiryo UI" panose="020B0604030504040204" pitchFamily="34" charset="-128"/>
                <a:ea typeface="Meiryo UI" panose="020B0604030504040204" pitchFamily="34" charset="-128"/>
              </a:defRPr>
            </a:lvl2pPr>
            <a:lvl3pPr marL="1143000" indent="-228600">
              <a:buFont typeface="Wingdings" panose="05000000000000000000" pitchFamily="2" charset="2"/>
              <a:buChar char="Ø"/>
              <a:defRPr sz="2400">
                <a:latin typeface="Meiryo UI" panose="020B0604030504040204" pitchFamily="34" charset="-128"/>
                <a:ea typeface="Meiryo UI" panose="020B0604030504040204" pitchFamily="34" charset="-128"/>
              </a:defRPr>
            </a:lvl3pPr>
            <a:lvl4pPr>
              <a:defRPr sz="20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11" name="スライド番号プレースホルダー 10">
            <a:extLst>
              <a:ext uri="{FF2B5EF4-FFF2-40B4-BE49-F238E27FC236}">
                <a16:creationId xmlns:a16="http://schemas.microsoft.com/office/drawing/2014/main" id="{A1136B80-A415-BC4A-A0BA-0B4BB2998C78}"/>
              </a:ext>
            </a:extLst>
          </p:cNvPr>
          <p:cNvSpPr>
            <a:spLocks noGrp="1"/>
          </p:cNvSpPr>
          <p:nvPr>
            <p:ph type="sldNum" sz="quarter" idx="12"/>
          </p:nvPr>
        </p:nvSpPr>
        <p:spPr>
          <a:xfrm>
            <a:off x="10704512" y="111548"/>
            <a:ext cx="1308629" cy="365125"/>
          </a:xfrm>
          <a:prstGeom prst="rect">
            <a:avLst/>
          </a:prstGeom>
        </p:spPr>
        <p:txBody>
          <a:bodyPr/>
          <a:lstStyle>
            <a:lvl1pPr>
              <a:defRPr sz="2400">
                <a:latin typeface="Meiryo UI" panose="020B0604030504040204" pitchFamily="34" charset="-128"/>
                <a:ea typeface="Meiryo UI" panose="020B0604030504040204" pitchFamily="34" charset="-128"/>
              </a:defRPr>
            </a:lvl1pPr>
          </a:lstStyle>
          <a:p>
            <a:fld id="{AC026BDF-97B0-402E-8580-15579999136A}"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414BBFD0-6854-3848-B310-AB4214F28BDF}"/>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3" name="タイトル 1">
            <a:extLst>
              <a:ext uri="{FF2B5EF4-FFF2-40B4-BE49-F238E27FC236}">
                <a16:creationId xmlns:a16="http://schemas.microsoft.com/office/drawing/2014/main" id="{5B9390F3-AF77-8F4E-94BF-E808CBABBD58}"/>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4" name="直角三角形 13">
            <a:extLst>
              <a:ext uri="{FF2B5EF4-FFF2-40B4-BE49-F238E27FC236}">
                <a16:creationId xmlns:a16="http://schemas.microsoft.com/office/drawing/2014/main" id="{5202B74E-5E7C-DB41-BAF2-974D11A33112}"/>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322420CA-4B39-D942-84B6-EACB13E7C402}"/>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28768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B84DA6B-6132-A746-90EA-47B5F39E0546}"/>
              </a:ext>
            </a:extLst>
          </p:cNvPr>
          <p:cNvSpPr/>
          <p:nvPr userDrawn="1"/>
        </p:nvSpPr>
        <p:spPr>
          <a:xfrm>
            <a:off x="0" y="3212976"/>
            <a:ext cx="12192000" cy="3645024"/>
          </a:xfrm>
          <a:prstGeom prst="rect">
            <a:avLst/>
          </a:prstGeom>
          <a:solidFill>
            <a:srgbClr val="47B1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pic>
        <p:nvPicPr>
          <p:cNvPr id="7" name="図 6">
            <a:extLst>
              <a:ext uri="{FF2B5EF4-FFF2-40B4-BE49-F238E27FC236}">
                <a16:creationId xmlns:a16="http://schemas.microsoft.com/office/drawing/2014/main" id="{7AEA9728-975C-9C42-8E3A-C492E31A9DB0}"/>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90" r="991"/>
          <a:stretch/>
        </p:blipFill>
        <p:spPr>
          <a:xfrm>
            <a:off x="0" y="0"/>
            <a:ext cx="12192000" cy="3274680"/>
          </a:xfrm>
          <a:prstGeom prst="rect">
            <a:avLst/>
          </a:prstGeom>
        </p:spPr>
      </p:pic>
      <p:sp>
        <p:nvSpPr>
          <p:cNvPr id="2" name="タイトル 1"/>
          <p:cNvSpPr>
            <a:spLocks noGrp="1"/>
          </p:cNvSpPr>
          <p:nvPr>
            <p:ph type="title"/>
          </p:nvPr>
        </p:nvSpPr>
        <p:spPr>
          <a:xfrm>
            <a:off x="963084" y="4659214"/>
            <a:ext cx="10363200" cy="1362075"/>
          </a:xfrm>
        </p:spPr>
        <p:txBody>
          <a:bodyPr anchor="t"/>
          <a:lstStyle>
            <a:lvl1pPr algn="l">
              <a:defRPr sz="4000" b="1" cap="all">
                <a:solidFill>
                  <a:schemeClr val="bg1"/>
                </a:solidFill>
                <a:effectLst>
                  <a:glow rad="228600">
                    <a:schemeClr val="accent1">
                      <a:satMod val="175000"/>
                      <a:alpha val="40000"/>
                    </a:schemeClr>
                  </a:glow>
                </a:effectLst>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3159027"/>
            <a:ext cx="10363200" cy="1500187"/>
          </a:xfrm>
        </p:spPr>
        <p:txBody>
          <a:bodyPr anchor="b"/>
          <a:lstStyle>
            <a:lvl1pPr marL="0" indent="0">
              <a:buNone/>
              <a:defRPr sz="2000">
                <a:solidFill>
                  <a:srgbClr val="0000FF"/>
                </a:solidFill>
                <a:effectLst>
                  <a:glow rad="63500">
                    <a:schemeClr val="bg1">
                      <a:alpha val="76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16271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600201"/>
            <a:ext cx="5384800" cy="4525963"/>
          </a:xfrm>
        </p:spPr>
        <p:txBody>
          <a:bodyPr>
            <a:normAutofit/>
          </a:bodyPr>
          <a:lstStyle>
            <a:lvl1pPr marL="342900" indent="-342900" algn="l" defTabSz="914400" rtl="0" eaLnBrk="1" latinLnBrk="0" hangingPunct="1">
              <a:spcBef>
                <a:spcPct val="20000"/>
              </a:spcBef>
              <a:buFont typeface="Wingdings" pitchFamily="2" charset="2"/>
              <a:buChar char="p"/>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lgn="l" defTabSz="914400" rtl="0" eaLnBrk="1" latinLnBrk="0" hangingPunct="1">
              <a:spcBef>
                <a:spcPct val="20000"/>
              </a:spcBef>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spcBef>
                <a:spcPct val="20000"/>
              </a:spcBef>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spcBef>
                <a:spcPct val="20000"/>
              </a:spcBef>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spcBef>
                <a:spcPct val="20000"/>
              </a:spcBef>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lvl="0"/>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2171700" indent="-3429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1600200" indent="-228600">
              <a:defRPr kumimoji="1" lang="ja-JP" altLang="en-US" sz="1800" kern="1200">
                <a:solidFill>
                  <a:schemeClr val="tx1"/>
                </a:solidFill>
                <a:latin typeface="Meiryo UI" panose="020B0604030504040204" pitchFamily="34" charset="-128"/>
                <a:ea typeface="Meiryo UI" panose="020B0604030504040204" pitchFamily="34" charset="-128"/>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3494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6197600" y="1772816"/>
            <a:ext cx="5384800" cy="4525963"/>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2" name="スライド番号プレースホルダー 10">
            <a:extLst>
              <a:ext uri="{FF2B5EF4-FFF2-40B4-BE49-F238E27FC236}">
                <a16:creationId xmlns:a16="http://schemas.microsoft.com/office/drawing/2014/main" id="{E49BFD25-E03D-DB46-A199-F043B91C0360}"/>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120E9BA6-2F89-5A4B-8CD6-4557A1FBD8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8E949BBE-B195-B84D-9EC0-9C7742C3B9BF}"/>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0E31184B-C8BA-A14D-B6BF-B798413366E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56E9EB9C-D38F-6F4E-B570-E5D0224A8987}"/>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
        <p:nvSpPr>
          <p:cNvPr id="10" name="テキスト プレースホルダー 4">
            <a:extLst>
              <a:ext uri="{FF2B5EF4-FFF2-40B4-BE49-F238E27FC236}">
                <a16:creationId xmlns:a16="http://schemas.microsoft.com/office/drawing/2014/main" id="{3F94BC75-6F5F-9C46-837E-D055ED03FE75}"/>
              </a:ext>
            </a:extLst>
          </p:cNvPr>
          <p:cNvSpPr>
            <a:spLocks noGrp="1"/>
          </p:cNvSpPr>
          <p:nvPr>
            <p:ph type="body" sz="quarter" idx="13"/>
          </p:nvPr>
        </p:nvSpPr>
        <p:spPr>
          <a:xfrm>
            <a:off x="527051" y="1196753"/>
            <a:ext cx="11137900" cy="503237"/>
          </a:xfrm>
          <a:prstGeom prst="roundRect">
            <a:avLst/>
          </a:prstGeom>
          <a:solidFill>
            <a:srgbClr val="41A8EC"/>
          </a:solidFill>
        </p:spPr>
        <p:txBody>
          <a:bodyPr tIns="36000" bIns="36000" anchor="ctr" anchorCtr="0"/>
          <a:lstStyle>
            <a:lvl1pPr marL="0" indent="0">
              <a:buNone/>
              <a:defRPr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70361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196752"/>
            <a:ext cx="5386917"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4" name="コンテンツ プレースホルダー 3"/>
          <p:cNvSpPr>
            <a:spLocks noGrp="1"/>
          </p:cNvSpPr>
          <p:nvPr>
            <p:ph sz="half" idx="2"/>
          </p:nvPr>
        </p:nvSpPr>
        <p:spPr>
          <a:xfrm>
            <a:off x="609600" y="1875655"/>
            <a:ext cx="5386917" cy="4281339"/>
          </a:xfrm>
        </p:spPr>
        <p:txBody>
          <a:bodyPr/>
          <a:lstStyle>
            <a:lvl1pPr marL="342900" indent="-342900">
              <a:defRPr kumimoji="1" lang="ja-JP" altLang="en-US" sz="3200" b="1" kern="1200" smtClean="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5" name="テキスト プレースホルダー 4"/>
          <p:cNvSpPr>
            <a:spLocks noGrp="1"/>
          </p:cNvSpPr>
          <p:nvPr>
            <p:ph type="body" sz="quarter" idx="3"/>
          </p:nvPr>
        </p:nvSpPr>
        <p:spPr>
          <a:xfrm>
            <a:off x="6193368" y="1196752"/>
            <a:ext cx="5389033" cy="639762"/>
          </a:xfrm>
          <a:solidFill>
            <a:srgbClr val="41A8EC"/>
          </a:solidFill>
        </p:spPr>
        <p:txBody>
          <a:bodyPr vert="horz" lIns="91440" tIns="36000" rIns="91440" bIns="36000" rtlCol="0" anchor="ctr" anchorCtr="0">
            <a:normAutofit/>
          </a:bodyPr>
          <a:lstStyle>
            <a:lvl1pPr>
              <a:defRPr lang="ja-JP" altLang="en-US" b="1">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defRPr>
            </a:lvl1pPr>
          </a:lstStyle>
          <a:p>
            <a:pPr marL="0" lvl="0" indent="0">
              <a:buNone/>
            </a:pPr>
            <a:r>
              <a:rPr kumimoji="1" lang="ja-JP" altLang="en-US"/>
              <a:t>マスター テキストの書式設定</a:t>
            </a:r>
          </a:p>
        </p:txBody>
      </p:sp>
      <p:sp>
        <p:nvSpPr>
          <p:cNvPr id="6" name="コンテンツ プレースホルダー 5"/>
          <p:cNvSpPr>
            <a:spLocks noGrp="1"/>
          </p:cNvSpPr>
          <p:nvPr>
            <p:ph sz="quarter" idx="4"/>
          </p:nvPr>
        </p:nvSpPr>
        <p:spPr>
          <a:xfrm>
            <a:off x="6193368" y="1875655"/>
            <a:ext cx="5389033" cy="4281339"/>
          </a:xfrm>
        </p:spPr>
        <p:txBody>
          <a:bodyPr/>
          <a:lstStyle>
            <a:lvl1pPr marL="342900" indent="-342900">
              <a:defRPr kumimoji="1" lang="ja-JP" altLang="en-US" sz="3200" b="1" kern="1200">
                <a:solidFill>
                  <a:schemeClr val="tx2"/>
                </a:solidFill>
                <a:latin typeface="Meiryo UI" panose="020B0604030504040204" pitchFamily="34" charset="-128"/>
                <a:ea typeface="Meiryo UI" panose="020B0604030504040204" pitchFamily="34" charset="-128"/>
                <a:cs typeface="+mn-cs"/>
              </a:defRPr>
            </a:lvl1pPr>
            <a:lvl2pPr marL="742950" indent="-285750">
              <a:defRPr kumimoji="1" lang="ja-JP" altLang="en-US" sz="2800" kern="1200">
                <a:solidFill>
                  <a:schemeClr val="tx1"/>
                </a:solidFill>
                <a:latin typeface="Meiryo UI" panose="020B0604030504040204" pitchFamily="34" charset="-128"/>
                <a:ea typeface="Meiryo UI" panose="020B0604030504040204" pitchFamily="34" charset="-128"/>
                <a:cs typeface="+mn-cs"/>
              </a:defRPr>
            </a:lvl2pPr>
            <a:lvl3pPr marL="1143000" indent="-228600">
              <a:defRPr kumimoji="1" lang="ja-JP" altLang="en-US" sz="2400" kern="1200">
                <a:solidFill>
                  <a:schemeClr val="tx1"/>
                </a:solidFill>
                <a:latin typeface="Meiryo UI" panose="020B0604030504040204" pitchFamily="34" charset="-128"/>
                <a:ea typeface="Meiryo UI" panose="020B0604030504040204" pitchFamily="34" charset="-128"/>
                <a:cs typeface="+mn-cs"/>
              </a:defRPr>
            </a:lvl3pPr>
            <a:lvl4pPr marL="1600200" indent="-228600">
              <a:defRPr kumimoji="1" lang="ja-JP" altLang="en-US" sz="2000" kern="1200">
                <a:solidFill>
                  <a:schemeClr val="tx1"/>
                </a:solidFill>
                <a:latin typeface="Meiryo UI" panose="020B0604030504040204" pitchFamily="34" charset="-128"/>
                <a:ea typeface="Meiryo UI" panose="020B0604030504040204" pitchFamily="34" charset="-128"/>
                <a:cs typeface="+mn-cs"/>
              </a:defRPr>
            </a:lvl4pPr>
            <a:lvl5pPr marL="2057400" indent="-228600">
              <a:defRPr kumimoji="1" lang="ja-JP" altLang="en-US" sz="1800" kern="120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Wingdings" pitchFamily="2" charset="2"/>
              <a:buChar char="p"/>
            </a:pPr>
            <a:r>
              <a:rPr kumimoji="1" lang="ja-JP" altLang="en-US"/>
              <a:t>マスター テキストの書式設定</a:t>
            </a:r>
          </a:p>
          <a:p>
            <a:pPr marL="742950" lvl="1" indent="-285750" algn="l" defTabSz="914400" rtl="0" eaLnBrk="1" latinLnBrk="0" hangingPunct="1">
              <a:spcBef>
                <a:spcPct val="20000"/>
              </a:spcBef>
              <a:buFont typeface="Wingdings" panose="05000000000000000000" pitchFamily="2" charset="2"/>
              <a:buChar char="l"/>
            </a:pPr>
            <a:r>
              <a:rPr kumimoji="1" lang="ja-JP" altLang="en-US"/>
              <a:t>第 </a:t>
            </a:r>
            <a:r>
              <a:rPr kumimoji="1" lang="en-US" altLang="ja-JP" dirty="0"/>
              <a:t>2 </a:t>
            </a:r>
            <a:r>
              <a:rPr kumimoji="1" lang="ja-JP" altLang="en-US"/>
              <a:t>レベル</a:t>
            </a:r>
          </a:p>
          <a:p>
            <a:pPr marL="1143000" lvl="2" indent="-228600" algn="l" defTabSz="914400" rtl="0" eaLnBrk="1" latinLnBrk="0" hangingPunct="1">
              <a:spcBef>
                <a:spcPct val="20000"/>
              </a:spcBef>
              <a:buFont typeface="Wingdings" panose="05000000000000000000" pitchFamily="2" charset="2"/>
              <a:buChar char="Ø"/>
            </a:pPr>
            <a:r>
              <a:rPr kumimoji="1" lang="ja-JP" altLang="en-US"/>
              <a:t>第 </a:t>
            </a:r>
            <a:r>
              <a:rPr kumimoji="1" lang="en-US" altLang="ja-JP" dirty="0"/>
              <a:t>3 </a:t>
            </a:r>
            <a:r>
              <a:rPr kumimoji="1" lang="ja-JP" altLang="en-US"/>
              <a:t>レベル</a:t>
            </a:r>
          </a:p>
          <a:p>
            <a:pPr marL="1600200" lvl="3"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4 </a:t>
            </a:r>
            <a:r>
              <a:rPr kumimoji="1" lang="ja-JP" altLang="en-US"/>
              <a:t>レベル</a:t>
            </a:r>
          </a:p>
          <a:p>
            <a:pPr marL="2057400" lvl="4" indent="-228600" algn="l" defTabSz="914400" rtl="0" eaLnBrk="1" latinLnBrk="0" hangingPunct="1">
              <a:spcBef>
                <a:spcPct val="20000"/>
              </a:spcBef>
              <a:buFont typeface="Arial" panose="020B0604020202020204" pitchFamily="34" charset="0"/>
              <a:buChar char="»"/>
            </a:pPr>
            <a:r>
              <a:rPr kumimoji="1" lang="ja-JP" altLang="en-US"/>
              <a:t>第 </a:t>
            </a:r>
            <a:r>
              <a:rPr kumimoji="1" lang="en-US" altLang="ja-JP" dirty="0"/>
              <a:t>5 </a:t>
            </a:r>
            <a:r>
              <a:rPr kumimoji="1" lang="ja-JP" altLang="en-US"/>
              <a:t>レベル</a:t>
            </a:r>
          </a:p>
        </p:txBody>
      </p:sp>
      <p:sp>
        <p:nvSpPr>
          <p:cNvPr id="13" name="スライド番号プレースホルダー 10">
            <a:extLst>
              <a:ext uri="{FF2B5EF4-FFF2-40B4-BE49-F238E27FC236}">
                <a16:creationId xmlns:a16="http://schemas.microsoft.com/office/drawing/2014/main" id="{F9CA7BAF-A82D-4A4E-A88F-E6169ED3899E}"/>
              </a:ext>
            </a:extLst>
          </p:cNvPr>
          <p:cNvSpPr txBox="1">
            <a:spLocks/>
          </p:cNvSpPr>
          <p:nvPr userDrawn="1"/>
        </p:nvSpPr>
        <p:spPr>
          <a:xfrm>
            <a:off x="11280576" y="78086"/>
            <a:ext cx="828576" cy="365125"/>
          </a:xfrm>
          <a:prstGeom prst="rect">
            <a:avLst/>
          </a:prstGeom>
        </p:spPr>
        <p:txBody>
          <a:bodyPr vert="horz" lIns="91440" tIns="45720" rIns="91440" bIns="45720" rtlCol="0" anchor="ctr"/>
          <a:lstStyle>
            <a:defPPr>
              <a:defRPr lang="ja-JP"/>
            </a:defPPr>
            <a:lvl1pPr lvl="0" algn="r">
              <a:defRPr sz="2400">
                <a:solidFill>
                  <a:schemeClr val="tx1">
                    <a:tint val="75000"/>
                  </a:schemeClr>
                </a:solidFill>
                <a:latin typeface="Meiryo UI" panose="020B0604030504040204" pitchFamily="34" charset="-128"/>
                <a:ea typeface="Meiryo UI" panose="020B0604030504040204" pitchFamily="34"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fld id="{AC026BDF-97B0-402E-8580-15579999136A}" type="slidenum">
              <a:rPr lang="ja-JP" altLang="en-US" smtClean="0"/>
              <a:pPr lvl="0"/>
              <a:t>‹#›</a:t>
            </a:fld>
            <a:endParaRPr lang="ja-JP" altLang="en-US"/>
          </a:p>
        </p:txBody>
      </p:sp>
      <p:pic>
        <p:nvPicPr>
          <p:cNvPr id="14" name="図 13">
            <a:extLst>
              <a:ext uri="{FF2B5EF4-FFF2-40B4-BE49-F238E27FC236}">
                <a16:creationId xmlns:a16="http://schemas.microsoft.com/office/drawing/2014/main" id="{413FFABE-964A-4443-B500-52F144EEF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5" name="タイトル 1">
            <a:extLst>
              <a:ext uri="{FF2B5EF4-FFF2-40B4-BE49-F238E27FC236}">
                <a16:creationId xmlns:a16="http://schemas.microsoft.com/office/drawing/2014/main" id="{DFDF8B7B-88D0-1942-8715-C30071174B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6" name="直角三角形 15">
            <a:extLst>
              <a:ext uri="{FF2B5EF4-FFF2-40B4-BE49-F238E27FC236}">
                <a16:creationId xmlns:a16="http://schemas.microsoft.com/office/drawing/2014/main" id="{BF4DCFA1-421E-5148-A5FE-C650E1D70543}"/>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11" name="テキスト プレースホルダー 6">
            <a:extLst>
              <a:ext uri="{FF2B5EF4-FFF2-40B4-BE49-F238E27FC236}">
                <a16:creationId xmlns:a16="http://schemas.microsoft.com/office/drawing/2014/main" id="{050B0F35-5D3F-4941-993E-99CC0F2F9DDE}"/>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367196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9" name="スライド番号プレースホルダー 10">
            <a:extLst>
              <a:ext uri="{FF2B5EF4-FFF2-40B4-BE49-F238E27FC236}">
                <a16:creationId xmlns:a16="http://schemas.microsoft.com/office/drawing/2014/main" id="{1016E83A-F1B9-C64D-9429-A3CF02464525}"/>
              </a:ext>
            </a:extLst>
          </p:cNvPr>
          <p:cNvSpPr>
            <a:spLocks noGrp="1"/>
          </p:cNvSpPr>
          <p:nvPr>
            <p:ph type="sldNum" sz="quarter" idx="12"/>
          </p:nvPr>
        </p:nvSpPr>
        <p:spPr>
          <a:xfrm>
            <a:off x="11280576" y="78086"/>
            <a:ext cx="828576" cy="365125"/>
          </a:xfrm>
          <a:prstGeom prst="rect">
            <a:avLst/>
          </a:prstGeom>
        </p:spPr>
        <p:txBody>
          <a:bodyPr vert="horz" lIns="91440" tIns="45720" rIns="91440" bIns="45720" rtlCol="0" anchor="ctr"/>
          <a:lstStyle>
            <a:lvl1pPr>
              <a:defRPr lang="ja-JP" altLang="en-US" sz="2400" smtClean="0">
                <a:latin typeface="Meiryo UI" panose="020B0604030504040204" pitchFamily="34" charset="-128"/>
                <a:ea typeface="Meiryo UI" panose="020B0604030504040204" pitchFamily="34" charset="-128"/>
              </a:defRPr>
            </a:lvl1pPr>
          </a:lstStyle>
          <a:p>
            <a:fld id="{AC026BDF-97B0-402E-8580-15579999136A}" type="slidenum">
              <a:rPr lang="en-US" altLang="ja-JP" smtClean="0"/>
              <a:pPr/>
              <a:t>‹#›</a:t>
            </a:fld>
            <a:endParaRPr lang="en-US" altLang="ja-JP" dirty="0"/>
          </a:p>
        </p:txBody>
      </p:sp>
      <p:pic>
        <p:nvPicPr>
          <p:cNvPr id="11" name="図 10">
            <a:extLst>
              <a:ext uri="{FF2B5EF4-FFF2-40B4-BE49-F238E27FC236}">
                <a16:creationId xmlns:a16="http://schemas.microsoft.com/office/drawing/2014/main" id="{B545270A-BF76-4940-94D2-F9C1E7AB1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54" y="44624"/>
            <a:ext cx="1292018" cy="1249189"/>
          </a:xfrm>
          <a:prstGeom prst="rect">
            <a:avLst/>
          </a:prstGeom>
        </p:spPr>
      </p:pic>
      <p:sp>
        <p:nvSpPr>
          <p:cNvPr id="12" name="タイトル 1">
            <a:extLst>
              <a:ext uri="{FF2B5EF4-FFF2-40B4-BE49-F238E27FC236}">
                <a16:creationId xmlns:a16="http://schemas.microsoft.com/office/drawing/2014/main" id="{CBCDFA74-1941-174B-B298-B0201B01E0DD}"/>
              </a:ext>
            </a:extLst>
          </p:cNvPr>
          <p:cNvSpPr>
            <a:spLocks noGrp="1"/>
          </p:cNvSpPr>
          <p:nvPr>
            <p:ph type="title"/>
          </p:nvPr>
        </p:nvSpPr>
        <p:spPr>
          <a:xfrm>
            <a:off x="1535493" y="260648"/>
            <a:ext cx="9889099" cy="864096"/>
          </a:xfrm>
        </p:spPr>
        <p:txBody>
          <a:bodyPr>
            <a:normAutofit/>
          </a:bodyPr>
          <a:lstStyle>
            <a:lvl1pPr algn="l">
              <a:defRPr sz="3600" b="1" i="0">
                <a:latin typeface="Meiryo UI" panose="020B0604030504040204" pitchFamily="34" charset="-128"/>
                <a:ea typeface="Meiryo UI" panose="020B0604030504040204" pitchFamily="34" charset="-128"/>
              </a:defRPr>
            </a:lvl1pPr>
          </a:lstStyle>
          <a:p>
            <a:r>
              <a:rPr kumimoji="1" lang="ja-JP" altLang="en-US"/>
              <a:t>マスター タイトルの書式設定</a:t>
            </a:r>
            <a:endParaRPr kumimoji="1" lang="ja-JP" altLang="en-US" dirty="0"/>
          </a:p>
        </p:txBody>
      </p:sp>
      <p:sp>
        <p:nvSpPr>
          <p:cNvPr id="13" name="直角三角形 12">
            <a:extLst>
              <a:ext uri="{FF2B5EF4-FFF2-40B4-BE49-F238E27FC236}">
                <a16:creationId xmlns:a16="http://schemas.microsoft.com/office/drawing/2014/main" id="{7CF7447F-9D96-CC4C-9258-644613340F25}"/>
              </a:ext>
            </a:extLst>
          </p:cNvPr>
          <p:cNvSpPr/>
          <p:nvPr userDrawn="1"/>
        </p:nvSpPr>
        <p:spPr>
          <a:xfrm flipV="1">
            <a:off x="1520346" y="1052736"/>
            <a:ext cx="10192278" cy="72008"/>
          </a:xfrm>
          <a:prstGeom prst="rtTriangle">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rgbClr val="FF0000"/>
              </a:solidFill>
            </a:endParaRPr>
          </a:p>
        </p:txBody>
      </p:sp>
      <p:sp>
        <p:nvSpPr>
          <p:cNvPr id="7" name="テキスト プレースホルダー 6">
            <a:extLst>
              <a:ext uri="{FF2B5EF4-FFF2-40B4-BE49-F238E27FC236}">
                <a16:creationId xmlns:a16="http://schemas.microsoft.com/office/drawing/2014/main" id="{950DFCF1-7446-0748-85B9-66C1841F6235}"/>
              </a:ext>
            </a:extLst>
          </p:cNvPr>
          <p:cNvSpPr>
            <a:spLocks noGrp="1"/>
          </p:cNvSpPr>
          <p:nvPr>
            <p:ph type="body" sz="quarter" idx="14" hasCustomPrompt="1"/>
          </p:nvPr>
        </p:nvSpPr>
        <p:spPr>
          <a:xfrm>
            <a:off x="1344538" y="72306"/>
            <a:ext cx="5543550" cy="293116"/>
          </a:xfrm>
        </p:spPr>
        <p:txBody>
          <a:bodyPr>
            <a:noAutofit/>
          </a:bodyPr>
          <a:lstStyle>
            <a:lvl1pPr marL="0" indent="0">
              <a:buNone/>
              <a:defRPr sz="1800">
                <a:solidFill>
                  <a:schemeClr val="bg1">
                    <a:lumMod val="50000"/>
                  </a:schemeClr>
                </a:solidFill>
                <a:latin typeface="Meiryo UI" panose="020B0604030504040204" pitchFamily="34" charset="-128"/>
                <a:ea typeface="Meiryo UI" panose="020B0604030504040204" pitchFamily="34" charset="-128"/>
              </a:defRPr>
            </a:lvl1pPr>
          </a:lstStyle>
          <a:p>
            <a:pPr lvl="0"/>
            <a:r>
              <a:rPr kumimoji="1" lang="ja-JP" altLang="en-US" sz="1800"/>
              <a:t>マスター　タイトルの書式設定</a:t>
            </a:r>
            <a:endParaRPr kumimoji="1" lang="ja-JP" altLang="en-US"/>
          </a:p>
        </p:txBody>
      </p:sp>
    </p:spTree>
    <p:extLst>
      <p:ext uri="{BB962C8B-B14F-4D97-AF65-F5344CB8AC3E}">
        <p14:creationId xmlns:p14="http://schemas.microsoft.com/office/powerpoint/2010/main" val="101014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正方形/長方形 7">
            <a:extLst>
              <a:ext uri="{FF2B5EF4-FFF2-40B4-BE49-F238E27FC236}">
                <a16:creationId xmlns:a16="http://schemas.microsoft.com/office/drawing/2014/main" id="{66753EBF-E439-2C45-B605-C7DB59302C16}"/>
              </a:ext>
            </a:extLst>
          </p:cNvPr>
          <p:cNvSpPr/>
          <p:nvPr userDrawn="1"/>
        </p:nvSpPr>
        <p:spPr>
          <a:xfrm>
            <a:off x="0" y="6562905"/>
            <a:ext cx="12192000" cy="295095"/>
          </a:xfrm>
          <a:prstGeom prst="rect">
            <a:avLst/>
          </a:prstGeom>
          <a:solidFill>
            <a:srgbClr val="00AA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a:latin typeface="Meiryo UI" panose="020B0604030504040204" pitchFamily="34" charset="-128"/>
                <a:ea typeface="Meiryo UI" panose="020B0604030504040204" pitchFamily="34" charset="-128"/>
              </a:rPr>
              <a:t>本資料は</a:t>
            </a:r>
            <a:r>
              <a:rPr lang="en" altLang="ja-JP" sz="900" dirty="0">
                <a:latin typeface="Meiryo UI" panose="020B0604030504040204" pitchFamily="34" charset="-128"/>
                <a:ea typeface="Meiryo UI" panose="020B0604030504040204" pitchFamily="34" charset="-128"/>
              </a:rPr>
              <a:t>CC-BY</a:t>
            </a:r>
            <a:r>
              <a:rPr lang="ja-JP" altLang="en-US" sz="900">
                <a:latin typeface="Meiryo UI" panose="020B0604030504040204" pitchFamily="34" charset="-128"/>
                <a:ea typeface="Meiryo UI" panose="020B0604030504040204" pitchFamily="34" charset="-128"/>
              </a:rPr>
              <a:t>ライセンスによって許諾されています．ライセンスの内容を知りたい方は</a:t>
            </a:r>
            <a:r>
              <a:rPr lang="en" altLang="ja-JP" sz="900" u="none" dirty="0">
                <a:latin typeface="Meiryo UI" panose="020B0604030504040204" pitchFamily="34" charset="-128"/>
                <a:ea typeface="Meiryo UI" panose="020B0604030504040204" pitchFamily="34" charset="-128"/>
              </a:rPr>
              <a:t>http://creativecommons.org/licenses/by/4.0/deed.ja</a:t>
            </a:r>
            <a:r>
              <a:rPr lang="ja-JP" altLang="en-US" sz="900">
                <a:latin typeface="Meiryo UI" panose="020B0604030504040204" pitchFamily="34" charset="-128"/>
                <a:ea typeface="Meiryo UI" panose="020B0604030504040204" pitchFamily="34" charset="-128"/>
              </a:rPr>
              <a:t>でご確認ください．</a:t>
            </a:r>
            <a:br>
              <a:rPr lang="ja-JP" altLang="en-US" sz="90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ただし，出典の表記等によって第三者が権利を有していることを直接的に表示・示唆している場合は利用者の責任において確認し，提供元の利用条件に従ってください．</a:t>
            </a:r>
          </a:p>
        </p:txBody>
      </p:sp>
      <p:pic>
        <p:nvPicPr>
          <p:cNvPr id="5" name="図 4">
            <a:extLst>
              <a:ext uri="{FF2B5EF4-FFF2-40B4-BE49-F238E27FC236}">
                <a16:creationId xmlns:a16="http://schemas.microsoft.com/office/drawing/2014/main" id="{B1FBD347-10EF-CF44-8079-415F5D90C35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04512" y="6570230"/>
            <a:ext cx="1487488" cy="287770"/>
          </a:xfrm>
          <a:prstGeom prst="rect">
            <a:avLst/>
          </a:prstGeom>
          <a:solidFill>
            <a:srgbClr val="00AADC"/>
          </a:solidFill>
        </p:spPr>
      </p:pic>
    </p:spTree>
    <p:extLst>
      <p:ext uri="{BB962C8B-B14F-4D97-AF65-F5344CB8AC3E}">
        <p14:creationId xmlns:p14="http://schemas.microsoft.com/office/powerpoint/2010/main" val="34318593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4" r:id="rId7"/>
    <p:sldLayoutId id="2147483653" r:id="rId8"/>
    <p:sldLayoutId id="2147483654" r:id="rId9"/>
    <p:sldLayoutId id="2147483655" r:id="rId10"/>
    <p:sldLayoutId id="2147483662" r:id="rId11"/>
    <p:sldLayoutId id="2147483665" r:id="rId12"/>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11" Type="http://schemas.openxmlformats.org/officeDocument/2006/relationships/image" Target="../media/image18.png"/><Relationship Id="rId5" Type="http://schemas.openxmlformats.org/officeDocument/2006/relationships/image" Target="../media/image11.tiff"/><Relationship Id="rId10" Type="http://schemas.openxmlformats.org/officeDocument/2006/relationships/image" Target="../media/image17.png"/><Relationship Id="rId4" Type="http://schemas.openxmlformats.org/officeDocument/2006/relationships/image" Target="../media/image10.tiff"/><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11" Type="http://schemas.openxmlformats.org/officeDocument/2006/relationships/image" Target="../media/image18.png"/><Relationship Id="rId5" Type="http://schemas.openxmlformats.org/officeDocument/2006/relationships/image" Target="../media/image11.tiff"/><Relationship Id="rId10" Type="http://schemas.openxmlformats.org/officeDocument/2006/relationships/image" Target="../media/image17.png"/><Relationship Id="rId4" Type="http://schemas.openxmlformats.org/officeDocument/2006/relationships/image" Target="../media/image10.tiff"/><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11" Type="http://schemas.openxmlformats.org/officeDocument/2006/relationships/image" Target="../media/image22.png"/><Relationship Id="rId5" Type="http://schemas.openxmlformats.org/officeDocument/2006/relationships/image" Target="../media/image11.tiff"/><Relationship Id="rId10" Type="http://schemas.openxmlformats.org/officeDocument/2006/relationships/image" Target="../media/image21.png"/><Relationship Id="rId4" Type="http://schemas.openxmlformats.org/officeDocument/2006/relationships/image" Target="../media/image10.tiff"/><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11" Type="http://schemas.openxmlformats.org/officeDocument/2006/relationships/image" Target="../media/image26.png"/><Relationship Id="rId5" Type="http://schemas.openxmlformats.org/officeDocument/2006/relationships/image" Target="../media/image11.tiff"/><Relationship Id="rId10" Type="http://schemas.openxmlformats.org/officeDocument/2006/relationships/image" Target="../media/image25.png"/><Relationship Id="rId4" Type="http://schemas.openxmlformats.org/officeDocument/2006/relationships/image" Target="../media/image10.tif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9.tiff"/><Relationship Id="rId9" Type="http://schemas.openxmlformats.org/officeDocument/2006/relationships/image" Target="../media/image11.tiff"/></Relationships>
</file>

<file path=ppt/slides/_rels/slide4.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5.tiff"/><Relationship Id="rId7"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9.tiff"/><Relationship Id="rId9"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tiff"/><Relationship Id="rId7"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6.tiff"/><Relationship Id="rId5" Type="http://schemas.openxmlformats.org/officeDocument/2006/relationships/image" Target="../media/image11.tiff"/><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53178CBB-83AE-7346-A485-C69B4703092E}"/>
              </a:ext>
            </a:extLst>
          </p:cNvPr>
          <p:cNvSpPr>
            <a:spLocks noGrp="1"/>
          </p:cNvSpPr>
          <p:nvPr>
            <p:ph type="subTitle" idx="1"/>
          </p:nvPr>
        </p:nvSpPr>
        <p:spPr>
          <a:xfrm>
            <a:off x="1055440" y="3284985"/>
            <a:ext cx="10081120" cy="936103"/>
          </a:xfrm>
        </p:spPr>
        <p:txBody>
          <a:bodyPr>
            <a:normAutofit/>
          </a:bodyPr>
          <a:lstStyle/>
          <a:p>
            <a:r>
              <a:rPr lang="ja-JP" altLang="en-US"/>
              <a:t>予測精度と学習方法</a:t>
            </a:r>
            <a:endParaRPr lang="en-US" altLang="ja-JP" dirty="0"/>
          </a:p>
        </p:txBody>
      </p:sp>
      <p:sp>
        <p:nvSpPr>
          <p:cNvPr id="5" name="タイトル 4">
            <a:extLst>
              <a:ext uri="{FF2B5EF4-FFF2-40B4-BE49-F238E27FC236}">
                <a16:creationId xmlns:a16="http://schemas.microsoft.com/office/drawing/2014/main" id="{14517067-D599-4844-BC97-DD29DA77C397}"/>
              </a:ext>
            </a:extLst>
          </p:cNvPr>
          <p:cNvSpPr>
            <a:spLocks noGrp="1"/>
          </p:cNvSpPr>
          <p:nvPr>
            <p:ph type="ctrTitle"/>
          </p:nvPr>
        </p:nvSpPr>
        <p:spPr/>
        <p:txBody>
          <a:bodyPr/>
          <a:lstStyle/>
          <a:p>
            <a:r>
              <a:rPr lang="ja-JP" altLang="en-US"/>
              <a:t>データサイエンス・リテラシー</a:t>
            </a:r>
            <a:endParaRPr kumimoji="1" lang="ja-JP" altLang="en-US"/>
          </a:p>
        </p:txBody>
      </p:sp>
      <p:grpSp>
        <p:nvGrpSpPr>
          <p:cNvPr id="7" name="グループ化 6">
            <a:extLst>
              <a:ext uri="{FF2B5EF4-FFF2-40B4-BE49-F238E27FC236}">
                <a16:creationId xmlns:a16="http://schemas.microsoft.com/office/drawing/2014/main" id="{8E3170B8-8A3E-CC4C-B098-30B081193B9C}"/>
              </a:ext>
            </a:extLst>
          </p:cNvPr>
          <p:cNvGrpSpPr/>
          <p:nvPr/>
        </p:nvGrpSpPr>
        <p:grpSpPr>
          <a:xfrm>
            <a:off x="119336" y="3530114"/>
            <a:ext cx="2787714" cy="2635190"/>
            <a:chOff x="1129425" y="2706564"/>
            <a:chExt cx="4342908" cy="4105295"/>
          </a:xfrm>
        </p:grpSpPr>
        <p:pic>
          <p:nvPicPr>
            <p:cNvPr id="10" name="図 9">
              <a:extLst>
                <a:ext uri="{FF2B5EF4-FFF2-40B4-BE49-F238E27FC236}">
                  <a16:creationId xmlns:a16="http://schemas.microsoft.com/office/drawing/2014/main" id="{CC6028AB-05F8-CC41-A95C-B555B17BC33A}"/>
                </a:ext>
              </a:extLst>
            </p:cNvPr>
            <p:cNvPicPr>
              <a:picLocks noChangeAspect="1"/>
            </p:cNvPicPr>
            <p:nvPr/>
          </p:nvPicPr>
          <p:blipFill>
            <a:blip r:embed="rId3"/>
            <a:stretch>
              <a:fillRect/>
            </a:stretch>
          </p:blipFill>
          <p:spPr>
            <a:xfrm>
              <a:off x="1129425" y="3728991"/>
              <a:ext cx="2076180" cy="2076181"/>
            </a:xfrm>
            <a:prstGeom prst="rect">
              <a:avLst/>
            </a:prstGeom>
          </p:spPr>
        </p:pic>
        <p:pic>
          <p:nvPicPr>
            <p:cNvPr id="12" name="図 11">
              <a:extLst>
                <a:ext uri="{FF2B5EF4-FFF2-40B4-BE49-F238E27FC236}">
                  <a16:creationId xmlns:a16="http://schemas.microsoft.com/office/drawing/2014/main" id="{992AAD4B-FE71-BB43-B3E5-CA0CF53277ED}"/>
                </a:ext>
              </a:extLst>
            </p:cNvPr>
            <p:cNvPicPr>
              <a:picLocks noChangeAspect="1"/>
            </p:cNvPicPr>
            <p:nvPr/>
          </p:nvPicPr>
          <p:blipFill>
            <a:blip r:embed="rId4"/>
            <a:stretch>
              <a:fillRect/>
            </a:stretch>
          </p:blipFill>
          <p:spPr>
            <a:xfrm>
              <a:off x="3116565" y="4912659"/>
              <a:ext cx="1135813" cy="982481"/>
            </a:xfrm>
            <a:prstGeom prst="rect">
              <a:avLst/>
            </a:prstGeom>
          </p:spPr>
        </p:pic>
        <p:sp>
          <p:nvSpPr>
            <p:cNvPr id="13" name="右矢印 12">
              <a:extLst>
                <a:ext uri="{FF2B5EF4-FFF2-40B4-BE49-F238E27FC236}">
                  <a16:creationId xmlns:a16="http://schemas.microsoft.com/office/drawing/2014/main" id="{5C11F7AE-8A13-0848-8D4C-D3FAB898B15D}"/>
                </a:ext>
              </a:extLst>
            </p:cNvPr>
            <p:cNvSpPr/>
            <p:nvPr/>
          </p:nvSpPr>
          <p:spPr>
            <a:xfrm rot="20745709">
              <a:off x="2379430" y="3671205"/>
              <a:ext cx="1043582" cy="671586"/>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4" name="右矢印 13">
              <a:extLst>
                <a:ext uri="{FF2B5EF4-FFF2-40B4-BE49-F238E27FC236}">
                  <a16:creationId xmlns:a16="http://schemas.microsoft.com/office/drawing/2014/main" id="{32D5A284-F126-5F41-9E17-643B96F624D5}"/>
                </a:ext>
              </a:extLst>
            </p:cNvPr>
            <p:cNvSpPr/>
            <p:nvPr/>
          </p:nvSpPr>
          <p:spPr>
            <a:xfrm rot="1034045">
              <a:off x="2295192" y="5246569"/>
              <a:ext cx="1043582" cy="671586"/>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pic>
          <p:nvPicPr>
            <p:cNvPr id="16" name="図 15">
              <a:extLst>
                <a:ext uri="{FF2B5EF4-FFF2-40B4-BE49-F238E27FC236}">
                  <a16:creationId xmlns:a16="http://schemas.microsoft.com/office/drawing/2014/main" id="{6233D202-3AEC-4B48-9E1D-A772B872B28C}"/>
                </a:ext>
              </a:extLst>
            </p:cNvPr>
            <p:cNvPicPr>
              <a:picLocks noChangeAspect="1"/>
            </p:cNvPicPr>
            <p:nvPr/>
          </p:nvPicPr>
          <p:blipFill>
            <a:blip r:embed="rId4"/>
            <a:stretch>
              <a:fillRect/>
            </a:stretch>
          </p:blipFill>
          <p:spPr>
            <a:xfrm>
              <a:off x="3228745" y="3566506"/>
              <a:ext cx="1135813" cy="982481"/>
            </a:xfrm>
            <a:prstGeom prst="rect">
              <a:avLst/>
            </a:prstGeom>
          </p:spPr>
        </p:pic>
        <p:pic>
          <p:nvPicPr>
            <p:cNvPr id="17" name="図 16">
              <a:extLst>
                <a:ext uri="{FF2B5EF4-FFF2-40B4-BE49-F238E27FC236}">
                  <a16:creationId xmlns:a16="http://schemas.microsoft.com/office/drawing/2014/main" id="{D92F9685-218F-7D45-A4AB-412A061331F2}"/>
                </a:ext>
              </a:extLst>
            </p:cNvPr>
            <p:cNvPicPr>
              <a:picLocks noChangeAspect="1"/>
            </p:cNvPicPr>
            <p:nvPr/>
          </p:nvPicPr>
          <p:blipFill>
            <a:blip r:embed="rId5"/>
            <a:stretch>
              <a:fillRect/>
            </a:stretch>
          </p:blipFill>
          <p:spPr>
            <a:xfrm>
              <a:off x="2924296" y="2706564"/>
              <a:ext cx="1576731" cy="1249560"/>
            </a:xfrm>
            <a:prstGeom prst="rect">
              <a:avLst/>
            </a:prstGeom>
          </p:spPr>
        </p:pic>
        <p:pic>
          <p:nvPicPr>
            <p:cNvPr id="18" name="図 17">
              <a:extLst>
                <a:ext uri="{FF2B5EF4-FFF2-40B4-BE49-F238E27FC236}">
                  <a16:creationId xmlns:a16="http://schemas.microsoft.com/office/drawing/2014/main" id="{06A5C70F-4DD2-4644-89EC-CBEF3733BB7D}"/>
                </a:ext>
              </a:extLst>
            </p:cNvPr>
            <p:cNvPicPr>
              <a:picLocks noChangeAspect="1"/>
            </p:cNvPicPr>
            <p:nvPr/>
          </p:nvPicPr>
          <p:blipFill rotWithShape="1">
            <a:blip r:embed="rId6"/>
            <a:srcRect b="34116"/>
            <a:stretch/>
          </p:blipFill>
          <p:spPr>
            <a:xfrm>
              <a:off x="3228745" y="5110944"/>
              <a:ext cx="2155716" cy="1700915"/>
            </a:xfrm>
            <a:prstGeom prst="rect">
              <a:avLst/>
            </a:prstGeom>
          </p:spPr>
        </p:pic>
        <p:pic>
          <p:nvPicPr>
            <p:cNvPr id="11" name="図 10">
              <a:extLst>
                <a:ext uri="{FF2B5EF4-FFF2-40B4-BE49-F238E27FC236}">
                  <a16:creationId xmlns:a16="http://schemas.microsoft.com/office/drawing/2014/main" id="{A87798BF-E437-4343-BA5F-C17713CC1AE6}"/>
                </a:ext>
              </a:extLst>
            </p:cNvPr>
            <p:cNvPicPr>
              <a:picLocks noChangeAspect="1"/>
            </p:cNvPicPr>
            <p:nvPr/>
          </p:nvPicPr>
          <p:blipFill>
            <a:blip r:embed="rId7"/>
            <a:stretch>
              <a:fillRect/>
            </a:stretch>
          </p:blipFill>
          <p:spPr>
            <a:xfrm>
              <a:off x="3853111" y="3181260"/>
              <a:ext cx="1619222" cy="1619220"/>
            </a:xfrm>
            <a:prstGeom prst="rect">
              <a:avLst/>
            </a:prstGeom>
          </p:spPr>
        </p:pic>
      </p:grpSp>
      <p:sp>
        <p:nvSpPr>
          <p:cNvPr id="15" name="フッター プレースホルダー 3">
            <a:extLst>
              <a:ext uri="{FF2B5EF4-FFF2-40B4-BE49-F238E27FC236}">
                <a16:creationId xmlns:a16="http://schemas.microsoft.com/office/drawing/2014/main" id="{7BC191B9-B90A-644A-90ED-7FB4C6365186}"/>
              </a:ext>
            </a:extLst>
          </p:cNvPr>
          <p:cNvSpPr txBox="1">
            <a:spLocks/>
          </p:cNvSpPr>
          <p:nvPr/>
        </p:nvSpPr>
        <p:spPr>
          <a:xfrm>
            <a:off x="2590345" y="5589240"/>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3993939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848752"/>
          </a:xfrm>
        </p:spPr>
        <p:txBody>
          <a:bodyPr>
            <a:normAutofit fontScale="85000" lnSpcReduction="10000"/>
          </a:bodyPr>
          <a:lstStyle/>
          <a:p>
            <a:r>
              <a:rPr lang="ja-JP" altLang="en-US"/>
              <a:t>識別精度の評価（例：新型コロナウイルスに感染しているかどうかの検査）</a:t>
            </a:r>
            <a:endParaRPr lang="en-US" altLang="ja-JP" dirty="0"/>
          </a:p>
          <a:p>
            <a:pPr marL="0" indent="0" algn="r">
              <a:buNone/>
            </a:pPr>
            <a:r>
              <a:rPr lang="en-US" altLang="ja-JP" sz="2400" b="0" dirty="0">
                <a:solidFill>
                  <a:srgbClr val="FF0000"/>
                </a:solidFill>
              </a:rPr>
              <a:t>※</a:t>
            </a:r>
            <a:r>
              <a:rPr lang="ja-JP" altLang="en-US" sz="2400" b="0">
                <a:solidFill>
                  <a:srgbClr val="FF0000"/>
                </a:solidFill>
              </a:rPr>
              <a:t>数値は予想される概算値で厳密な値ではありません</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計算例</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3516975950"/>
              </p:ext>
            </p:extLst>
          </p:nvPr>
        </p:nvGraphicFramePr>
        <p:xfrm>
          <a:off x="2958565" y="4014356"/>
          <a:ext cx="5297675" cy="2316480"/>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真陽性</a:t>
                      </a:r>
                      <a:r>
                        <a:rPr kumimoji="1" lang="en" altLang="ja-JP" dirty="0">
                          <a:latin typeface="Meiryo UI" panose="020B0604030504040204" pitchFamily="34" charset="-128"/>
                          <a:ea typeface="Meiryo UI" panose="020B0604030504040204" pitchFamily="34" charset="-128"/>
                        </a:rPr>
                        <a:t> (TP)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3500</a:t>
                      </a:r>
                    </a:p>
                  </a:txBody>
                  <a:tcPr/>
                </a:tc>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偽陰性</a:t>
                      </a:r>
                      <a:r>
                        <a:rPr kumimoji="1" lang="en" altLang="ja-JP" sz="2400" b="1" dirty="0">
                          <a:solidFill>
                            <a:schemeClr val="tx2"/>
                          </a:solidFill>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1500</a:t>
                      </a:r>
                    </a:p>
                  </a:txBody>
                  <a:tcPr/>
                </a:tc>
                <a:extLst>
                  <a:ext uri="{0D108BD9-81ED-4DB2-BD59-A6C34878D82A}">
                    <a16:rowId xmlns:a16="http://schemas.microsoft.com/office/drawing/2014/main" val="4285981796"/>
                  </a:ext>
                </a:extLst>
              </a:tr>
              <a:tr h="1139971">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偽陽性 </a:t>
                      </a:r>
                      <a:r>
                        <a:rPr kumimoji="1" lang="en" altLang="ja-JP" dirty="0">
                          <a:latin typeface="Meiryo UI" panose="020B0604030504040204" pitchFamily="34" charset="-128"/>
                          <a:ea typeface="Meiryo UI" panose="020B0604030504040204" pitchFamily="34" charset="-128"/>
                        </a:rPr>
                        <a:t>(FP)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95</a:t>
                      </a:r>
                    </a:p>
                  </a:txBody>
                  <a:tcPr/>
                </a:tc>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真陰性</a:t>
                      </a:r>
                      <a:r>
                        <a:rPr kumimoji="1" lang="en" altLang="ja-JP" dirty="0">
                          <a:latin typeface="Meiryo UI" panose="020B0604030504040204" pitchFamily="34" charset="-128"/>
                          <a:ea typeface="Meiryo UI" panose="020B0604030504040204" pitchFamily="34" charset="-128"/>
                        </a:rPr>
                        <a:t> (TN)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94905</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3DD0A19-61FA-CC43-A548-32153941D712}"/>
                  </a:ext>
                </a:extLst>
              </p:cNvPr>
              <p:cNvSpPr txBox="1"/>
              <p:nvPr/>
            </p:nvSpPr>
            <p:spPr>
              <a:xfrm>
                <a:off x="8250578" y="2888968"/>
                <a:ext cx="3820982"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精度</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i="0" smtClean="0">
                              <a:solidFill>
                                <a:schemeClr val="tx1"/>
                              </a:solidFill>
                              <a:latin typeface="Cambria Math" panose="02040503050406030204" pitchFamily="18" charset="0"/>
                              <a:ea typeface="Cambria Math" panose="02040503050406030204" pitchFamily="18" charset="0"/>
                            </a:rPr>
                            <m:t>3,500+94,905</m:t>
                          </m:r>
                        </m:num>
                        <m:den>
                          <m:r>
                            <a:rPr lang="en-US" altLang="ja-JP" sz="2000" b="0" i="1" dirty="0" smtClean="0">
                              <a:solidFill>
                                <a:schemeClr val="tx1"/>
                              </a:solidFill>
                              <a:latin typeface="Cambria Math" panose="02040503050406030204" pitchFamily="18" charset="0"/>
                              <a:ea typeface="Meiryo UI" panose="020B0604030504040204" pitchFamily="34" charset="-128"/>
                            </a:rPr>
                            <m:t>100,000</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𝟗𝟖</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𝟒</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6" name="テキスト ボックス 35">
                <a:extLst>
                  <a:ext uri="{FF2B5EF4-FFF2-40B4-BE49-F238E27FC236}">
                    <a16:creationId xmlns:a16="http://schemas.microsoft.com/office/drawing/2014/main" id="{B3DD0A19-61FA-CC43-A548-32153941D712}"/>
                  </a:ext>
                </a:extLst>
              </p:cNvPr>
              <p:cNvSpPr txBox="1">
                <a:spLocks noRot="1" noChangeAspect="1" noMove="1" noResize="1" noEditPoints="1" noAdjustHandles="1" noChangeArrowheads="1" noChangeShapeType="1" noTextEdit="1"/>
              </p:cNvSpPr>
              <p:nvPr/>
            </p:nvSpPr>
            <p:spPr>
              <a:xfrm>
                <a:off x="8250578" y="2888968"/>
                <a:ext cx="3820982" cy="70936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4A6763E3-2BFB-E646-9CEC-688E4E3F797A}"/>
                  </a:ext>
                </a:extLst>
              </p:cNvPr>
              <p:cNvSpPr txBox="1"/>
              <p:nvPr/>
            </p:nvSpPr>
            <p:spPr>
              <a:xfrm>
                <a:off x="8253409" y="3738580"/>
                <a:ext cx="3710568"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適合率</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i="0" smtClean="0">
                              <a:solidFill>
                                <a:schemeClr val="tx1"/>
                              </a:solidFill>
                              <a:latin typeface="Cambria Math" panose="02040503050406030204" pitchFamily="18" charset="0"/>
                              <a:ea typeface="Cambria Math" panose="02040503050406030204" pitchFamily="18" charset="0"/>
                            </a:rPr>
                            <m:t>3,50</m:t>
                          </m:r>
                          <m:r>
                            <a:rPr kumimoji="1" lang="en-US" altLang="ja-JP" sz="2000" b="0" i="1" smtClean="0">
                              <a:solidFill>
                                <a:schemeClr val="tx1"/>
                              </a:solidFill>
                              <a:latin typeface="Cambria Math" panose="02040503050406030204" pitchFamily="18" charset="0"/>
                              <a:ea typeface="Cambria Math" panose="02040503050406030204" pitchFamily="18" charset="0"/>
                            </a:rPr>
                            <m:t>0</m:t>
                          </m:r>
                        </m:num>
                        <m:den>
                          <m:r>
                            <a:rPr lang="en-US" altLang="ja-JP" sz="2000" b="0" i="1" dirty="0" smtClean="0">
                              <a:solidFill>
                                <a:schemeClr val="tx1"/>
                              </a:solidFill>
                              <a:latin typeface="Cambria Math" panose="02040503050406030204" pitchFamily="18" charset="0"/>
                              <a:ea typeface="Meiryo UI" panose="020B0604030504040204" pitchFamily="34" charset="-128"/>
                            </a:rPr>
                            <m:t>3,500+95</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𝟗𝟕</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𝟒</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7" name="テキスト ボックス 36">
                <a:extLst>
                  <a:ext uri="{FF2B5EF4-FFF2-40B4-BE49-F238E27FC236}">
                    <a16:creationId xmlns:a16="http://schemas.microsoft.com/office/drawing/2014/main" id="{4A6763E3-2BFB-E646-9CEC-688E4E3F797A}"/>
                  </a:ext>
                </a:extLst>
              </p:cNvPr>
              <p:cNvSpPr txBox="1">
                <a:spLocks noRot="1" noChangeAspect="1" noMove="1" noResize="1" noEditPoints="1" noAdjustHandles="1" noChangeArrowheads="1" noChangeShapeType="1" noTextEdit="1"/>
              </p:cNvSpPr>
              <p:nvPr/>
            </p:nvSpPr>
            <p:spPr>
              <a:xfrm>
                <a:off x="8253409" y="3738580"/>
                <a:ext cx="3710568" cy="70936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28045274-2208-014A-8B94-EDA0D6483BA0}"/>
                  </a:ext>
                </a:extLst>
              </p:cNvPr>
              <p:cNvSpPr txBox="1"/>
              <p:nvPr/>
            </p:nvSpPr>
            <p:spPr>
              <a:xfrm>
                <a:off x="8248063" y="4530910"/>
                <a:ext cx="4048801"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再現率</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i="0" smtClean="0">
                              <a:solidFill>
                                <a:schemeClr val="tx1"/>
                              </a:solidFill>
                              <a:latin typeface="Cambria Math" panose="02040503050406030204" pitchFamily="18" charset="0"/>
                              <a:ea typeface="Cambria Math" panose="02040503050406030204" pitchFamily="18" charset="0"/>
                            </a:rPr>
                            <m:t>3,50</m:t>
                          </m:r>
                          <m:r>
                            <a:rPr kumimoji="1" lang="en-US" altLang="ja-JP" sz="2000" b="0" i="1" smtClean="0">
                              <a:solidFill>
                                <a:schemeClr val="tx1"/>
                              </a:solidFill>
                              <a:latin typeface="Cambria Math" panose="02040503050406030204" pitchFamily="18" charset="0"/>
                              <a:ea typeface="Cambria Math" panose="02040503050406030204" pitchFamily="18" charset="0"/>
                            </a:rPr>
                            <m:t>0</m:t>
                          </m:r>
                        </m:num>
                        <m:den>
                          <m:r>
                            <a:rPr lang="en-US" altLang="ja-JP" sz="2000" b="0" i="1" dirty="0" smtClean="0">
                              <a:solidFill>
                                <a:schemeClr val="tx1"/>
                              </a:solidFill>
                              <a:latin typeface="Cambria Math" panose="02040503050406030204" pitchFamily="18" charset="0"/>
                              <a:ea typeface="Meiryo UI" panose="020B0604030504040204" pitchFamily="34" charset="-128"/>
                            </a:rPr>
                            <m:t>3,500+1,500</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𝟕𝟎</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𝟎</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8" name="テキスト ボックス 37">
                <a:extLst>
                  <a:ext uri="{FF2B5EF4-FFF2-40B4-BE49-F238E27FC236}">
                    <a16:creationId xmlns:a16="http://schemas.microsoft.com/office/drawing/2014/main" id="{28045274-2208-014A-8B94-EDA0D6483BA0}"/>
                  </a:ext>
                </a:extLst>
              </p:cNvPr>
              <p:cNvSpPr txBox="1">
                <a:spLocks noRot="1" noChangeAspect="1" noMove="1" noResize="1" noEditPoints="1" noAdjustHandles="1" noChangeArrowheads="1" noChangeShapeType="1" noTextEdit="1"/>
              </p:cNvSpPr>
              <p:nvPr/>
            </p:nvSpPr>
            <p:spPr>
              <a:xfrm>
                <a:off x="8248063" y="4530910"/>
                <a:ext cx="4048801" cy="70936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986CB835-052C-854F-B58B-8E741B8ECFB0}"/>
                  </a:ext>
                </a:extLst>
              </p:cNvPr>
              <p:cNvSpPr txBox="1"/>
              <p:nvPr/>
            </p:nvSpPr>
            <p:spPr>
              <a:xfrm>
                <a:off x="8256240" y="5435876"/>
                <a:ext cx="3853234"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特異</m:t>
                      </m:r>
                      <m:r>
                        <a:rPr lang="ja-JP" altLang="en-US" sz="2000" i="1">
                          <a:solidFill>
                            <a:schemeClr val="accent2"/>
                          </a:solidFill>
                          <a:latin typeface="Cambria Math" panose="02040503050406030204" pitchFamily="18" charset="0"/>
                        </a:rPr>
                        <m:t>度</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b="0" i="0" smtClean="0">
                              <a:solidFill>
                                <a:schemeClr val="tx1"/>
                              </a:solidFill>
                              <a:latin typeface="Cambria Math" panose="02040503050406030204" pitchFamily="18" charset="0"/>
                            </a:rPr>
                            <m:t>94,905</m:t>
                          </m:r>
                        </m:num>
                        <m:den>
                          <m:r>
                            <a:rPr lang="en-US" altLang="ja-JP" sz="2000" b="0" i="1" dirty="0" smtClean="0">
                              <a:solidFill>
                                <a:schemeClr val="tx1"/>
                              </a:solidFill>
                              <a:latin typeface="Cambria Math" panose="02040503050406030204" pitchFamily="18" charset="0"/>
                              <a:ea typeface="Meiryo UI" panose="020B0604030504040204" pitchFamily="34" charset="-128"/>
                            </a:rPr>
                            <m:t>94,905+95</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𝟗𝟗</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9" name="テキスト ボックス 38">
                <a:extLst>
                  <a:ext uri="{FF2B5EF4-FFF2-40B4-BE49-F238E27FC236}">
                    <a16:creationId xmlns:a16="http://schemas.microsoft.com/office/drawing/2014/main" id="{986CB835-052C-854F-B58B-8E741B8ECFB0}"/>
                  </a:ext>
                </a:extLst>
              </p:cNvPr>
              <p:cNvSpPr txBox="1">
                <a:spLocks noRot="1" noChangeAspect="1" noMove="1" noResize="1" noEditPoints="1" noAdjustHandles="1" noChangeArrowheads="1" noChangeShapeType="1" noTextEdit="1"/>
              </p:cNvSpPr>
              <p:nvPr/>
            </p:nvSpPr>
            <p:spPr>
              <a:xfrm>
                <a:off x="8256240" y="5435876"/>
                <a:ext cx="3853234" cy="709361"/>
              </a:xfrm>
              <a:prstGeom prst="rect">
                <a:avLst/>
              </a:prstGeom>
              <a:blipFill>
                <a:blip r:embed="rId11"/>
                <a:stretch>
                  <a:fillRect b="-1786"/>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06D74F4-1EB7-7747-AF3C-5A47634AB926}"/>
              </a:ext>
            </a:extLst>
          </p:cNvPr>
          <p:cNvSpPr txBox="1"/>
          <p:nvPr/>
        </p:nvSpPr>
        <p:spPr>
          <a:xfrm>
            <a:off x="3295941" y="6228020"/>
            <a:ext cx="4410182"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10</a:t>
            </a:r>
            <a:r>
              <a:rPr kumimoji="1" lang="ja-JP" altLang="en-US">
                <a:latin typeface="Meiryo UI" panose="020B0604030504040204" pitchFamily="34" charset="-128"/>
                <a:ea typeface="Meiryo UI" panose="020B0604030504040204" pitchFamily="34" charset="-128"/>
              </a:rPr>
              <a:t>万人の検査に対して感染者が</a:t>
            </a:r>
            <a:r>
              <a:rPr lang="en-US" altLang="ja-JP" dirty="0">
                <a:latin typeface="Meiryo UI" panose="020B0604030504040204" pitchFamily="34" charset="-128"/>
                <a:ea typeface="Meiryo UI" panose="020B0604030504040204" pitchFamily="34" charset="-128"/>
              </a:rPr>
              <a:t>5%</a:t>
            </a:r>
            <a:r>
              <a:rPr lang="ja-JP" altLang="en-US">
                <a:latin typeface="Meiryo UI" panose="020B0604030504040204" pitchFamily="34" charset="-128"/>
                <a:ea typeface="Meiryo UI" panose="020B0604030504040204" pitchFamily="34" charset="-128"/>
              </a:rPr>
              <a:t>の場合</a:t>
            </a:r>
            <a:endParaRPr kumimoji="1" lang="ja-JP" altLang="en-US">
              <a:latin typeface="Meiryo UI" panose="020B0604030504040204" pitchFamily="34" charset="-128"/>
              <a:ea typeface="Meiryo UI" panose="020B0604030504040204" pitchFamily="34" charset="-128"/>
            </a:endParaRPr>
          </a:p>
        </p:txBody>
      </p:sp>
      <p:sp>
        <p:nvSpPr>
          <p:cNvPr id="10" name="正方形/長方形 9">
            <a:extLst>
              <a:ext uri="{FF2B5EF4-FFF2-40B4-BE49-F238E27FC236}">
                <a16:creationId xmlns:a16="http://schemas.microsoft.com/office/drawing/2014/main" id="{C40E6DA8-E80D-8F4C-9E24-D7C94B8D1D7A}"/>
              </a:ext>
            </a:extLst>
          </p:cNvPr>
          <p:cNvSpPr/>
          <p:nvPr/>
        </p:nvSpPr>
        <p:spPr>
          <a:xfrm>
            <a:off x="9480376" y="3645024"/>
            <a:ext cx="2680706" cy="88588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0" name="正方形/長方形 39">
            <a:extLst>
              <a:ext uri="{FF2B5EF4-FFF2-40B4-BE49-F238E27FC236}">
                <a16:creationId xmlns:a16="http://schemas.microsoft.com/office/drawing/2014/main" id="{353F9F47-5D50-8244-B8C7-9A478F874793}"/>
              </a:ext>
            </a:extLst>
          </p:cNvPr>
          <p:cNvSpPr/>
          <p:nvPr/>
        </p:nvSpPr>
        <p:spPr>
          <a:xfrm>
            <a:off x="9480376" y="4535171"/>
            <a:ext cx="2680706" cy="88588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1" name="正方形/長方形 40">
            <a:extLst>
              <a:ext uri="{FF2B5EF4-FFF2-40B4-BE49-F238E27FC236}">
                <a16:creationId xmlns:a16="http://schemas.microsoft.com/office/drawing/2014/main" id="{D76BE633-097F-8B47-B319-1B27E3007E4D}"/>
              </a:ext>
            </a:extLst>
          </p:cNvPr>
          <p:cNvSpPr/>
          <p:nvPr/>
        </p:nvSpPr>
        <p:spPr>
          <a:xfrm>
            <a:off x="9480376" y="5425318"/>
            <a:ext cx="2711624" cy="88588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2" name="正方形/長方形 41">
            <a:extLst>
              <a:ext uri="{FF2B5EF4-FFF2-40B4-BE49-F238E27FC236}">
                <a16:creationId xmlns:a16="http://schemas.microsoft.com/office/drawing/2014/main" id="{3FA8BF11-5C85-2640-8983-078D4CBA06B6}"/>
              </a:ext>
            </a:extLst>
          </p:cNvPr>
          <p:cNvSpPr/>
          <p:nvPr/>
        </p:nvSpPr>
        <p:spPr>
          <a:xfrm>
            <a:off x="9188764" y="2708920"/>
            <a:ext cx="3003236" cy="88588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nvGrpSpPr>
          <p:cNvPr id="8" name="グループ化 7">
            <a:extLst>
              <a:ext uri="{FF2B5EF4-FFF2-40B4-BE49-F238E27FC236}">
                <a16:creationId xmlns:a16="http://schemas.microsoft.com/office/drawing/2014/main" id="{2799D750-1770-3B43-ACC3-05F548AC842C}"/>
              </a:ext>
            </a:extLst>
          </p:cNvPr>
          <p:cNvGrpSpPr/>
          <p:nvPr/>
        </p:nvGrpSpPr>
        <p:grpSpPr>
          <a:xfrm>
            <a:off x="2958730" y="3990173"/>
            <a:ext cx="2633214" cy="2247139"/>
            <a:chOff x="2958730" y="3990173"/>
            <a:chExt cx="2633214" cy="2247139"/>
          </a:xfrm>
        </p:grpSpPr>
        <p:sp>
          <p:nvSpPr>
            <p:cNvPr id="34" name="角丸四角形 33">
              <a:extLst>
                <a:ext uri="{FF2B5EF4-FFF2-40B4-BE49-F238E27FC236}">
                  <a16:creationId xmlns:a16="http://schemas.microsoft.com/office/drawing/2014/main" id="{988235B0-CB43-8048-8612-D67380784186}"/>
                </a:ext>
              </a:extLst>
            </p:cNvPr>
            <p:cNvSpPr/>
            <p:nvPr/>
          </p:nvSpPr>
          <p:spPr>
            <a:xfrm>
              <a:off x="2958730" y="3990173"/>
              <a:ext cx="2633214" cy="2247139"/>
            </a:xfrm>
            <a:prstGeom prst="roundRect">
              <a:avLst>
                <a:gd name="adj" fmla="val 7624"/>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5EEEB8A3-2489-2543-97EE-D421CCF11E04}"/>
                </a:ext>
              </a:extLst>
            </p:cNvPr>
            <p:cNvSpPr/>
            <p:nvPr/>
          </p:nvSpPr>
          <p:spPr>
            <a:xfrm>
              <a:off x="2991154" y="4027103"/>
              <a:ext cx="2534784" cy="1067373"/>
            </a:xfrm>
            <a:prstGeom prst="roundRect">
              <a:avLst>
                <a:gd name="adj" fmla="val 14347"/>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1" name="グループ化 10">
            <a:extLst>
              <a:ext uri="{FF2B5EF4-FFF2-40B4-BE49-F238E27FC236}">
                <a16:creationId xmlns:a16="http://schemas.microsoft.com/office/drawing/2014/main" id="{2407AD44-04A8-1E4B-89A5-1318D7153822}"/>
              </a:ext>
            </a:extLst>
          </p:cNvPr>
          <p:cNvGrpSpPr/>
          <p:nvPr/>
        </p:nvGrpSpPr>
        <p:grpSpPr>
          <a:xfrm>
            <a:off x="2958730" y="4005064"/>
            <a:ext cx="5297510" cy="1123283"/>
            <a:chOff x="2958730" y="4005064"/>
            <a:chExt cx="5297510" cy="1123283"/>
          </a:xfrm>
        </p:grpSpPr>
        <p:sp>
          <p:nvSpPr>
            <p:cNvPr id="43" name="角丸四角形 42">
              <a:extLst>
                <a:ext uri="{FF2B5EF4-FFF2-40B4-BE49-F238E27FC236}">
                  <a16:creationId xmlns:a16="http://schemas.microsoft.com/office/drawing/2014/main" id="{6D54F54B-3485-E043-9EF5-9057CEC1C688}"/>
                </a:ext>
              </a:extLst>
            </p:cNvPr>
            <p:cNvSpPr/>
            <p:nvPr/>
          </p:nvSpPr>
          <p:spPr>
            <a:xfrm>
              <a:off x="2958730" y="4005064"/>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4" name="角丸四角形 43">
              <a:extLst>
                <a:ext uri="{FF2B5EF4-FFF2-40B4-BE49-F238E27FC236}">
                  <a16:creationId xmlns:a16="http://schemas.microsoft.com/office/drawing/2014/main" id="{50972913-96AE-F247-AB99-89E1418CC111}"/>
                </a:ext>
              </a:extLst>
            </p:cNvPr>
            <p:cNvSpPr/>
            <p:nvPr/>
          </p:nvSpPr>
          <p:spPr>
            <a:xfrm>
              <a:off x="2999656" y="4042627"/>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2" name="グループ化 11">
            <a:extLst>
              <a:ext uri="{FF2B5EF4-FFF2-40B4-BE49-F238E27FC236}">
                <a16:creationId xmlns:a16="http://schemas.microsoft.com/office/drawing/2014/main" id="{CD1E7803-4F9F-644A-95B3-9AC02A1A5A4E}"/>
              </a:ext>
            </a:extLst>
          </p:cNvPr>
          <p:cNvGrpSpPr/>
          <p:nvPr/>
        </p:nvGrpSpPr>
        <p:grpSpPr>
          <a:xfrm>
            <a:off x="2958730" y="5157192"/>
            <a:ext cx="5297510" cy="1123283"/>
            <a:chOff x="2958730" y="5157192"/>
            <a:chExt cx="5297510" cy="1123283"/>
          </a:xfrm>
        </p:grpSpPr>
        <p:sp>
          <p:nvSpPr>
            <p:cNvPr id="45" name="角丸四角形 44">
              <a:extLst>
                <a:ext uri="{FF2B5EF4-FFF2-40B4-BE49-F238E27FC236}">
                  <a16:creationId xmlns:a16="http://schemas.microsoft.com/office/drawing/2014/main" id="{C2CE1BAE-C5B6-0747-8B80-9D9CF975E30A}"/>
                </a:ext>
              </a:extLst>
            </p:cNvPr>
            <p:cNvSpPr/>
            <p:nvPr/>
          </p:nvSpPr>
          <p:spPr>
            <a:xfrm>
              <a:off x="2958730" y="5157192"/>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6" name="角丸四角形 45">
              <a:extLst>
                <a:ext uri="{FF2B5EF4-FFF2-40B4-BE49-F238E27FC236}">
                  <a16:creationId xmlns:a16="http://schemas.microsoft.com/office/drawing/2014/main" id="{6B72E66C-0DF9-B84E-842E-2CDDF61AC83B}"/>
                </a:ext>
              </a:extLst>
            </p:cNvPr>
            <p:cNvSpPr/>
            <p:nvPr/>
          </p:nvSpPr>
          <p:spPr>
            <a:xfrm>
              <a:off x="5551018" y="5194755"/>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48" name="フッター プレースホルダー 3">
            <a:extLst>
              <a:ext uri="{FF2B5EF4-FFF2-40B4-BE49-F238E27FC236}">
                <a16:creationId xmlns:a16="http://schemas.microsoft.com/office/drawing/2014/main" id="{19937015-5077-0848-828F-9C6D41DE1AEC}"/>
              </a:ext>
            </a:extLst>
          </p:cNvPr>
          <p:cNvSpPr txBox="1">
            <a:spLocks/>
          </p:cNvSpPr>
          <p:nvPr/>
        </p:nvSpPr>
        <p:spPr>
          <a:xfrm>
            <a:off x="9934057" y="6274826"/>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32316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xit" presetSubtype="0" fill="hold" grpId="0" nodeType="after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1000"/>
                            </p:stCondLst>
                            <p:childTnLst>
                              <p:par>
                                <p:cTn id="40" presetID="10" presetClass="exit" presetSubtype="0" fill="hold" grpId="0" nodeType="after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848752"/>
          </a:xfrm>
        </p:spPr>
        <p:txBody>
          <a:bodyPr>
            <a:normAutofit fontScale="85000" lnSpcReduction="10000"/>
          </a:bodyPr>
          <a:lstStyle/>
          <a:p>
            <a:r>
              <a:rPr lang="ja-JP" altLang="en-US"/>
              <a:t>識別精度の評価（例：新型コロナウイルスに感染しているかどうかの検査）</a:t>
            </a:r>
            <a:endParaRPr lang="en-US" altLang="ja-JP" dirty="0"/>
          </a:p>
          <a:p>
            <a:pPr marL="0" indent="0" algn="r">
              <a:buNone/>
            </a:pPr>
            <a:r>
              <a:rPr lang="en-US" altLang="ja-JP" sz="2400" b="0" dirty="0">
                <a:solidFill>
                  <a:srgbClr val="FF0000"/>
                </a:solidFill>
              </a:rPr>
              <a:t>※</a:t>
            </a:r>
            <a:r>
              <a:rPr lang="ja-JP" altLang="en-US" sz="2400" b="0">
                <a:solidFill>
                  <a:srgbClr val="FF0000"/>
                </a:solidFill>
              </a:rPr>
              <a:t>数値は予想される概算値で厳密な値ではありません</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計算例</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nvGraphicFramePr>
        <p:xfrm>
          <a:off x="2958565" y="4014356"/>
          <a:ext cx="5297675" cy="2316480"/>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真陽性</a:t>
                      </a:r>
                      <a:r>
                        <a:rPr kumimoji="1" lang="en" altLang="ja-JP" dirty="0">
                          <a:latin typeface="Meiryo UI" panose="020B0604030504040204" pitchFamily="34" charset="-128"/>
                          <a:ea typeface="Meiryo UI" panose="020B0604030504040204" pitchFamily="34" charset="-128"/>
                        </a:rPr>
                        <a:t> (TP)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3500</a:t>
                      </a:r>
                    </a:p>
                  </a:txBody>
                  <a:tcPr/>
                </a:tc>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偽陰性</a:t>
                      </a:r>
                      <a:r>
                        <a:rPr kumimoji="1" lang="en" altLang="ja-JP" sz="2400" b="1" dirty="0">
                          <a:solidFill>
                            <a:schemeClr val="tx2"/>
                          </a:solidFill>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1500</a:t>
                      </a:r>
                    </a:p>
                  </a:txBody>
                  <a:tcPr/>
                </a:tc>
                <a:extLst>
                  <a:ext uri="{0D108BD9-81ED-4DB2-BD59-A6C34878D82A}">
                    <a16:rowId xmlns:a16="http://schemas.microsoft.com/office/drawing/2014/main" val="4285981796"/>
                  </a:ext>
                </a:extLst>
              </a:tr>
              <a:tr h="1139971">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偽陽性 </a:t>
                      </a:r>
                      <a:r>
                        <a:rPr kumimoji="1" lang="en" altLang="ja-JP" dirty="0">
                          <a:latin typeface="Meiryo UI" panose="020B0604030504040204" pitchFamily="34" charset="-128"/>
                          <a:ea typeface="Meiryo UI" panose="020B0604030504040204" pitchFamily="34" charset="-128"/>
                        </a:rPr>
                        <a:t>(FP)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95</a:t>
                      </a:r>
                    </a:p>
                  </a:txBody>
                  <a:tcPr/>
                </a:tc>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真陰性</a:t>
                      </a:r>
                      <a:r>
                        <a:rPr kumimoji="1" lang="en" altLang="ja-JP" dirty="0">
                          <a:latin typeface="Meiryo UI" panose="020B0604030504040204" pitchFamily="34" charset="-128"/>
                          <a:ea typeface="Meiryo UI" panose="020B0604030504040204" pitchFamily="34" charset="-128"/>
                        </a:rPr>
                        <a:t> (TN)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94905</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3DD0A19-61FA-CC43-A548-32153941D712}"/>
                  </a:ext>
                </a:extLst>
              </p:cNvPr>
              <p:cNvSpPr txBox="1"/>
              <p:nvPr/>
            </p:nvSpPr>
            <p:spPr>
              <a:xfrm>
                <a:off x="8250578" y="2888968"/>
                <a:ext cx="3820982"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精度</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i="0" smtClean="0">
                              <a:solidFill>
                                <a:schemeClr val="tx1"/>
                              </a:solidFill>
                              <a:latin typeface="Cambria Math" panose="02040503050406030204" pitchFamily="18" charset="0"/>
                              <a:ea typeface="Cambria Math" panose="02040503050406030204" pitchFamily="18" charset="0"/>
                            </a:rPr>
                            <m:t>3,500+94,905</m:t>
                          </m:r>
                        </m:num>
                        <m:den>
                          <m:r>
                            <a:rPr lang="en-US" altLang="ja-JP" sz="2000" b="0" i="1" dirty="0" smtClean="0">
                              <a:solidFill>
                                <a:schemeClr val="tx1"/>
                              </a:solidFill>
                              <a:latin typeface="Cambria Math" panose="02040503050406030204" pitchFamily="18" charset="0"/>
                              <a:ea typeface="Meiryo UI" panose="020B0604030504040204" pitchFamily="34" charset="-128"/>
                            </a:rPr>
                            <m:t>100,000</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𝟗𝟖</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𝟒</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6" name="テキスト ボックス 35">
                <a:extLst>
                  <a:ext uri="{FF2B5EF4-FFF2-40B4-BE49-F238E27FC236}">
                    <a16:creationId xmlns:a16="http://schemas.microsoft.com/office/drawing/2014/main" id="{B3DD0A19-61FA-CC43-A548-32153941D712}"/>
                  </a:ext>
                </a:extLst>
              </p:cNvPr>
              <p:cNvSpPr txBox="1">
                <a:spLocks noRot="1" noChangeAspect="1" noMove="1" noResize="1" noEditPoints="1" noAdjustHandles="1" noChangeArrowheads="1" noChangeShapeType="1" noTextEdit="1"/>
              </p:cNvSpPr>
              <p:nvPr/>
            </p:nvSpPr>
            <p:spPr>
              <a:xfrm>
                <a:off x="8250578" y="2888968"/>
                <a:ext cx="3820982" cy="709361"/>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4A6763E3-2BFB-E646-9CEC-688E4E3F797A}"/>
                  </a:ext>
                </a:extLst>
              </p:cNvPr>
              <p:cNvSpPr txBox="1"/>
              <p:nvPr/>
            </p:nvSpPr>
            <p:spPr>
              <a:xfrm>
                <a:off x="8253409" y="3738580"/>
                <a:ext cx="3710568"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適合率</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i="0" smtClean="0">
                              <a:solidFill>
                                <a:schemeClr val="tx1"/>
                              </a:solidFill>
                              <a:latin typeface="Cambria Math" panose="02040503050406030204" pitchFamily="18" charset="0"/>
                              <a:ea typeface="Cambria Math" panose="02040503050406030204" pitchFamily="18" charset="0"/>
                            </a:rPr>
                            <m:t>3,50</m:t>
                          </m:r>
                          <m:r>
                            <a:rPr kumimoji="1" lang="en-US" altLang="ja-JP" sz="2000" b="0" i="1" smtClean="0">
                              <a:solidFill>
                                <a:schemeClr val="tx1"/>
                              </a:solidFill>
                              <a:latin typeface="Cambria Math" panose="02040503050406030204" pitchFamily="18" charset="0"/>
                              <a:ea typeface="Cambria Math" panose="02040503050406030204" pitchFamily="18" charset="0"/>
                            </a:rPr>
                            <m:t>0</m:t>
                          </m:r>
                        </m:num>
                        <m:den>
                          <m:r>
                            <a:rPr lang="en-US" altLang="ja-JP" sz="2000" b="0" i="1" dirty="0" smtClean="0">
                              <a:solidFill>
                                <a:schemeClr val="tx1"/>
                              </a:solidFill>
                              <a:latin typeface="Cambria Math" panose="02040503050406030204" pitchFamily="18" charset="0"/>
                              <a:ea typeface="Meiryo UI" panose="020B0604030504040204" pitchFamily="34" charset="-128"/>
                            </a:rPr>
                            <m:t>3,500+95</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𝟗𝟕</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𝟒</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7" name="テキスト ボックス 36">
                <a:extLst>
                  <a:ext uri="{FF2B5EF4-FFF2-40B4-BE49-F238E27FC236}">
                    <a16:creationId xmlns:a16="http://schemas.microsoft.com/office/drawing/2014/main" id="{4A6763E3-2BFB-E646-9CEC-688E4E3F797A}"/>
                  </a:ext>
                </a:extLst>
              </p:cNvPr>
              <p:cNvSpPr txBox="1">
                <a:spLocks noRot="1" noChangeAspect="1" noMove="1" noResize="1" noEditPoints="1" noAdjustHandles="1" noChangeArrowheads="1" noChangeShapeType="1" noTextEdit="1"/>
              </p:cNvSpPr>
              <p:nvPr/>
            </p:nvSpPr>
            <p:spPr>
              <a:xfrm>
                <a:off x="8253409" y="3738580"/>
                <a:ext cx="3710568" cy="70936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28045274-2208-014A-8B94-EDA0D6483BA0}"/>
                  </a:ext>
                </a:extLst>
              </p:cNvPr>
              <p:cNvSpPr txBox="1"/>
              <p:nvPr/>
            </p:nvSpPr>
            <p:spPr>
              <a:xfrm>
                <a:off x="8248063" y="4530910"/>
                <a:ext cx="4048801"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再現率</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i="0" smtClean="0">
                              <a:solidFill>
                                <a:schemeClr val="tx1"/>
                              </a:solidFill>
                              <a:latin typeface="Cambria Math" panose="02040503050406030204" pitchFamily="18" charset="0"/>
                              <a:ea typeface="Cambria Math" panose="02040503050406030204" pitchFamily="18" charset="0"/>
                            </a:rPr>
                            <m:t>3,50</m:t>
                          </m:r>
                          <m:r>
                            <a:rPr kumimoji="1" lang="en-US" altLang="ja-JP" sz="2000" b="0" i="1" smtClean="0">
                              <a:solidFill>
                                <a:schemeClr val="tx1"/>
                              </a:solidFill>
                              <a:latin typeface="Cambria Math" panose="02040503050406030204" pitchFamily="18" charset="0"/>
                              <a:ea typeface="Cambria Math" panose="02040503050406030204" pitchFamily="18" charset="0"/>
                            </a:rPr>
                            <m:t>0</m:t>
                          </m:r>
                        </m:num>
                        <m:den>
                          <m:r>
                            <a:rPr lang="en-US" altLang="ja-JP" sz="2000" b="0" i="1" dirty="0" smtClean="0">
                              <a:solidFill>
                                <a:schemeClr val="tx1"/>
                              </a:solidFill>
                              <a:latin typeface="Cambria Math" panose="02040503050406030204" pitchFamily="18" charset="0"/>
                              <a:ea typeface="Meiryo UI" panose="020B0604030504040204" pitchFamily="34" charset="-128"/>
                            </a:rPr>
                            <m:t>3,500+1,500</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𝟕𝟎</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𝟎</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8" name="テキスト ボックス 37">
                <a:extLst>
                  <a:ext uri="{FF2B5EF4-FFF2-40B4-BE49-F238E27FC236}">
                    <a16:creationId xmlns:a16="http://schemas.microsoft.com/office/drawing/2014/main" id="{28045274-2208-014A-8B94-EDA0D6483BA0}"/>
                  </a:ext>
                </a:extLst>
              </p:cNvPr>
              <p:cNvSpPr txBox="1">
                <a:spLocks noRot="1" noChangeAspect="1" noMove="1" noResize="1" noEditPoints="1" noAdjustHandles="1" noChangeArrowheads="1" noChangeShapeType="1" noTextEdit="1"/>
              </p:cNvSpPr>
              <p:nvPr/>
            </p:nvSpPr>
            <p:spPr>
              <a:xfrm>
                <a:off x="8248063" y="4530910"/>
                <a:ext cx="4048801" cy="70936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986CB835-052C-854F-B58B-8E741B8ECFB0}"/>
                  </a:ext>
                </a:extLst>
              </p:cNvPr>
              <p:cNvSpPr txBox="1"/>
              <p:nvPr/>
            </p:nvSpPr>
            <p:spPr>
              <a:xfrm>
                <a:off x="8256240" y="5435876"/>
                <a:ext cx="3853234" cy="7093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solidFill>
                            <a:schemeClr val="accent2"/>
                          </a:solidFill>
                          <a:latin typeface="Cambria Math" panose="02040503050406030204" pitchFamily="18" charset="0"/>
                        </a:rPr>
                        <m:t>特異</m:t>
                      </m:r>
                      <m:r>
                        <a:rPr lang="ja-JP" altLang="en-US" sz="2000" i="1">
                          <a:solidFill>
                            <a:schemeClr val="accent2"/>
                          </a:solidFill>
                          <a:latin typeface="Cambria Math" panose="02040503050406030204" pitchFamily="18" charset="0"/>
                        </a:rPr>
                        <m:t>度</m:t>
                      </m:r>
                      <m:r>
                        <a:rPr lang="en-US" altLang="ja-JP" sz="2000" b="0" i="1" smtClean="0">
                          <a:solidFill>
                            <a:schemeClr val="accent2"/>
                          </a:solidFill>
                          <a:latin typeface="Cambria Math" panose="02040503050406030204" pitchFamily="18" charset="0"/>
                        </a:rPr>
                        <m:t>=</m:t>
                      </m:r>
                      <m:f>
                        <m:fPr>
                          <m:ctrlPr>
                            <a:rPr kumimoji="1" lang="en-US" altLang="ja-JP" sz="2000" i="1" smtClean="0">
                              <a:solidFill>
                                <a:schemeClr val="tx1"/>
                              </a:solidFill>
                              <a:latin typeface="Cambria Math" panose="02040503050406030204" pitchFamily="18" charset="0"/>
                            </a:rPr>
                          </m:ctrlPr>
                        </m:fPr>
                        <m:num>
                          <m:r>
                            <m:rPr>
                              <m:nor/>
                            </m:rPr>
                            <a:rPr kumimoji="1" lang="en-US" altLang="ja-JP" sz="2000" b="0" i="0" smtClean="0">
                              <a:solidFill>
                                <a:schemeClr val="tx1"/>
                              </a:solidFill>
                              <a:latin typeface="Cambria Math" panose="02040503050406030204" pitchFamily="18" charset="0"/>
                            </a:rPr>
                            <m:t>94,905</m:t>
                          </m:r>
                        </m:num>
                        <m:den>
                          <m:r>
                            <a:rPr lang="en-US" altLang="ja-JP" sz="2000" b="0" i="1" dirty="0" smtClean="0">
                              <a:solidFill>
                                <a:schemeClr val="tx1"/>
                              </a:solidFill>
                              <a:latin typeface="Cambria Math" panose="02040503050406030204" pitchFamily="18" charset="0"/>
                              <a:ea typeface="Meiryo UI" panose="020B0604030504040204" pitchFamily="34" charset="-128"/>
                            </a:rPr>
                            <m:t>94,905+95</m:t>
                          </m:r>
                        </m:den>
                      </m:f>
                      <m:r>
                        <a:rPr lang="en-US" altLang="ja-JP" sz="2000" b="1" i="1" dirty="0" smtClean="0">
                          <a:solidFill>
                            <a:schemeClr val="tx1"/>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𝟗𝟗</m:t>
                      </m:r>
                      <m:r>
                        <a:rPr lang="en-US" altLang="ja-JP" sz="2000" b="1" i="1" dirty="0" smtClean="0">
                          <a:solidFill>
                            <a:schemeClr val="accent2"/>
                          </a:solidFill>
                          <a:latin typeface="Cambria Math" panose="02040503050406030204" pitchFamily="18" charset="0"/>
                          <a:ea typeface="Meiryo UI" panose="020B0604030504040204" pitchFamily="34" charset="-128"/>
                        </a:rPr>
                        <m:t>.</m:t>
                      </m:r>
                      <m:r>
                        <a:rPr lang="en-US" altLang="ja-JP" sz="2000" b="1" i="1" dirty="0" smtClean="0">
                          <a:solidFill>
                            <a:schemeClr val="accent2"/>
                          </a:solidFill>
                          <a:latin typeface="Cambria Math" panose="02040503050406030204" pitchFamily="18" charset="0"/>
                          <a:ea typeface="Meiryo UI" panose="020B0604030504040204" pitchFamily="34" charset="-128"/>
                        </a:rPr>
                        <m:t>𝟗</m:t>
                      </m:r>
                      <m:r>
                        <a:rPr lang="en-US" altLang="ja-JP" sz="2000"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9" name="テキスト ボックス 38">
                <a:extLst>
                  <a:ext uri="{FF2B5EF4-FFF2-40B4-BE49-F238E27FC236}">
                    <a16:creationId xmlns:a16="http://schemas.microsoft.com/office/drawing/2014/main" id="{986CB835-052C-854F-B58B-8E741B8ECFB0}"/>
                  </a:ext>
                </a:extLst>
              </p:cNvPr>
              <p:cNvSpPr txBox="1">
                <a:spLocks noRot="1" noChangeAspect="1" noMove="1" noResize="1" noEditPoints="1" noAdjustHandles="1" noChangeArrowheads="1" noChangeShapeType="1" noTextEdit="1"/>
              </p:cNvSpPr>
              <p:nvPr/>
            </p:nvSpPr>
            <p:spPr>
              <a:xfrm>
                <a:off x="8256240" y="5435876"/>
                <a:ext cx="3853234" cy="709361"/>
              </a:xfrm>
              <a:prstGeom prst="rect">
                <a:avLst/>
              </a:prstGeom>
              <a:blipFill>
                <a:blip r:embed="rId11"/>
                <a:stretch>
                  <a:fillRect b="-1786"/>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06D74F4-1EB7-7747-AF3C-5A47634AB926}"/>
              </a:ext>
            </a:extLst>
          </p:cNvPr>
          <p:cNvSpPr txBox="1"/>
          <p:nvPr/>
        </p:nvSpPr>
        <p:spPr>
          <a:xfrm>
            <a:off x="3295941" y="6228020"/>
            <a:ext cx="4410182"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10</a:t>
            </a:r>
            <a:r>
              <a:rPr kumimoji="1" lang="ja-JP" altLang="en-US">
                <a:latin typeface="Meiryo UI" panose="020B0604030504040204" pitchFamily="34" charset="-128"/>
                <a:ea typeface="Meiryo UI" panose="020B0604030504040204" pitchFamily="34" charset="-128"/>
              </a:rPr>
              <a:t>万人の検査に対して感染者が</a:t>
            </a:r>
            <a:r>
              <a:rPr lang="en-US" altLang="ja-JP" dirty="0">
                <a:latin typeface="Meiryo UI" panose="020B0604030504040204" pitchFamily="34" charset="-128"/>
                <a:ea typeface="Meiryo UI" panose="020B0604030504040204" pitchFamily="34" charset="-128"/>
              </a:rPr>
              <a:t>5%</a:t>
            </a:r>
            <a:r>
              <a:rPr lang="ja-JP" altLang="en-US">
                <a:latin typeface="Meiryo UI" panose="020B0604030504040204" pitchFamily="34" charset="-128"/>
                <a:ea typeface="Meiryo UI" panose="020B0604030504040204" pitchFamily="34" charset="-128"/>
              </a:rPr>
              <a:t>の場合</a:t>
            </a:r>
            <a:endParaRPr kumimoji="1" lang="ja-JP" altLang="en-US">
              <a:latin typeface="Meiryo UI" panose="020B0604030504040204" pitchFamily="34" charset="-128"/>
              <a:ea typeface="Meiryo UI" panose="020B0604030504040204" pitchFamily="34" charset="-128"/>
            </a:endParaRPr>
          </a:p>
        </p:txBody>
      </p:sp>
      <p:grpSp>
        <p:nvGrpSpPr>
          <p:cNvPr id="8" name="グループ化 7">
            <a:extLst>
              <a:ext uri="{FF2B5EF4-FFF2-40B4-BE49-F238E27FC236}">
                <a16:creationId xmlns:a16="http://schemas.microsoft.com/office/drawing/2014/main" id="{2799D750-1770-3B43-ACC3-05F548AC842C}"/>
              </a:ext>
            </a:extLst>
          </p:cNvPr>
          <p:cNvGrpSpPr/>
          <p:nvPr/>
        </p:nvGrpSpPr>
        <p:grpSpPr>
          <a:xfrm>
            <a:off x="2958730" y="3990173"/>
            <a:ext cx="2633214" cy="2247139"/>
            <a:chOff x="2958730" y="3990173"/>
            <a:chExt cx="2633214" cy="2247139"/>
          </a:xfrm>
        </p:grpSpPr>
        <p:sp>
          <p:nvSpPr>
            <p:cNvPr id="34" name="角丸四角形 33">
              <a:extLst>
                <a:ext uri="{FF2B5EF4-FFF2-40B4-BE49-F238E27FC236}">
                  <a16:creationId xmlns:a16="http://schemas.microsoft.com/office/drawing/2014/main" id="{988235B0-CB43-8048-8612-D67380784186}"/>
                </a:ext>
              </a:extLst>
            </p:cNvPr>
            <p:cNvSpPr/>
            <p:nvPr/>
          </p:nvSpPr>
          <p:spPr>
            <a:xfrm>
              <a:off x="2958730" y="3990173"/>
              <a:ext cx="2633214" cy="2247139"/>
            </a:xfrm>
            <a:prstGeom prst="roundRect">
              <a:avLst>
                <a:gd name="adj" fmla="val 7624"/>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5EEEB8A3-2489-2543-97EE-D421CCF11E04}"/>
                </a:ext>
              </a:extLst>
            </p:cNvPr>
            <p:cNvSpPr/>
            <p:nvPr/>
          </p:nvSpPr>
          <p:spPr>
            <a:xfrm>
              <a:off x="2991154" y="4027103"/>
              <a:ext cx="2534784" cy="1067373"/>
            </a:xfrm>
            <a:prstGeom prst="roundRect">
              <a:avLst>
                <a:gd name="adj" fmla="val 14347"/>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1" name="グループ化 10">
            <a:extLst>
              <a:ext uri="{FF2B5EF4-FFF2-40B4-BE49-F238E27FC236}">
                <a16:creationId xmlns:a16="http://schemas.microsoft.com/office/drawing/2014/main" id="{2407AD44-04A8-1E4B-89A5-1318D7153822}"/>
              </a:ext>
            </a:extLst>
          </p:cNvPr>
          <p:cNvGrpSpPr/>
          <p:nvPr/>
        </p:nvGrpSpPr>
        <p:grpSpPr>
          <a:xfrm>
            <a:off x="2958730" y="4005064"/>
            <a:ext cx="5297510" cy="1123283"/>
            <a:chOff x="2958730" y="4005064"/>
            <a:chExt cx="5297510" cy="1123283"/>
          </a:xfrm>
        </p:grpSpPr>
        <p:sp>
          <p:nvSpPr>
            <p:cNvPr id="43" name="角丸四角形 42">
              <a:extLst>
                <a:ext uri="{FF2B5EF4-FFF2-40B4-BE49-F238E27FC236}">
                  <a16:creationId xmlns:a16="http://schemas.microsoft.com/office/drawing/2014/main" id="{6D54F54B-3485-E043-9EF5-9057CEC1C688}"/>
                </a:ext>
              </a:extLst>
            </p:cNvPr>
            <p:cNvSpPr/>
            <p:nvPr/>
          </p:nvSpPr>
          <p:spPr>
            <a:xfrm>
              <a:off x="2958730" y="4005064"/>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4" name="角丸四角形 43">
              <a:extLst>
                <a:ext uri="{FF2B5EF4-FFF2-40B4-BE49-F238E27FC236}">
                  <a16:creationId xmlns:a16="http://schemas.microsoft.com/office/drawing/2014/main" id="{50972913-96AE-F247-AB99-89E1418CC111}"/>
                </a:ext>
              </a:extLst>
            </p:cNvPr>
            <p:cNvSpPr/>
            <p:nvPr/>
          </p:nvSpPr>
          <p:spPr>
            <a:xfrm>
              <a:off x="2999656" y="4042627"/>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2" name="グループ化 11">
            <a:extLst>
              <a:ext uri="{FF2B5EF4-FFF2-40B4-BE49-F238E27FC236}">
                <a16:creationId xmlns:a16="http://schemas.microsoft.com/office/drawing/2014/main" id="{CD1E7803-4F9F-644A-95B3-9AC02A1A5A4E}"/>
              </a:ext>
            </a:extLst>
          </p:cNvPr>
          <p:cNvGrpSpPr/>
          <p:nvPr/>
        </p:nvGrpSpPr>
        <p:grpSpPr>
          <a:xfrm>
            <a:off x="2958730" y="5157192"/>
            <a:ext cx="5297510" cy="1123283"/>
            <a:chOff x="2958730" y="5157192"/>
            <a:chExt cx="5297510" cy="1123283"/>
          </a:xfrm>
        </p:grpSpPr>
        <p:sp>
          <p:nvSpPr>
            <p:cNvPr id="45" name="角丸四角形 44">
              <a:extLst>
                <a:ext uri="{FF2B5EF4-FFF2-40B4-BE49-F238E27FC236}">
                  <a16:creationId xmlns:a16="http://schemas.microsoft.com/office/drawing/2014/main" id="{C2CE1BAE-C5B6-0747-8B80-9D9CF975E30A}"/>
                </a:ext>
              </a:extLst>
            </p:cNvPr>
            <p:cNvSpPr/>
            <p:nvPr/>
          </p:nvSpPr>
          <p:spPr>
            <a:xfrm>
              <a:off x="2958730" y="5157192"/>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6" name="角丸四角形 45">
              <a:extLst>
                <a:ext uri="{FF2B5EF4-FFF2-40B4-BE49-F238E27FC236}">
                  <a16:creationId xmlns:a16="http://schemas.microsoft.com/office/drawing/2014/main" id="{6B72E66C-0DF9-B84E-842E-2CDDF61AC83B}"/>
                </a:ext>
              </a:extLst>
            </p:cNvPr>
            <p:cNvSpPr/>
            <p:nvPr/>
          </p:nvSpPr>
          <p:spPr>
            <a:xfrm>
              <a:off x="5551018" y="5194755"/>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41" name="フッター プレースホルダー 3">
            <a:extLst>
              <a:ext uri="{FF2B5EF4-FFF2-40B4-BE49-F238E27FC236}">
                <a16:creationId xmlns:a16="http://schemas.microsoft.com/office/drawing/2014/main" id="{C6640858-9966-824B-AF81-3090E79BABDE}"/>
              </a:ext>
            </a:extLst>
          </p:cNvPr>
          <p:cNvSpPr txBox="1">
            <a:spLocks/>
          </p:cNvSpPr>
          <p:nvPr/>
        </p:nvSpPr>
        <p:spPr>
          <a:xfrm>
            <a:off x="9934057" y="6274826"/>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28935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85000" lnSpcReduction="20000"/>
          </a:bodyPr>
          <a:lstStyle/>
          <a:p>
            <a:r>
              <a:rPr lang="ja-JP" altLang="en-US"/>
              <a:t>識別精度の評価（例：新型コロナウイルスに感染しているかどうかの検査）</a:t>
            </a:r>
            <a:endParaRPr lang="en-US" altLang="ja-JP" dirty="0"/>
          </a:p>
          <a:p>
            <a:pPr marL="0" indent="0" algn="r">
              <a:buNone/>
            </a:pPr>
            <a:r>
              <a:rPr lang="en-US" altLang="ja-JP" sz="2400" b="0" dirty="0">
                <a:solidFill>
                  <a:srgbClr val="FF0000"/>
                </a:solidFill>
              </a:rPr>
              <a:t>※</a:t>
            </a:r>
            <a:r>
              <a:rPr lang="ja-JP" altLang="en-US" sz="2400" b="0">
                <a:solidFill>
                  <a:srgbClr val="FF0000"/>
                </a:solidFill>
              </a:rPr>
              <a:t>数値は予想される概算値で厳密な値ではありません</a:t>
            </a:r>
            <a:endParaRPr lang="ja-JP" altLang="en-US"/>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計算例</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nvGraphicFramePr>
        <p:xfrm>
          <a:off x="2958565" y="4014356"/>
          <a:ext cx="5297675" cy="2316480"/>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真陽性</a:t>
                      </a:r>
                      <a:r>
                        <a:rPr kumimoji="1" lang="en" altLang="ja-JP" dirty="0">
                          <a:latin typeface="Meiryo UI" panose="020B0604030504040204" pitchFamily="34" charset="-128"/>
                          <a:ea typeface="Meiryo UI" panose="020B0604030504040204" pitchFamily="34" charset="-128"/>
                        </a:rPr>
                        <a:t> (TP)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56,000</a:t>
                      </a:r>
                    </a:p>
                  </a:txBody>
                  <a:tcPr/>
                </a:tc>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偽陰性</a:t>
                      </a:r>
                      <a:r>
                        <a:rPr kumimoji="1" lang="en" altLang="ja-JP" sz="2400" b="1" dirty="0">
                          <a:solidFill>
                            <a:schemeClr val="tx2"/>
                          </a:solidFill>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24,000</a:t>
                      </a:r>
                    </a:p>
                  </a:txBody>
                  <a:tcPr/>
                </a:tc>
                <a:extLst>
                  <a:ext uri="{0D108BD9-81ED-4DB2-BD59-A6C34878D82A}">
                    <a16:rowId xmlns:a16="http://schemas.microsoft.com/office/drawing/2014/main" val="4285981796"/>
                  </a:ext>
                </a:extLst>
              </a:tr>
              <a:tr h="1139971">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偽陽性 </a:t>
                      </a:r>
                      <a:r>
                        <a:rPr kumimoji="1" lang="en" altLang="ja-JP" dirty="0">
                          <a:latin typeface="Meiryo UI" panose="020B0604030504040204" pitchFamily="34" charset="-128"/>
                          <a:ea typeface="Meiryo UI" panose="020B0604030504040204" pitchFamily="34" charset="-128"/>
                        </a:rPr>
                        <a:t>(FP)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20</a:t>
                      </a:r>
                    </a:p>
                  </a:txBody>
                  <a:tcPr/>
                </a:tc>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真陰性</a:t>
                      </a:r>
                      <a:r>
                        <a:rPr kumimoji="1" lang="en" altLang="ja-JP" dirty="0">
                          <a:latin typeface="Meiryo UI" panose="020B0604030504040204" pitchFamily="34" charset="-128"/>
                          <a:ea typeface="Meiryo UI" panose="020B0604030504040204" pitchFamily="34" charset="-128"/>
                        </a:rPr>
                        <a:t> (TN)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19,980</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3DD0A19-61FA-CC43-A548-32153941D712}"/>
                  </a:ext>
                </a:extLst>
              </p:cNvPr>
              <p:cNvSpPr txBox="1"/>
              <p:nvPr/>
            </p:nvSpPr>
            <p:spPr>
              <a:xfrm>
                <a:off x="8250578" y="3068960"/>
                <a:ext cx="9621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精度</m:t>
                      </m:r>
                      <m:r>
                        <a:rPr lang="en-US" altLang="ja-JP" b="0" i="1" smtClean="0">
                          <a:solidFill>
                            <a:schemeClr val="accent2"/>
                          </a:solidFill>
                          <a:latin typeface="Cambria Math" panose="02040503050406030204" pitchFamily="18" charset="0"/>
                        </a:rPr>
                        <m:t>=</m:t>
                      </m:r>
                    </m:oMath>
                  </m:oMathPara>
                </a14:m>
                <a:endParaRPr lang="en-US" altLang="ja-JP" dirty="0">
                  <a:latin typeface="Meiryo UI" panose="020B0604030504040204" pitchFamily="34" charset="-128"/>
                  <a:ea typeface="Meiryo UI" panose="020B0604030504040204" pitchFamily="34" charset="-128"/>
                </a:endParaRPr>
              </a:p>
            </p:txBody>
          </p:sp>
        </mc:Choice>
        <mc:Fallback xmlns="">
          <p:sp>
            <p:nvSpPr>
              <p:cNvPr id="36" name="テキスト ボックス 35">
                <a:extLst>
                  <a:ext uri="{FF2B5EF4-FFF2-40B4-BE49-F238E27FC236}">
                    <a16:creationId xmlns:a16="http://schemas.microsoft.com/office/drawing/2014/main" id="{B3DD0A19-61FA-CC43-A548-32153941D712}"/>
                  </a:ext>
                </a:extLst>
              </p:cNvPr>
              <p:cNvSpPr txBox="1">
                <a:spLocks noRot="1" noChangeAspect="1" noMove="1" noResize="1" noEditPoints="1" noAdjustHandles="1" noChangeArrowheads="1" noChangeShapeType="1" noTextEdit="1"/>
              </p:cNvSpPr>
              <p:nvPr/>
            </p:nvSpPr>
            <p:spPr>
              <a:xfrm>
                <a:off x="8250578" y="3068960"/>
                <a:ext cx="962123" cy="369332"/>
              </a:xfrm>
              <a:prstGeom prst="rect">
                <a:avLst/>
              </a:prstGeom>
              <a:blipFill>
                <a:blip r:embed="rId8"/>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4A6763E3-2BFB-E646-9CEC-688E4E3F797A}"/>
                  </a:ext>
                </a:extLst>
              </p:cNvPr>
              <p:cNvSpPr txBox="1"/>
              <p:nvPr/>
            </p:nvSpPr>
            <p:spPr>
              <a:xfrm>
                <a:off x="8253409" y="3918572"/>
                <a:ext cx="11929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適合率</m:t>
                      </m:r>
                      <m:r>
                        <a:rPr lang="en-US" altLang="ja-JP" b="0" i="1" smtClean="0">
                          <a:solidFill>
                            <a:schemeClr val="accent2"/>
                          </a:solidFill>
                          <a:latin typeface="Cambria Math" panose="02040503050406030204" pitchFamily="18" charset="0"/>
                        </a:rPr>
                        <m:t>=</m:t>
                      </m:r>
                    </m:oMath>
                  </m:oMathPara>
                </a14:m>
                <a:endParaRPr lang="en-US" altLang="ja-JP" dirty="0">
                  <a:latin typeface="Meiryo UI" panose="020B0604030504040204" pitchFamily="34" charset="-128"/>
                  <a:ea typeface="Meiryo UI" panose="020B0604030504040204" pitchFamily="34" charset="-128"/>
                </a:endParaRPr>
              </a:p>
            </p:txBody>
          </p:sp>
        </mc:Choice>
        <mc:Fallback xmlns="">
          <p:sp>
            <p:nvSpPr>
              <p:cNvPr id="37" name="テキスト ボックス 36">
                <a:extLst>
                  <a:ext uri="{FF2B5EF4-FFF2-40B4-BE49-F238E27FC236}">
                    <a16:creationId xmlns:a16="http://schemas.microsoft.com/office/drawing/2014/main" id="{4A6763E3-2BFB-E646-9CEC-688E4E3F797A}"/>
                  </a:ext>
                </a:extLst>
              </p:cNvPr>
              <p:cNvSpPr txBox="1">
                <a:spLocks noRot="1" noChangeAspect="1" noMove="1" noResize="1" noEditPoints="1" noAdjustHandles="1" noChangeArrowheads="1" noChangeShapeType="1" noTextEdit="1"/>
              </p:cNvSpPr>
              <p:nvPr/>
            </p:nvSpPr>
            <p:spPr>
              <a:xfrm>
                <a:off x="8253409" y="3918572"/>
                <a:ext cx="1192955" cy="369332"/>
              </a:xfrm>
              <a:prstGeom prst="rect">
                <a:avLst/>
              </a:prstGeom>
              <a:blipFill>
                <a:blip r:embed="rId9"/>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28045274-2208-014A-8B94-EDA0D6483BA0}"/>
                  </a:ext>
                </a:extLst>
              </p:cNvPr>
              <p:cNvSpPr txBox="1"/>
              <p:nvPr/>
            </p:nvSpPr>
            <p:spPr>
              <a:xfrm>
                <a:off x="8248063" y="4710902"/>
                <a:ext cx="11929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再現率</m:t>
                      </m:r>
                      <m:r>
                        <a:rPr lang="en-US" altLang="ja-JP" b="0" i="1" smtClean="0">
                          <a:solidFill>
                            <a:schemeClr val="accent2"/>
                          </a:solidFill>
                          <a:latin typeface="Cambria Math" panose="02040503050406030204" pitchFamily="18" charset="0"/>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8" name="テキスト ボックス 37">
                <a:extLst>
                  <a:ext uri="{FF2B5EF4-FFF2-40B4-BE49-F238E27FC236}">
                    <a16:creationId xmlns:a16="http://schemas.microsoft.com/office/drawing/2014/main" id="{28045274-2208-014A-8B94-EDA0D6483BA0}"/>
                  </a:ext>
                </a:extLst>
              </p:cNvPr>
              <p:cNvSpPr txBox="1">
                <a:spLocks noRot="1" noChangeAspect="1" noMove="1" noResize="1" noEditPoints="1" noAdjustHandles="1" noChangeArrowheads="1" noChangeShapeType="1" noTextEdit="1"/>
              </p:cNvSpPr>
              <p:nvPr/>
            </p:nvSpPr>
            <p:spPr>
              <a:xfrm>
                <a:off x="8248063" y="4710902"/>
                <a:ext cx="1192955" cy="369332"/>
              </a:xfrm>
              <a:prstGeom prst="rect">
                <a:avLst/>
              </a:prstGeom>
              <a:blipFill>
                <a:blip r:embed="rId10"/>
                <a:stretch>
                  <a:fillRect b="-68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986CB835-052C-854F-B58B-8E741B8ECFB0}"/>
                  </a:ext>
                </a:extLst>
              </p:cNvPr>
              <p:cNvSpPr txBox="1"/>
              <p:nvPr/>
            </p:nvSpPr>
            <p:spPr>
              <a:xfrm>
                <a:off x="8256240" y="5615868"/>
                <a:ext cx="11929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特異</m:t>
                      </m:r>
                      <m:r>
                        <a:rPr lang="ja-JP" altLang="en-US" i="1">
                          <a:solidFill>
                            <a:schemeClr val="accent2"/>
                          </a:solidFill>
                          <a:latin typeface="Cambria Math" panose="02040503050406030204" pitchFamily="18" charset="0"/>
                        </a:rPr>
                        <m:t>度</m:t>
                      </m:r>
                      <m:r>
                        <a:rPr lang="en-US" altLang="ja-JP" b="0" i="1" smtClean="0">
                          <a:solidFill>
                            <a:schemeClr val="accent2"/>
                          </a:solidFill>
                          <a:latin typeface="Cambria Math" panose="02040503050406030204" pitchFamily="18" charset="0"/>
                        </a:rPr>
                        <m:t>=</m:t>
                      </m:r>
                    </m:oMath>
                  </m:oMathPara>
                </a14:m>
                <a:endParaRPr lang="en-US" altLang="ja-JP" dirty="0">
                  <a:latin typeface="Meiryo UI" panose="020B0604030504040204" pitchFamily="34" charset="-128"/>
                  <a:ea typeface="Meiryo UI" panose="020B0604030504040204" pitchFamily="34" charset="-128"/>
                </a:endParaRPr>
              </a:p>
            </p:txBody>
          </p:sp>
        </mc:Choice>
        <mc:Fallback xmlns="">
          <p:sp>
            <p:nvSpPr>
              <p:cNvPr id="39" name="テキスト ボックス 38">
                <a:extLst>
                  <a:ext uri="{FF2B5EF4-FFF2-40B4-BE49-F238E27FC236}">
                    <a16:creationId xmlns:a16="http://schemas.microsoft.com/office/drawing/2014/main" id="{986CB835-052C-854F-B58B-8E741B8ECFB0}"/>
                  </a:ext>
                </a:extLst>
              </p:cNvPr>
              <p:cNvSpPr txBox="1">
                <a:spLocks noRot="1" noChangeAspect="1" noMove="1" noResize="1" noEditPoints="1" noAdjustHandles="1" noChangeArrowheads="1" noChangeShapeType="1" noTextEdit="1"/>
              </p:cNvSpPr>
              <p:nvPr/>
            </p:nvSpPr>
            <p:spPr>
              <a:xfrm>
                <a:off x="8256240" y="5615868"/>
                <a:ext cx="1192955" cy="369332"/>
              </a:xfrm>
              <a:prstGeom prst="rect">
                <a:avLst/>
              </a:prstGeom>
              <a:blipFill>
                <a:blip r:embed="rId11"/>
                <a:stretch>
                  <a:fillRect b="-10000"/>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06D74F4-1EB7-7747-AF3C-5A47634AB926}"/>
              </a:ext>
            </a:extLst>
          </p:cNvPr>
          <p:cNvSpPr txBox="1"/>
          <p:nvPr/>
        </p:nvSpPr>
        <p:spPr>
          <a:xfrm>
            <a:off x="3295941" y="6237312"/>
            <a:ext cx="4398961"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10</a:t>
            </a:r>
            <a:r>
              <a:rPr kumimoji="1" lang="ja-JP" altLang="en-US">
                <a:latin typeface="Meiryo UI" panose="020B0604030504040204" pitchFamily="34" charset="-128"/>
                <a:ea typeface="Meiryo UI" panose="020B0604030504040204" pitchFamily="34" charset="-128"/>
              </a:rPr>
              <a:t>万人の検査に対して感染者が</a:t>
            </a:r>
            <a:r>
              <a:rPr lang="en-US" altLang="ja-JP" dirty="0">
                <a:latin typeface="Meiryo UI" panose="020B0604030504040204" pitchFamily="34" charset="-128"/>
                <a:ea typeface="Meiryo UI" panose="020B0604030504040204" pitchFamily="34" charset="-128"/>
              </a:rPr>
              <a:t>8</a:t>
            </a:r>
            <a:r>
              <a:rPr kumimoji="1" lang="en-US" altLang="ja-JP" dirty="0">
                <a:latin typeface="Meiryo UI" panose="020B0604030504040204" pitchFamily="34" charset="-128"/>
                <a:ea typeface="Meiryo UI" panose="020B0604030504040204" pitchFamily="34" charset="-128"/>
              </a:rPr>
              <a:t>0</a:t>
            </a:r>
            <a:r>
              <a:rPr lang="en-US" altLang="ja-JP" dirty="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の場合</a:t>
            </a:r>
            <a:endParaRPr kumimoji="1" lang="ja-JP" altLang="en-US">
              <a:latin typeface="Meiryo UI" panose="020B0604030504040204" pitchFamily="34" charset="-128"/>
              <a:ea typeface="Meiryo UI" panose="020B0604030504040204" pitchFamily="34" charset="-128"/>
            </a:endParaRPr>
          </a:p>
        </p:txBody>
      </p:sp>
      <p:grpSp>
        <p:nvGrpSpPr>
          <p:cNvPr id="8" name="グループ化 7">
            <a:extLst>
              <a:ext uri="{FF2B5EF4-FFF2-40B4-BE49-F238E27FC236}">
                <a16:creationId xmlns:a16="http://schemas.microsoft.com/office/drawing/2014/main" id="{2799D750-1770-3B43-ACC3-05F548AC842C}"/>
              </a:ext>
            </a:extLst>
          </p:cNvPr>
          <p:cNvGrpSpPr/>
          <p:nvPr/>
        </p:nvGrpSpPr>
        <p:grpSpPr>
          <a:xfrm>
            <a:off x="2958730" y="3990173"/>
            <a:ext cx="2633214" cy="2247139"/>
            <a:chOff x="2958730" y="3990173"/>
            <a:chExt cx="2633214" cy="2247139"/>
          </a:xfrm>
        </p:grpSpPr>
        <p:sp>
          <p:nvSpPr>
            <p:cNvPr id="34" name="角丸四角形 33">
              <a:extLst>
                <a:ext uri="{FF2B5EF4-FFF2-40B4-BE49-F238E27FC236}">
                  <a16:creationId xmlns:a16="http://schemas.microsoft.com/office/drawing/2014/main" id="{988235B0-CB43-8048-8612-D67380784186}"/>
                </a:ext>
              </a:extLst>
            </p:cNvPr>
            <p:cNvSpPr/>
            <p:nvPr/>
          </p:nvSpPr>
          <p:spPr>
            <a:xfrm>
              <a:off x="2958730" y="3990173"/>
              <a:ext cx="2633214" cy="2247139"/>
            </a:xfrm>
            <a:prstGeom prst="roundRect">
              <a:avLst>
                <a:gd name="adj" fmla="val 7624"/>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5EEEB8A3-2489-2543-97EE-D421CCF11E04}"/>
                </a:ext>
              </a:extLst>
            </p:cNvPr>
            <p:cNvSpPr/>
            <p:nvPr/>
          </p:nvSpPr>
          <p:spPr>
            <a:xfrm>
              <a:off x="2991154" y="4027103"/>
              <a:ext cx="2534784" cy="1067373"/>
            </a:xfrm>
            <a:prstGeom prst="roundRect">
              <a:avLst>
                <a:gd name="adj" fmla="val 14347"/>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1" name="グループ化 10">
            <a:extLst>
              <a:ext uri="{FF2B5EF4-FFF2-40B4-BE49-F238E27FC236}">
                <a16:creationId xmlns:a16="http://schemas.microsoft.com/office/drawing/2014/main" id="{2407AD44-04A8-1E4B-89A5-1318D7153822}"/>
              </a:ext>
            </a:extLst>
          </p:cNvPr>
          <p:cNvGrpSpPr/>
          <p:nvPr/>
        </p:nvGrpSpPr>
        <p:grpSpPr>
          <a:xfrm>
            <a:off x="2958730" y="4005064"/>
            <a:ext cx="5297510" cy="1123283"/>
            <a:chOff x="2958730" y="4005064"/>
            <a:chExt cx="5297510" cy="1123283"/>
          </a:xfrm>
        </p:grpSpPr>
        <p:sp>
          <p:nvSpPr>
            <p:cNvPr id="43" name="角丸四角形 42">
              <a:extLst>
                <a:ext uri="{FF2B5EF4-FFF2-40B4-BE49-F238E27FC236}">
                  <a16:creationId xmlns:a16="http://schemas.microsoft.com/office/drawing/2014/main" id="{6D54F54B-3485-E043-9EF5-9057CEC1C688}"/>
                </a:ext>
              </a:extLst>
            </p:cNvPr>
            <p:cNvSpPr/>
            <p:nvPr/>
          </p:nvSpPr>
          <p:spPr>
            <a:xfrm>
              <a:off x="2958730" y="4005064"/>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4" name="角丸四角形 43">
              <a:extLst>
                <a:ext uri="{FF2B5EF4-FFF2-40B4-BE49-F238E27FC236}">
                  <a16:creationId xmlns:a16="http://schemas.microsoft.com/office/drawing/2014/main" id="{50972913-96AE-F247-AB99-89E1418CC111}"/>
                </a:ext>
              </a:extLst>
            </p:cNvPr>
            <p:cNvSpPr/>
            <p:nvPr/>
          </p:nvSpPr>
          <p:spPr>
            <a:xfrm>
              <a:off x="2999656" y="4042627"/>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2" name="グループ化 11">
            <a:extLst>
              <a:ext uri="{FF2B5EF4-FFF2-40B4-BE49-F238E27FC236}">
                <a16:creationId xmlns:a16="http://schemas.microsoft.com/office/drawing/2014/main" id="{CD1E7803-4F9F-644A-95B3-9AC02A1A5A4E}"/>
              </a:ext>
            </a:extLst>
          </p:cNvPr>
          <p:cNvGrpSpPr/>
          <p:nvPr/>
        </p:nvGrpSpPr>
        <p:grpSpPr>
          <a:xfrm>
            <a:off x="2958730" y="5157192"/>
            <a:ext cx="5297510" cy="1123283"/>
            <a:chOff x="2958730" y="5157192"/>
            <a:chExt cx="5297510" cy="1123283"/>
          </a:xfrm>
        </p:grpSpPr>
        <p:sp>
          <p:nvSpPr>
            <p:cNvPr id="45" name="角丸四角形 44">
              <a:extLst>
                <a:ext uri="{FF2B5EF4-FFF2-40B4-BE49-F238E27FC236}">
                  <a16:creationId xmlns:a16="http://schemas.microsoft.com/office/drawing/2014/main" id="{C2CE1BAE-C5B6-0747-8B80-9D9CF975E30A}"/>
                </a:ext>
              </a:extLst>
            </p:cNvPr>
            <p:cNvSpPr/>
            <p:nvPr/>
          </p:nvSpPr>
          <p:spPr>
            <a:xfrm>
              <a:off x="2958730" y="5157192"/>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6" name="角丸四角形 45">
              <a:extLst>
                <a:ext uri="{FF2B5EF4-FFF2-40B4-BE49-F238E27FC236}">
                  <a16:creationId xmlns:a16="http://schemas.microsoft.com/office/drawing/2014/main" id="{6B72E66C-0DF9-B84E-842E-2CDDF61AC83B}"/>
                </a:ext>
              </a:extLst>
            </p:cNvPr>
            <p:cNvSpPr/>
            <p:nvPr/>
          </p:nvSpPr>
          <p:spPr>
            <a:xfrm>
              <a:off x="5551018" y="5194755"/>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40" name="フッター プレースホルダー 3">
            <a:extLst>
              <a:ext uri="{FF2B5EF4-FFF2-40B4-BE49-F238E27FC236}">
                <a16:creationId xmlns:a16="http://schemas.microsoft.com/office/drawing/2014/main" id="{4CF85CB9-0492-2541-AACA-DFD4DAEDCCEA}"/>
              </a:ext>
            </a:extLst>
          </p:cNvPr>
          <p:cNvSpPr txBox="1">
            <a:spLocks/>
          </p:cNvSpPr>
          <p:nvPr/>
        </p:nvSpPr>
        <p:spPr>
          <a:xfrm>
            <a:off x="10007169" y="6237312"/>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20708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85000" lnSpcReduction="20000"/>
          </a:bodyPr>
          <a:lstStyle/>
          <a:p>
            <a:r>
              <a:rPr lang="ja-JP" altLang="en-US"/>
              <a:t>識別精度の評価（例：新型コロナウイルスに感染しているかどうかの検査）</a:t>
            </a:r>
            <a:endParaRPr lang="en-US" altLang="ja-JP" dirty="0"/>
          </a:p>
          <a:p>
            <a:pPr marL="0" indent="0" algn="r">
              <a:buNone/>
            </a:pPr>
            <a:r>
              <a:rPr lang="en-US" altLang="ja-JP" sz="2400" b="0" dirty="0">
                <a:solidFill>
                  <a:srgbClr val="FF0000"/>
                </a:solidFill>
              </a:rPr>
              <a:t>※</a:t>
            </a:r>
            <a:r>
              <a:rPr lang="ja-JP" altLang="en-US" sz="2400" b="0">
                <a:solidFill>
                  <a:srgbClr val="FF0000"/>
                </a:solidFill>
              </a:rPr>
              <a:t>数値は予想される概算値で厳密な値ではありません</a:t>
            </a:r>
            <a:endParaRPr lang="ja-JP" altLang="en-US"/>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計算例</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nvGraphicFramePr>
        <p:xfrm>
          <a:off x="2958565" y="4014356"/>
          <a:ext cx="5297675" cy="2316480"/>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真陽性</a:t>
                      </a:r>
                      <a:r>
                        <a:rPr kumimoji="1" lang="en" altLang="ja-JP" dirty="0">
                          <a:latin typeface="Meiryo UI" panose="020B0604030504040204" pitchFamily="34" charset="-128"/>
                          <a:ea typeface="Meiryo UI" panose="020B0604030504040204" pitchFamily="34" charset="-128"/>
                        </a:rPr>
                        <a:t> (TP)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56,000</a:t>
                      </a:r>
                    </a:p>
                  </a:txBody>
                  <a:tcPr/>
                </a:tc>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偽陰性</a:t>
                      </a:r>
                      <a:r>
                        <a:rPr kumimoji="1" lang="en" altLang="ja-JP" sz="2400" b="1" dirty="0">
                          <a:solidFill>
                            <a:schemeClr val="tx2"/>
                          </a:solidFill>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24,000</a:t>
                      </a:r>
                    </a:p>
                  </a:txBody>
                  <a:tcPr/>
                </a:tc>
                <a:extLst>
                  <a:ext uri="{0D108BD9-81ED-4DB2-BD59-A6C34878D82A}">
                    <a16:rowId xmlns:a16="http://schemas.microsoft.com/office/drawing/2014/main" val="4285981796"/>
                  </a:ext>
                </a:extLst>
              </a:tr>
              <a:tr h="1139971">
                <a:tc>
                  <a:txBody>
                    <a:bodyPr/>
                    <a:lstStyle/>
                    <a:p>
                      <a:r>
                        <a:rPr kumimoji="1" lang="ja-JP" altLang="en-US" sz="2400" b="1">
                          <a:solidFill>
                            <a:schemeClr val="tx2"/>
                          </a:solidFill>
                          <a:latin typeface="Meiryo UI" panose="020B0604030504040204" pitchFamily="34" charset="-128"/>
                          <a:ea typeface="Meiryo UI" panose="020B0604030504040204" pitchFamily="34" charset="-128"/>
                        </a:rPr>
                        <a:t>偽陽性 </a:t>
                      </a:r>
                      <a:r>
                        <a:rPr kumimoji="1" lang="en" altLang="ja-JP" dirty="0">
                          <a:latin typeface="Meiryo UI" panose="020B0604030504040204" pitchFamily="34" charset="-128"/>
                          <a:ea typeface="Meiryo UI" panose="020B0604030504040204" pitchFamily="34" charset="-128"/>
                        </a:rPr>
                        <a:t>(FP)</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20</a:t>
                      </a:r>
                    </a:p>
                  </a:txBody>
                  <a:tcPr/>
                </a:tc>
                <a:tc>
                  <a:txBody>
                    <a:bodyPr/>
                    <a:lstStyle/>
                    <a:p>
                      <a:r>
                        <a:rPr kumimoji="1" lang="ja-JP" altLang="en-US" sz="2400" b="1">
                          <a:solidFill>
                            <a:srgbClr val="C00000"/>
                          </a:solidFill>
                          <a:latin typeface="Meiryo UI" panose="020B0604030504040204" pitchFamily="34" charset="-128"/>
                          <a:ea typeface="Meiryo UI" panose="020B0604030504040204" pitchFamily="34" charset="-128"/>
                        </a:rPr>
                        <a:t>真陰性</a:t>
                      </a:r>
                      <a:r>
                        <a:rPr kumimoji="1" lang="en" altLang="ja-JP" dirty="0">
                          <a:latin typeface="Meiryo UI" panose="020B0604030504040204" pitchFamily="34" charset="-128"/>
                          <a:ea typeface="Meiryo UI" panose="020B0604030504040204" pitchFamily="34" charset="-128"/>
                        </a:rPr>
                        <a:t> (TN)</a:t>
                      </a:r>
                    </a:p>
                    <a:p>
                      <a:endParaRPr kumimoji="1" lang="en" altLang="ja-JP" dirty="0">
                        <a:latin typeface="Meiryo UI" panose="020B0604030504040204" pitchFamily="34" charset="-128"/>
                        <a:ea typeface="Meiryo UI" panose="020B0604030504040204" pitchFamily="34" charset="-128"/>
                      </a:endParaRPr>
                    </a:p>
                    <a:p>
                      <a:pPr algn="r"/>
                      <a:r>
                        <a:rPr kumimoji="1" lang="en" altLang="ja-JP" sz="2800" dirty="0">
                          <a:latin typeface="Meiryo UI" panose="020B0604030504040204" pitchFamily="34" charset="-128"/>
                          <a:ea typeface="Meiryo UI" panose="020B0604030504040204" pitchFamily="34" charset="-128"/>
                        </a:rPr>
                        <a:t>19,980</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3DD0A19-61FA-CC43-A548-32153941D712}"/>
                  </a:ext>
                </a:extLst>
              </p:cNvPr>
              <p:cNvSpPr txBox="1"/>
              <p:nvPr/>
            </p:nvSpPr>
            <p:spPr>
              <a:xfrm>
                <a:off x="8250578" y="2924944"/>
                <a:ext cx="3486852"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精度</m:t>
                      </m:r>
                      <m:r>
                        <a:rPr lang="en-US" altLang="ja-JP" b="0" i="1" smtClean="0">
                          <a:solidFill>
                            <a:schemeClr val="accent2"/>
                          </a:solidFill>
                          <a:latin typeface="Cambria Math" panose="02040503050406030204" pitchFamily="18" charset="0"/>
                        </a:rPr>
                        <m:t>=</m:t>
                      </m:r>
                      <m:f>
                        <m:fPr>
                          <m:ctrlPr>
                            <a:rPr kumimoji="1" lang="en-US" altLang="ja-JP" i="1" smtClean="0">
                              <a:solidFill>
                                <a:schemeClr val="tx1"/>
                              </a:solidFill>
                              <a:latin typeface="Cambria Math" panose="02040503050406030204" pitchFamily="18" charset="0"/>
                            </a:rPr>
                          </m:ctrlPr>
                        </m:fPr>
                        <m:num>
                          <m:r>
                            <m:rPr>
                              <m:nor/>
                            </m:rPr>
                            <a:rPr kumimoji="1" lang="en-US" altLang="ja-JP" b="0" i="0" smtClean="0">
                              <a:solidFill>
                                <a:schemeClr val="tx1"/>
                              </a:solidFill>
                              <a:latin typeface="Cambria Math" panose="02040503050406030204" pitchFamily="18" charset="0"/>
                            </a:rPr>
                            <m:t>56</m:t>
                          </m:r>
                          <m:r>
                            <m:rPr>
                              <m:nor/>
                            </m:rPr>
                            <a:rPr kumimoji="1" lang="en-US" altLang="ja-JP" i="0" smtClean="0">
                              <a:solidFill>
                                <a:schemeClr val="tx1"/>
                              </a:solidFill>
                              <a:latin typeface="Cambria Math" panose="02040503050406030204" pitchFamily="18" charset="0"/>
                              <a:ea typeface="Cambria Math" panose="02040503050406030204" pitchFamily="18" charset="0"/>
                            </a:rPr>
                            <m:t>,</m:t>
                          </m:r>
                          <m:r>
                            <m:rPr>
                              <m:nor/>
                            </m:rPr>
                            <a:rPr kumimoji="1" lang="en-US" altLang="ja-JP" b="0" i="0" smtClean="0">
                              <a:solidFill>
                                <a:schemeClr val="tx1"/>
                              </a:solidFill>
                              <a:latin typeface="Cambria Math" panose="02040503050406030204" pitchFamily="18" charset="0"/>
                              <a:ea typeface="Cambria Math" panose="02040503050406030204" pitchFamily="18" charset="0"/>
                            </a:rPr>
                            <m:t>0</m:t>
                          </m:r>
                          <m:r>
                            <m:rPr>
                              <m:nor/>
                            </m:rPr>
                            <a:rPr kumimoji="1" lang="en-US" altLang="ja-JP" i="0" smtClean="0">
                              <a:solidFill>
                                <a:schemeClr val="tx1"/>
                              </a:solidFill>
                              <a:latin typeface="Cambria Math" panose="02040503050406030204" pitchFamily="18" charset="0"/>
                              <a:ea typeface="Cambria Math" panose="02040503050406030204" pitchFamily="18" charset="0"/>
                            </a:rPr>
                            <m:t>00+</m:t>
                          </m:r>
                          <m:r>
                            <m:rPr>
                              <m:nor/>
                            </m:rPr>
                            <a:rPr kumimoji="1" lang="en-US" altLang="ja-JP" b="0" i="0" smtClean="0">
                              <a:solidFill>
                                <a:schemeClr val="tx1"/>
                              </a:solidFill>
                              <a:latin typeface="Cambria Math" panose="02040503050406030204" pitchFamily="18" charset="0"/>
                              <a:ea typeface="Cambria Math" panose="02040503050406030204" pitchFamily="18" charset="0"/>
                            </a:rPr>
                            <m:t>19</m:t>
                          </m:r>
                          <m:r>
                            <m:rPr>
                              <m:nor/>
                            </m:rPr>
                            <a:rPr kumimoji="1" lang="en-US" altLang="ja-JP" i="0" smtClean="0">
                              <a:solidFill>
                                <a:schemeClr val="tx1"/>
                              </a:solidFill>
                              <a:latin typeface="Cambria Math" panose="02040503050406030204" pitchFamily="18" charset="0"/>
                              <a:ea typeface="Cambria Math" panose="02040503050406030204" pitchFamily="18" charset="0"/>
                            </a:rPr>
                            <m:t>,9</m:t>
                          </m:r>
                          <m:r>
                            <a:rPr kumimoji="1" lang="en-US" altLang="ja-JP" b="0" i="1" smtClean="0">
                              <a:solidFill>
                                <a:schemeClr val="tx1"/>
                              </a:solidFill>
                              <a:latin typeface="Cambria Math" panose="02040503050406030204" pitchFamily="18" charset="0"/>
                              <a:ea typeface="Cambria Math" panose="02040503050406030204" pitchFamily="18" charset="0"/>
                            </a:rPr>
                            <m:t>80</m:t>
                          </m:r>
                        </m:num>
                        <m:den>
                          <m:r>
                            <a:rPr lang="en-US" altLang="ja-JP" b="0" i="1" dirty="0" smtClean="0">
                              <a:solidFill>
                                <a:schemeClr val="tx1"/>
                              </a:solidFill>
                              <a:latin typeface="Cambria Math" panose="02040503050406030204" pitchFamily="18" charset="0"/>
                              <a:ea typeface="Meiryo UI" panose="020B0604030504040204" pitchFamily="34" charset="-128"/>
                            </a:rPr>
                            <m:t>100,000</m:t>
                          </m:r>
                        </m:den>
                      </m:f>
                      <m:r>
                        <a:rPr lang="en-US" altLang="ja-JP" b="1" i="1" dirty="0">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𝟕𝟔</m:t>
                      </m:r>
                      <m:r>
                        <a:rPr lang="en-US" altLang="ja-JP" b="1" i="1" dirty="0" smtClean="0">
                          <a:solidFill>
                            <a:schemeClr val="accent2"/>
                          </a:solidFill>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𝟎</m:t>
                      </m:r>
                      <m:r>
                        <a:rPr lang="en-US" altLang="ja-JP"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dirty="0">
                  <a:latin typeface="Meiryo UI" panose="020B0604030504040204" pitchFamily="34" charset="-128"/>
                  <a:ea typeface="Meiryo UI" panose="020B0604030504040204" pitchFamily="34" charset="-128"/>
                </a:endParaRPr>
              </a:p>
            </p:txBody>
          </p:sp>
        </mc:Choice>
        <mc:Fallback xmlns="">
          <p:sp>
            <p:nvSpPr>
              <p:cNvPr id="36" name="テキスト ボックス 35">
                <a:extLst>
                  <a:ext uri="{FF2B5EF4-FFF2-40B4-BE49-F238E27FC236}">
                    <a16:creationId xmlns:a16="http://schemas.microsoft.com/office/drawing/2014/main" id="{B3DD0A19-61FA-CC43-A548-32153941D712}"/>
                  </a:ext>
                </a:extLst>
              </p:cNvPr>
              <p:cNvSpPr txBox="1">
                <a:spLocks noRot="1" noChangeAspect="1" noMove="1" noResize="1" noEditPoints="1" noAdjustHandles="1" noChangeArrowheads="1" noChangeShapeType="1" noTextEdit="1"/>
              </p:cNvSpPr>
              <p:nvPr/>
            </p:nvSpPr>
            <p:spPr>
              <a:xfrm>
                <a:off x="8250578" y="2924944"/>
                <a:ext cx="3486852" cy="647613"/>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4A6763E3-2BFB-E646-9CEC-688E4E3F797A}"/>
                  </a:ext>
                </a:extLst>
              </p:cNvPr>
              <p:cNvSpPr txBox="1"/>
              <p:nvPr/>
            </p:nvSpPr>
            <p:spPr>
              <a:xfrm>
                <a:off x="8253409" y="3774556"/>
                <a:ext cx="3525324"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適合率</m:t>
                      </m:r>
                      <m:r>
                        <a:rPr lang="en-US" altLang="ja-JP" b="0" i="1" smtClean="0">
                          <a:solidFill>
                            <a:schemeClr val="accent2"/>
                          </a:solidFill>
                          <a:latin typeface="Cambria Math" panose="02040503050406030204" pitchFamily="18" charset="0"/>
                        </a:rPr>
                        <m:t>=</m:t>
                      </m:r>
                      <m:f>
                        <m:fPr>
                          <m:ctrlPr>
                            <a:rPr kumimoji="1" lang="en-US" altLang="ja-JP" i="1" smtClean="0">
                              <a:solidFill>
                                <a:schemeClr val="tx1"/>
                              </a:solidFill>
                              <a:latin typeface="Cambria Math" panose="02040503050406030204" pitchFamily="18" charset="0"/>
                            </a:rPr>
                          </m:ctrlPr>
                        </m:fPr>
                        <m:num>
                          <m:r>
                            <m:rPr>
                              <m:nor/>
                            </m:rPr>
                            <a:rPr kumimoji="1" lang="en-US" altLang="ja-JP" b="0" i="0" smtClean="0">
                              <a:solidFill>
                                <a:schemeClr val="tx1"/>
                              </a:solidFill>
                              <a:latin typeface="Cambria Math" panose="02040503050406030204" pitchFamily="18" charset="0"/>
                            </a:rPr>
                            <m:t>56</m:t>
                          </m:r>
                          <m:r>
                            <m:rPr>
                              <m:nor/>
                            </m:rPr>
                            <a:rPr kumimoji="1" lang="en-US" altLang="ja-JP" i="0" smtClean="0">
                              <a:solidFill>
                                <a:schemeClr val="tx1"/>
                              </a:solidFill>
                              <a:latin typeface="Cambria Math" panose="02040503050406030204" pitchFamily="18" charset="0"/>
                              <a:ea typeface="Cambria Math" panose="02040503050406030204" pitchFamily="18" charset="0"/>
                            </a:rPr>
                            <m:t>,</m:t>
                          </m:r>
                          <m:r>
                            <m:rPr>
                              <m:nor/>
                            </m:rPr>
                            <a:rPr kumimoji="1" lang="en-US" altLang="ja-JP" b="0" i="0" smtClean="0">
                              <a:solidFill>
                                <a:schemeClr val="tx1"/>
                              </a:solidFill>
                              <a:latin typeface="Cambria Math" panose="02040503050406030204" pitchFamily="18" charset="0"/>
                              <a:ea typeface="Cambria Math" panose="02040503050406030204" pitchFamily="18" charset="0"/>
                            </a:rPr>
                            <m:t>0</m:t>
                          </m:r>
                          <m:r>
                            <m:rPr>
                              <m:nor/>
                            </m:rPr>
                            <a:rPr kumimoji="1" lang="en-US" altLang="ja-JP" i="0" smtClean="0">
                              <a:solidFill>
                                <a:schemeClr val="tx1"/>
                              </a:solidFill>
                              <a:latin typeface="Cambria Math" panose="02040503050406030204" pitchFamily="18" charset="0"/>
                              <a:ea typeface="Cambria Math" panose="02040503050406030204" pitchFamily="18" charset="0"/>
                            </a:rPr>
                            <m:t>0</m:t>
                          </m:r>
                          <m:r>
                            <a:rPr kumimoji="1" lang="en-US" altLang="ja-JP" b="0" i="1" smtClean="0">
                              <a:solidFill>
                                <a:schemeClr val="tx1"/>
                              </a:solidFill>
                              <a:latin typeface="Cambria Math" panose="02040503050406030204" pitchFamily="18" charset="0"/>
                              <a:ea typeface="Cambria Math" panose="02040503050406030204" pitchFamily="18" charset="0"/>
                            </a:rPr>
                            <m:t>0</m:t>
                          </m:r>
                        </m:num>
                        <m:den>
                          <m:r>
                            <a:rPr kumimoji="1" lang="en-US" altLang="ja-JP" b="0" i="1" smtClean="0">
                              <a:solidFill>
                                <a:schemeClr val="tx1"/>
                              </a:solidFill>
                              <a:latin typeface="Cambria Math" panose="02040503050406030204" pitchFamily="18" charset="0"/>
                              <a:ea typeface="Cambria Math" panose="02040503050406030204" pitchFamily="18" charset="0"/>
                            </a:rPr>
                            <m:t>56</m:t>
                          </m:r>
                          <m:r>
                            <a:rPr lang="en-US" altLang="ja-JP" b="0" i="1" dirty="0" smtClean="0">
                              <a:solidFill>
                                <a:schemeClr val="tx1"/>
                              </a:solidFill>
                              <a:latin typeface="Cambria Math" panose="02040503050406030204" pitchFamily="18" charset="0"/>
                              <a:ea typeface="Meiryo UI" panose="020B0604030504040204" pitchFamily="34" charset="-128"/>
                            </a:rPr>
                            <m:t>,000+20</m:t>
                          </m:r>
                        </m:den>
                      </m:f>
                      <m:r>
                        <a:rPr lang="en-US" altLang="ja-JP" b="0" i="1" dirty="0" smtClean="0">
                          <a:solidFill>
                            <a:schemeClr val="tx1"/>
                          </a:solidFill>
                          <a:latin typeface="Cambria Math" panose="02040503050406030204" pitchFamily="18" charset="0"/>
                          <a:ea typeface="Cambria Math" panose="02040503050406030204" pitchFamily="18" charset="0"/>
                        </a:rPr>
                        <m:t>~</m:t>
                      </m:r>
                      <m:r>
                        <a:rPr lang="en-US" altLang="ja-JP" b="1" i="1" dirty="0" smtClean="0">
                          <a:solidFill>
                            <a:schemeClr val="accent2"/>
                          </a:solidFill>
                          <a:latin typeface="Cambria Math" panose="02040503050406030204" pitchFamily="18" charset="0"/>
                          <a:ea typeface="Meiryo UI" panose="020B0604030504040204" pitchFamily="34" charset="-128"/>
                        </a:rPr>
                        <m:t>𝟏𝟎𝟎</m:t>
                      </m:r>
                      <m:r>
                        <a:rPr lang="en-US" altLang="ja-JP" b="1" i="1" dirty="0" smtClean="0">
                          <a:solidFill>
                            <a:schemeClr val="accent2"/>
                          </a:solidFill>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𝟎</m:t>
                      </m:r>
                      <m:r>
                        <a:rPr lang="en-US" altLang="ja-JP"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dirty="0">
                  <a:latin typeface="Meiryo UI" panose="020B0604030504040204" pitchFamily="34" charset="-128"/>
                  <a:ea typeface="Meiryo UI" panose="020B0604030504040204" pitchFamily="34" charset="-128"/>
                </a:endParaRPr>
              </a:p>
            </p:txBody>
          </p:sp>
        </mc:Choice>
        <mc:Fallback xmlns="">
          <p:sp>
            <p:nvSpPr>
              <p:cNvPr id="37" name="テキスト ボックス 36">
                <a:extLst>
                  <a:ext uri="{FF2B5EF4-FFF2-40B4-BE49-F238E27FC236}">
                    <a16:creationId xmlns:a16="http://schemas.microsoft.com/office/drawing/2014/main" id="{4A6763E3-2BFB-E646-9CEC-688E4E3F797A}"/>
                  </a:ext>
                </a:extLst>
              </p:cNvPr>
              <p:cNvSpPr txBox="1">
                <a:spLocks noRot="1" noChangeAspect="1" noMove="1" noResize="1" noEditPoints="1" noAdjustHandles="1" noChangeArrowheads="1" noChangeShapeType="1" noTextEdit="1"/>
              </p:cNvSpPr>
              <p:nvPr/>
            </p:nvSpPr>
            <p:spPr>
              <a:xfrm>
                <a:off x="8253409" y="3774556"/>
                <a:ext cx="3525324" cy="647613"/>
              </a:xfrm>
              <a:prstGeom prst="rect">
                <a:avLst/>
              </a:prstGeom>
              <a:blipFill>
                <a:blip r:embed="rId9"/>
                <a:stretch>
                  <a:fillRect b="-19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28045274-2208-014A-8B94-EDA0D6483BA0}"/>
                  </a:ext>
                </a:extLst>
              </p:cNvPr>
              <p:cNvSpPr txBox="1"/>
              <p:nvPr/>
            </p:nvSpPr>
            <p:spPr>
              <a:xfrm>
                <a:off x="8248063" y="4566886"/>
                <a:ext cx="3918059" cy="6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再現率</m:t>
                      </m:r>
                      <m:r>
                        <a:rPr lang="en-US" altLang="ja-JP" b="0" i="1" smtClean="0">
                          <a:solidFill>
                            <a:schemeClr val="accent2"/>
                          </a:solidFill>
                          <a:latin typeface="Cambria Math" panose="02040503050406030204" pitchFamily="18" charset="0"/>
                        </a:rPr>
                        <m:t>=</m:t>
                      </m:r>
                      <m:f>
                        <m:fPr>
                          <m:ctrlPr>
                            <a:rPr kumimoji="1" lang="en-US" altLang="ja-JP" i="1" smtClean="0">
                              <a:solidFill>
                                <a:schemeClr val="tx1"/>
                              </a:solidFill>
                              <a:latin typeface="Cambria Math" panose="02040503050406030204" pitchFamily="18" charset="0"/>
                            </a:rPr>
                          </m:ctrlPr>
                        </m:fPr>
                        <m:num>
                          <m:r>
                            <m:rPr>
                              <m:nor/>
                            </m:rPr>
                            <a:rPr kumimoji="1" lang="en-US" altLang="ja-JP" b="0" i="0" smtClean="0">
                              <a:solidFill>
                                <a:schemeClr val="tx1"/>
                              </a:solidFill>
                              <a:latin typeface="Cambria Math" panose="02040503050406030204" pitchFamily="18" charset="0"/>
                            </a:rPr>
                            <m:t>56</m:t>
                          </m:r>
                          <m:r>
                            <m:rPr>
                              <m:nor/>
                            </m:rPr>
                            <a:rPr kumimoji="1" lang="en-US" altLang="ja-JP" i="0" smtClean="0">
                              <a:solidFill>
                                <a:schemeClr val="tx1"/>
                              </a:solidFill>
                              <a:latin typeface="Cambria Math" panose="02040503050406030204" pitchFamily="18" charset="0"/>
                              <a:ea typeface="Cambria Math" panose="02040503050406030204" pitchFamily="18" charset="0"/>
                            </a:rPr>
                            <m:t>,</m:t>
                          </m:r>
                          <m:r>
                            <m:rPr>
                              <m:nor/>
                            </m:rPr>
                            <a:rPr kumimoji="1" lang="en-US" altLang="ja-JP" b="0" i="0" smtClean="0">
                              <a:solidFill>
                                <a:schemeClr val="tx1"/>
                              </a:solidFill>
                              <a:latin typeface="Cambria Math" panose="02040503050406030204" pitchFamily="18" charset="0"/>
                              <a:ea typeface="Cambria Math" panose="02040503050406030204" pitchFamily="18" charset="0"/>
                            </a:rPr>
                            <m:t>0</m:t>
                          </m:r>
                          <m:r>
                            <m:rPr>
                              <m:nor/>
                            </m:rPr>
                            <a:rPr kumimoji="1" lang="en-US" altLang="ja-JP" i="0" smtClean="0">
                              <a:solidFill>
                                <a:schemeClr val="tx1"/>
                              </a:solidFill>
                              <a:latin typeface="Cambria Math" panose="02040503050406030204" pitchFamily="18" charset="0"/>
                              <a:ea typeface="Cambria Math" panose="02040503050406030204" pitchFamily="18" charset="0"/>
                            </a:rPr>
                            <m:t>0</m:t>
                          </m:r>
                          <m:r>
                            <a:rPr kumimoji="1" lang="en-US" altLang="ja-JP" b="0" i="1" smtClean="0">
                              <a:solidFill>
                                <a:schemeClr val="tx1"/>
                              </a:solidFill>
                              <a:latin typeface="Cambria Math" panose="02040503050406030204" pitchFamily="18" charset="0"/>
                              <a:ea typeface="Cambria Math" panose="02040503050406030204" pitchFamily="18" charset="0"/>
                            </a:rPr>
                            <m:t>0</m:t>
                          </m:r>
                        </m:num>
                        <m:den>
                          <m:r>
                            <a:rPr kumimoji="1" lang="en-US" altLang="ja-JP" b="0" i="1" smtClean="0">
                              <a:solidFill>
                                <a:schemeClr val="tx1"/>
                              </a:solidFill>
                              <a:latin typeface="Cambria Math" panose="02040503050406030204" pitchFamily="18" charset="0"/>
                              <a:ea typeface="Cambria Math" panose="02040503050406030204" pitchFamily="18" charset="0"/>
                            </a:rPr>
                            <m:t>56</m:t>
                          </m:r>
                          <m:r>
                            <a:rPr lang="en-US" altLang="ja-JP" b="0" i="1" dirty="0" smtClean="0">
                              <a:solidFill>
                                <a:schemeClr val="tx1"/>
                              </a:solidFill>
                              <a:latin typeface="Cambria Math" panose="02040503050406030204" pitchFamily="18" charset="0"/>
                              <a:ea typeface="Meiryo UI" panose="020B0604030504040204" pitchFamily="34" charset="-128"/>
                            </a:rPr>
                            <m:t>,000+24,000</m:t>
                          </m:r>
                        </m:den>
                      </m:f>
                      <m:r>
                        <a:rPr lang="en-US" altLang="ja-JP" b="1" i="1" dirty="0" smtClean="0">
                          <a:solidFill>
                            <a:schemeClr val="tx1"/>
                          </a:solidFill>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𝟕𝟎</m:t>
                      </m:r>
                      <m:r>
                        <a:rPr lang="en-US" altLang="ja-JP" b="1" i="1" dirty="0" smtClean="0">
                          <a:solidFill>
                            <a:schemeClr val="accent2"/>
                          </a:solidFill>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𝟎</m:t>
                      </m:r>
                      <m:r>
                        <a:rPr lang="en-US" altLang="ja-JP"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sz="2000" dirty="0">
                  <a:latin typeface="Meiryo UI" panose="020B0604030504040204" pitchFamily="34" charset="-128"/>
                  <a:ea typeface="Meiryo UI" panose="020B0604030504040204" pitchFamily="34" charset="-128"/>
                </a:endParaRPr>
              </a:p>
            </p:txBody>
          </p:sp>
        </mc:Choice>
        <mc:Fallback xmlns="">
          <p:sp>
            <p:nvSpPr>
              <p:cNvPr id="38" name="テキスト ボックス 37">
                <a:extLst>
                  <a:ext uri="{FF2B5EF4-FFF2-40B4-BE49-F238E27FC236}">
                    <a16:creationId xmlns:a16="http://schemas.microsoft.com/office/drawing/2014/main" id="{28045274-2208-014A-8B94-EDA0D6483BA0}"/>
                  </a:ext>
                </a:extLst>
              </p:cNvPr>
              <p:cNvSpPr txBox="1">
                <a:spLocks noRot="1" noChangeAspect="1" noMove="1" noResize="1" noEditPoints="1" noAdjustHandles="1" noChangeArrowheads="1" noChangeShapeType="1" noTextEdit="1"/>
              </p:cNvSpPr>
              <p:nvPr/>
            </p:nvSpPr>
            <p:spPr>
              <a:xfrm>
                <a:off x="8248063" y="4566886"/>
                <a:ext cx="3918059" cy="647613"/>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986CB835-052C-854F-B58B-8E741B8ECFB0}"/>
                  </a:ext>
                </a:extLst>
              </p:cNvPr>
              <p:cNvSpPr txBox="1"/>
              <p:nvPr/>
            </p:nvSpPr>
            <p:spPr>
              <a:xfrm>
                <a:off x="8256240" y="5471852"/>
                <a:ext cx="3485248" cy="642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accent2"/>
                          </a:solidFill>
                          <a:latin typeface="Cambria Math" panose="02040503050406030204" pitchFamily="18" charset="0"/>
                        </a:rPr>
                        <m:t>特異</m:t>
                      </m:r>
                      <m:r>
                        <a:rPr lang="ja-JP" altLang="en-US" i="1">
                          <a:solidFill>
                            <a:schemeClr val="accent2"/>
                          </a:solidFill>
                          <a:latin typeface="Cambria Math" panose="02040503050406030204" pitchFamily="18" charset="0"/>
                        </a:rPr>
                        <m:t>度</m:t>
                      </m:r>
                      <m:r>
                        <a:rPr lang="en-US" altLang="ja-JP" b="0" i="1" smtClean="0">
                          <a:solidFill>
                            <a:schemeClr val="accent2"/>
                          </a:solidFill>
                          <a:latin typeface="Cambria Math" panose="02040503050406030204" pitchFamily="18" charset="0"/>
                        </a:rPr>
                        <m:t>=</m:t>
                      </m:r>
                      <m:f>
                        <m:fPr>
                          <m:ctrlPr>
                            <a:rPr kumimoji="1" lang="en-US" altLang="ja-JP" i="1" smtClean="0">
                              <a:solidFill>
                                <a:schemeClr val="tx1"/>
                              </a:solidFill>
                              <a:latin typeface="Cambria Math" panose="02040503050406030204" pitchFamily="18" charset="0"/>
                            </a:rPr>
                          </m:ctrlPr>
                        </m:fPr>
                        <m:num>
                          <m:r>
                            <m:rPr>
                              <m:nor/>
                            </m:rPr>
                            <a:rPr kumimoji="1" lang="en-US" altLang="ja-JP" b="0" i="0" smtClean="0">
                              <a:solidFill>
                                <a:schemeClr val="tx1"/>
                              </a:solidFill>
                              <a:latin typeface="Cambria Math" panose="02040503050406030204" pitchFamily="18" charset="0"/>
                            </a:rPr>
                            <m:t>19,</m:t>
                          </m:r>
                          <m:r>
                            <a:rPr kumimoji="1" lang="en-US" altLang="ja-JP" b="0" i="1" smtClean="0">
                              <a:solidFill>
                                <a:schemeClr val="tx1"/>
                              </a:solidFill>
                              <a:latin typeface="Cambria Math" panose="02040503050406030204" pitchFamily="18" charset="0"/>
                            </a:rPr>
                            <m:t>980</m:t>
                          </m:r>
                        </m:num>
                        <m:den>
                          <m:r>
                            <a:rPr kumimoji="1" lang="en-US" altLang="ja-JP" b="0" i="1" smtClean="0">
                              <a:solidFill>
                                <a:schemeClr val="tx1"/>
                              </a:solidFill>
                              <a:latin typeface="Cambria Math" panose="02040503050406030204" pitchFamily="18" charset="0"/>
                            </a:rPr>
                            <m:t>19</m:t>
                          </m:r>
                          <m:r>
                            <a:rPr lang="en-US" altLang="ja-JP" b="0" i="1" dirty="0" smtClean="0">
                              <a:solidFill>
                                <a:schemeClr val="tx1"/>
                              </a:solidFill>
                              <a:latin typeface="Cambria Math" panose="02040503050406030204" pitchFamily="18" charset="0"/>
                              <a:ea typeface="Meiryo UI" panose="020B0604030504040204" pitchFamily="34" charset="-128"/>
                            </a:rPr>
                            <m:t>,980+20</m:t>
                          </m:r>
                        </m:den>
                      </m:f>
                      <m:r>
                        <a:rPr lang="en-US" altLang="ja-JP" b="1" i="1" dirty="0" smtClean="0">
                          <a:solidFill>
                            <a:schemeClr val="tx1"/>
                          </a:solidFill>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𝟗𝟗</m:t>
                      </m:r>
                      <m:r>
                        <a:rPr lang="en-US" altLang="ja-JP" b="1" i="1" dirty="0" smtClean="0">
                          <a:solidFill>
                            <a:schemeClr val="accent2"/>
                          </a:solidFill>
                          <a:latin typeface="Cambria Math" panose="02040503050406030204" pitchFamily="18" charset="0"/>
                          <a:ea typeface="Meiryo UI" panose="020B0604030504040204" pitchFamily="34" charset="-128"/>
                        </a:rPr>
                        <m:t>.</m:t>
                      </m:r>
                      <m:r>
                        <a:rPr lang="en-US" altLang="ja-JP" b="1" i="1" dirty="0" smtClean="0">
                          <a:solidFill>
                            <a:schemeClr val="accent2"/>
                          </a:solidFill>
                          <a:latin typeface="Cambria Math" panose="02040503050406030204" pitchFamily="18" charset="0"/>
                          <a:ea typeface="Meiryo UI" panose="020B0604030504040204" pitchFamily="34" charset="-128"/>
                        </a:rPr>
                        <m:t>𝟗</m:t>
                      </m:r>
                      <m:r>
                        <a:rPr lang="en-US" altLang="ja-JP" b="1" i="1" dirty="0" smtClean="0">
                          <a:solidFill>
                            <a:schemeClr val="accent2"/>
                          </a:solidFill>
                          <a:latin typeface="Cambria Math" panose="02040503050406030204" pitchFamily="18" charset="0"/>
                          <a:ea typeface="Meiryo UI" panose="020B0604030504040204" pitchFamily="34" charset="-128"/>
                        </a:rPr>
                        <m:t>%</m:t>
                      </m:r>
                    </m:oMath>
                  </m:oMathPara>
                </a14:m>
                <a:endParaRPr lang="en-US" altLang="ja-JP" dirty="0">
                  <a:latin typeface="Meiryo UI" panose="020B0604030504040204" pitchFamily="34" charset="-128"/>
                  <a:ea typeface="Meiryo UI" panose="020B0604030504040204" pitchFamily="34" charset="-128"/>
                </a:endParaRPr>
              </a:p>
            </p:txBody>
          </p:sp>
        </mc:Choice>
        <mc:Fallback xmlns="">
          <p:sp>
            <p:nvSpPr>
              <p:cNvPr id="39" name="テキスト ボックス 38">
                <a:extLst>
                  <a:ext uri="{FF2B5EF4-FFF2-40B4-BE49-F238E27FC236}">
                    <a16:creationId xmlns:a16="http://schemas.microsoft.com/office/drawing/2014/main" id="{986CB835-052C-854F-B58B-8E741B8ECFB0}"/>
                  </a:ext>
                </a:extLst>
              </p:cNvPr>
              <p:cNvSpPr txBox="1">
                <a:spLocks noRot="1" noChangeAspect="1" noMove="1" noResize="1" noEditPoints="1" noAdjustHandles="1" noChangeArrowheads="1" noChangeShapeType="1" noTextEdit="1"/>
              </p:cNvSpPr>
              <p:nvPr/>
            </p:nvSpPr>
            <p:spPr>
              <a:xfrm>
                <a:off x="8256240" y="5471852"/>
                <a:ext cx="3485248" cy="642035"/>
              </a:xfrm>
              <a:prstGeom prst="rect">
                <a:avLst/>
              </a:prstGeom>
              <a:blipFill>
                <a:blip r:embed="rId11"/>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806D74F4-1EB7-7747-AF3C-5A47634AB926}"/>
              </a:ext>
            </a:extLst>
          </p:cNvPr>
          <p:cNvSpPr txBox="1"/>
          <p:nvPr/>
        </p:nvSpPr>
        <p:spPr>
          <a:xfrm>
            <a:off x="3295941" y="6237312"/>
            <a:ext cx="4398961" cy="369332"/>
          </a:xfrm>
          <a:prstGeom prst="rect">
            <a:avLst/>
          </a:prstGeom>
          <a:noFill/>
        </p:spPr>
        <p:txBody>
          <a:bodyPr wrap="none" rtlCol="0">
            <a:spAutoFit/>
          </a:bodyPr>
          <a:lstStyle/>
          <a:p>
            <a:r>
              <a:rPr kumimoji="1" lang="en-US" altLang="ja-JP" dirty="0">
                <a:latin typeface="Meiryo UI" panose="020B0604030504040204" pitchFamily="34" charset="-128"/>
                <a:ea typeface="Meiryo UI" panose="020B0604030504040204" pitchFamily="34" charset="-128"/>
              </a:rPr>
              <a:t>10</a:t>
            </a:r>
            <a:r>
              <a:rPr kumimoji="1" lang="ja-JP" altLang="en-US">
                <a:latin typeface="Meiryo UI" panose="020B0604030504040204" pitchFamily="34" charset="-128"/>
                <a:ea typeface="Meiryo UI" panose="020B0604030504040204" pitchFamily="34" charset="-128"/>
              </a:rPr>
              <a:t>万人の検査に対して感染者が</a:t>
            </a:r>
            <a:r>
              <a:rPr lang="en-US" altLang="ja-JP" dirty="0">
                <a:latin typeface="Meiryo UI" panose="020B0604030504040204" pitchFamily="34" charset="-128"/>
                <a:ea typeface="Meiryo UI" panose="020B0604030504040204" pitchFamily="34" charset="-128"/>
              </a:rPr>
              <a:t>8</a:t>
            </a:r>
            <a:r>
              <a:rPr kumimoji="1" lang="en-US" altLang="ja-JP" dirty="0">
                <a:latin typeface="Meiryo UI" panose="020B0604030504040204" pitchFamily="34" charset="-128"/>
                <a:ea typeface="Meiryo UI" panose="020B0604030504040204" pitchFamily="34" charset="-128"/>
              </a:rPr>
              <a:t>0</a:t>
            </a:r>
            <a:r>
              <a:rPr lang="en-US" altLang="ja-JP" dirty="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の場合</a:t>
            </a:r>
            <a:endParaRPr kumimoji="1" lang="ja-JP" altLang="en-US">
              <a:latin typeface="Meiryo UI" panose="020B0604030504040204" pitchFamily="34" charset="-128"/>
              <a:ea typeface="Meiryo UI" panose="020B0604030504040204" pitchFamily="34" charset="-128"/>
            </a:endParaRPr>
          </a:p>
        </p:txBody>
      </p:sp>
      <p:grpSp>
        <p:nvGrpSpPr>
          <p:cNvPr id="8" name="グループ化 7">
            <a:extLst>
              <a:ext uri="{FF2B5EF4-FFF2-40B4-BE49-F238E27FC236}">
                <a16:creationId xmlns:a16="http://schemas.microsoft.com/office/drawing/2014/main" id="{2799D750-1770-3B43-ACC3-05F548AC842C}"/>
              </a:ext>
            </a:extLst>
          </p:cNvPr>
          <p:cNvGrpSpPr/>
          <p:nvPr/>
        </p:nvGrpSpPr>
        <p:grpSpPr>
          <a:xfrm>
            <a:off x="2958730" y="3990173"/>
            <a:ext cx="2633214" cy="2247139"/>
            <a:chOff x="2958730" y="3990173"/>
            <a:chExt cx="2633214" cy="2247139"/>
          </a:xfrm>
        </p:grpSpPr>
        <p:sp>
          <p:nvSpPr>
            <p:cNvPr id="34" name="角丸四角形 33">
              <a:extLst>
                <a:ext uri="{FF2B5EF4-FFF2-40B4-BE49-F238E27FC236}">
                  <a16:creationId xmlns:a16="http://schemas.microsoft.com/office/drawing/2014/main" id="{988235B0-CB43-8048-8612-D67380784186}"/>
                </a:ext>
              </a:extLst>
            </p:cNvPr>
            <p:cNvSpPr/>
            <p:nvPr/>
          </p:nvSpPr>
          <p:spPr>
            <a:xfrm>
              <a:off x="2958730" y="3990173"/>
              <a:ext cx="2633214" cy="2247139"/>
            </a:xfrm>
            <a:prstGeom prst="roundRect">
              <a:avLst>
                <a:gd name="adj" fmla="val 7624"/>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5EEEB8A3-2489-2543-97EE-D421CCF11E04}"/>
                </a:ext>
              </a:extLst>
            </p:cNvPr>
            <p:cNvSpPr/>
            <p:nvPr/>
          </p:nvSpPr>
          <p:spPr>
            <a:xfrm>
              <a:off x="2991154" y="4027103"/>
              <a:ext cx="2534784" cy="1067373"/>
            </a:xfrm>
            <a:prstGeom prst="roundRect">
              <a:avLst>
                <a:gd name="adj" fmla="val 14347"/>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1" name="グループ化 10">
            <a:extLst>
              <a:ext uri="{FF2B5EF4-FFF2-40B4-BE49-F238E27FC236}">
                <a16:creationId xmlns:a16="http://schemas.microsoft.com/office/drawing/2014/main" id="{2407AD44-04A8-1E4B-89A5-1318D7153822}"/>
              </a:ext>
            </a:extLst>
          </p:cNvPr>
          <p:cNvGrpSpPr/>
          <p:nvPr/>
        </p:nvGrpSpPr>
        <p:grpSpPr>
          <a:xfrm>
            <a:off x="2958730" y="4005064"/>
            <a:ext cx="5297510" cy="1123283"/>
            <a:chOff x="2958730" y="4005064"/>
            <a:chExt cx="5297510" cy="1123283"/>
          </a:xfrm>
        </p:grpSpPr>
        <p:sp>
          <p:nvSpPr>
            <p:cNvPr id="43" name="角丸四角形 42">
              <a:extLst>
                <a:ext uri="{FF2B5EF4-FFF2-40B4-BE49-F238E27FC236}">
                  <a16:creationId xmlns:a16="http://schemas.microsoft.com/office/drawing/2014/main" id="{6D54F54B-3485-E043-9EF5-9057CEC1C688}"/>
                </a:ext>
              </a:extLst>
            </p:cNvPr>
            <p:cNvSpPr/>
            <p:nvPr/>
          </p:nvSpPr>
          <p:spPr>
            <a:xfrm>
              <a:off x="2958730" y="4005064"/>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4" name="角丸四角形 43">
              <a:extLst>
                <a:ext uri="{FF2B5EF4-FFF2-40B4-BE49-F238E27FC236}">
                  <a16:creationId xmlns:a16="http://schemas.microsoft.com/office/drawing/2014/main" id="{50972913-96AE-F247-AB99-89E1418CC111}"/>
                </a:ext>
              </a:extLst>
            </p:cNvPr>
            <p:cNvSpPr/>
            <p:nvPr/>
          </p:nvSpPr>
          <p:spPr>
            <a:xfrm>
              <a:off x="2999656" y="4042627"/>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12" name="グループ化 11">
            <a:extLst>
              <a:ext uri="{FF2B5EF4-FFF2-40B4-BE49-F238E27FC236}">
                <a16:creationId xmlns:a16="http://schemas.microsoft.com/office/drawing/2014/main" id="{CD1E7803-4F9F-644A-95B3-9AC02A1A5A4E}"/>
              </a:ext>
            </a:extLst>
          </p:cNvPr>
          <p:cNvGrpSpPr/>
          <p:nvPr/>
        </p:nvGrpSpPr>
        <p:grpSpPr>
          <a:xfrm>
            <a:off x="2958730" y="5157192"/>
            <a:ext cx="5297510" cy="1123283"/>
            <a:chOff x="2958730" y="5157192"/>
            <a:chExt cx="5297510" cy="1123283"/>
          </a:xfrm>
        </p:grpSpPr>
        <p:sp>
          <p:nvSpPr>
            <p:cNvPr id="45" name="角丸四角形 44">
              <a:extLst>
                <a:ext uri="{FF2B5EF4-FFF2-40B4-BE49-F238E27FC236}">
                  <a16:creationId xmlns:a16="http://schemas.microsoft.com/office/drawing/2014/main" id="{C2CE1BAE-C5B6-0747-8B80-9D9CF975E30A}"/>
                </a:ext>
              </a:extLst>
            </p:cNvPr>
            <p:cNvSpPr/>
            <p:nvPr/>
          </p:nvSpPr>
          <p:spPr>
            <a:xfrm>
              <a:off x="2958730" y="5157192"/>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6" name="角丸四角形 45">
              <a:extLst>
                <a:ext uri="{FF2B5EF4-FFF2-40B4-BE49-F238E27FC236}">
                  <a16:creationId xmlns:a16="http://schemas.microsoft.com/office/drawing/2014/main" id="{6B72E66C-0DF9-B84E-842E-2CDDF61AC83B}"/>
                </a:ext>
              </a:extLst>
            </p:cNvPr>
            <p:cNvSpPr/>
            <p:nvPr/>
          </p:nvSpPr>
          <p:spPr>
            <a:xfrm>
              <a:off x="5551018" y="5194755"/>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
        <p:nvSpPr>
          <p:cNvPr id="41" name="フッター プレースホルダー 3">
            <a:extLst>
              <a:ext uri="{FF2B5EF4-FFF2-40B4-BE49-F238E27FC236}">
                <a16:creationId xmlns:a16="http://schemas.microsoft.com/office/drawing/2014/main" id="{D62DBCE8-B813-1845-9205-645B902B1DBE}"/>
              </a:ext>
            </a:extLst>
          </p:cNvPr>
          <p:cNvSpPr txBox="1">
            <a:spLocks/>
          </p:cNvSpPr>
          <p:nvPr/>
        </p:nvSpPr>
        <p:spPr>
          <a:xfrm>
            <a:off x="10007169" y="6237312"/>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5111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多クラス分類のコンフュージョンマトリックスと適合率・再現率</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2623407333"/>
              </p:ext>
            </p:extLst>
          </p:nvPr>
        </p:nvGraphicFramePr>
        <p:xfrm>
          <a:off x="1035101" y="2688312"/>
          <a:ext cx="5852987" cy="2468880"/>
        </p:xfrm>
        <a:graphic>
          <a:graphicData uri="http://schemas.openxmlformats.org/drawingml/2006/table">
            <a:tbl>
              <a:tblPr bandRow="1">
                <a:tableStyleId>{5C22544A-7EE6-4342-B048-85BDC9FD1C3A}</a:tableStyleId>
              </a:tblPr>
              <a:tblGrid>
                <a:gridCol w="1955229">
                  <a:extLst>
                    <a:ext uri="{9D8B030D-6E8A-4147-A177-3AD203B41FA5}">
                      <a16:colId xmlns:a16="http://schemas.microsoft.com/office/drawing/2014/main" val="785890562"/>
                    </a:ext>
                  </a:extLst>
                </a:gridCol>
                <a:gridCol w="1955229">
                  <a:extLst>
                    <a:ext uri="{9D8B030D-6E8A-4147-A177-3AD203B41FA5}">
                      <a16:colId xmlns:a16="http://schemas.microsoft.com/office/drawing/2014/main" val="2228602091"/>
                    </a:ext>
                  </a:extLst>
                </a:gridCol>
                <a:gridCol w="1942529">
                  <a:extLst>
                    <a:ext uri="{9D8B030D-6E8A-4147-A177-3AD203B41FA5}">
                      <a16:colId xmlns:a16="http://schemas.microsoft.com/office/drawing/2014/main" val="3194911896"/>
                    </a:ext>
                  </a:extLst>
                </a:gridCol>
              </a:tblGrid>
              <a:tr h="778448">
                <a:tc>
                  <a:txBody>
                    <a:bodyPr/>
                    <a:lstStyle/>
                    <a:p>
                      <a:r>
                        <a:rPr kumimoji="1" lang="en-US" altLang="ja-JP" sz="2400" b="1" dirty="0">
                          <a:solidFill>
                            <a:srgbClr val="C00000"/>
                          </a:solidFill>
                          <a:latin typeface="Meiryo UI" panose="020B0604030504040204" pitchFamily="34" charset="-128"/>
                          <a:ea typeface="Meiryo UI" panose="020B0604030504040204" pitchFamily="34" charset="-128"/>
                        </a:rPr>
                        <a:t>True A</a:t>
                      </a:r>
                    </a:p>
                    <a:p>
                      <a:r>
                        <a:rPr kumimoji="1" lang="en-US" altLang="ja-JP" sz="2400" b="0" dirty="0">
                          <a:solidFill>
                            <a:srgbClr val="C00000"/>
                          </a:solidFill>
                          <a:latin typeface="Meiryo UI" panose="020B0604030504040204" pitchFamily="34" charset="-128"/>
                          <a:ea typeface="Meiryo UI" panose="020B0604030504040204" pitchFamily="34" charset="-128"/>
                        </a:rPr>
                        <a:t>(TA)</a:t>
                      </a:r>
                      <a:endParaRPr kumimoji="1" lang="ja-JP" altLang="en-US" sz="2400" b="0">
                        <a:solidFill>
                          <a:srgbClr val="C00000"/>
                        </a:solidFill>
                        <a:latin typeface="Meiryo UI" panose="020B0604030504040204" pitchFamily="34" charset="-128"/>
                        <a:ea typeface="Meiryo UI" panose="020B0604030504040204" pitchFamily="34" charset="-128"/>
                      </a:endParaRPr>
                    </a:p>
                  </a:txBody>
                  <a:tcPr/>
                </a:tc>
                <a:tc>
                  <a:txBody>
                    <a:bodyPr/>
                    <a:lstStyle/>
                    <a:p>
                      <a:r>
                        <a:rPr kumimoji="1" lang="en-US" altLang="ja-JP" sz="2400" b="1" dirty="0">
                          <a:solidFill>
                            <a:schemeClr val="tx2"/>
                          </a:solidFill>
                          <a:latin typeface="Meiryo UI" panose="020B0604030504040204" pitchFamily="34" charset="-128"/>
                          <a:ea typeface="Meiryo UI" panose="020B0604030504040204" pitchFamily="34" charset="-128"/>
                        </a:rPr>
                        <a:t>False B(A)</a:t>
                      </a:r>
                    </a:p>
                    <a:p>
                      <a:r>
                        <a:rPr kumimoji="1" lang="en-US" altLang="ja-JP" sz="2400" b="0" dirty="0">
                          <a:solidFill>
                            <a:schemeClr val="tx2"/>
                          </a:solidFill>
                          <a:latin typeface="Meiryo UI" panose="020B0604030504040204" pitchFamily="34" charset="-128"/>
                          <a:ea typeface="Meiryo UI" panose="020B0604030504040204" pitchFamily="34" charset="-128"/>
                        </a:rPr>
                        <a:t>(FBA)</a:t>
                      </a:r>
                      <a:endParaRPr kumimoji="1" lang="en" altLang="ja-JP" sz="1400" b="0" dirty="0">
                        <a:latin typeface="Meiryo UI" panose="020B0604030504040204" pitchFamily="34" charset="-128"/>
                        <a:ea typeface="Meiryo UI" panose="020B0604030504040204"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False 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(FCA)</a:t>
                      </a:r>
                      <a:endParaRPr kumimoji="1" lang="en" altLang="ja-JP" sz="14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a:tc>
                <a:extLst>
                  <a:ext uri="{0D108BD9-81ED-4DB2-BD59-A6C34878D82A}">
                    <a16:rowId xmlns:a16="http://schemas.microsoft.com/office/drawing/2014/main" val="4285981796"/>
                  </a:ext>
                </a:extLst>
              </a:tr>
              <a:tr h="778788">
                <a:tc>
                  <a:txBody>
                    <a:bodyPr/>
                    <a:lstStyle/>
                    <a:p>
                      <a:r>
                        <a:rPr kumimoji="1" lang="en-US" altLang="ja-JP" sz="2400" b="1" dirty="0">
                          <a:solidFill>
                            <a:schemeClr val="tx2"/>
                          </a:solidFill>
                          <a:latin typeface="Meiryo UI" panose="020B0604030504040204" pitchFamily="34" charset="-128"/>
                          <a:ea typeface="Meiryo UI" panose="020B0604030504040204" pitchFamily="34" charset="-128"/>
                        </a:rPr>
                        <a:t>False A(B)</a:t>
                      </a:r>
                    </a:p>
                    <a:p>
                      <a:r>
                        <a:rPr kumimoji="1" lang="en-US" altLang="ja-JP" sz="2400" b="0" dirty="0">
                          <a:solidFill>
                            <a:schemeClr val="tx2"/>
                          </a:solidFill>
                          <a:latin typeface="Meiryo UI" panose="020B0604030504040204" pitchFamily="34" charset="-128"/>
                          <a:ea typeface="Meiryo UI" panose="020B0604030504040204" pitchFamily="34" charset="-128"/>
                        </a:rPr>
                        <a:t>(FAB)</a:t>
                      </a:r>
                      <a:endParaRPr kumimoji="1" lang="ja-JP" altLang="en-US" sz="2400" b="0">
                        <a:solidFill>
                          <a:schemeClr val="tx2"/>
                        </a:solidFill>
                        <a:latin typeface="Meiryo UI" panose="020B0604030504040204" pitchFamily="34" charset="-128"/>
                        <a:ea typeface="Meiryo UI" panose="020B0604030504040204" pitchFamily="34" charset="-128"/>
                      </a:endParaRPr>
                    </a:p>
                  </a:txBody>
                  <a:tcPr/>
                </a:tc>
                <a:tc>
                  <a:txBody>
                    <a:bodyPr/>
                    <a:lstStyle/>
                    <a:p>
                      <a:r>
                        <a:rPr kumimoji="1" lang="en-US" altLang="ja-JP" sz="2400" b="1" dirty="0">
                          <a:solidFill>
                            <a:srgbClr val="C00000"/>
                          </a:solidFill>
                          <a:latin typeface="Meiryo UI" panose="020B0604030504040204" pitchFamily="34" charset="-128"/>
                          <a:ea typeface="Meiryo UI" panose="020B0604030504040204" pitchFamily="34" charset="-128"/>
                        </a:rPr>
                        <a:t>True B</a:t>
                      </a:r>
                    </a:p>
                    <a:p>
                      <a:r>
                        <a:rPr kumimoji="1" lang="en-US" altLang="ja-JP" sz="2400" b="0" dirty="0">
                          <a:solidFill>
                            <a:srgbClr val="C00000"/>
                          </a:solidFill>
                          <a:latin typeface="Meiryo UI" panose="020B0604030504040204" pitchFamily="34" charset="-128"/>
                          <a:ea typeface="Meiryo UI" panose="020B0604030504040204" pitchFamily="34" charset="-128"/>
                        </a:rPr>
                        <a:t>(TB)</a:t>
                      </a:r>
                      <a:endParaRPr kumimoji="1" lang="ja-JP" altLang="en-US" sz="2400" b="0">
                        <a:solidFill>
                          <a:srgbClr val="C00000"/>
                        </a:solidFill>
                        <a:latin typeface="Meiryo UI" panose="020B0604030504040204" pitchFamily="34" charset="-128"/>
                        <a:ea typeface="Meiryo UI" panose="020B0604030504040204"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False C(B)</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(FCB)</a:t>
                      </a:r>
                      <a:endParaRPr kumimoji="1" lang="ja-JP" altLang="en-US" sz="2400" b="0" i="0" u="none" strike="noStrike" kern="1200" cap="none" spc="0" normalizeH="0" baseline="0" noProof="0">
                        <a:ln>
                          <a:noFill/>
                        </a:ln>
                        <a:solidFill>
                          <a:srgbClr val="1F497D"/>
                        </a:solidFill>
                        <a:effectLst/>
                        <a:uLnTx/>
                        <a:uFillTx/>
                        <a:latin typeface="Meiryo UI" panose="020B0604030504040204" pitchFamily="34" charset="-128"/>
                        <a:ea typeface="Meiryo UI" panose="020B0604030504040204" pitchFamily="34" charset="-128"/>
                        <a:cs typeface="+mn-cs"/>
                      </a:endParaRPr>
                    </a:p>
                  </a:txBody>
                  <a:tcPr/>
                </a:tc>
                <a:extLst>
                  <a:ext uri="{0D108BD9-81ED-4DB2-BD59-A6C34878D82A}">
                    <a16:rowId xmlns:a16="http://schemas.microsoft.com/office/drawing/2014/main" val="2164917932"/>
                  </a:ext>
                </a:extLst>
              </a:tr>
              <a:tr h="778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False 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False 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1F497D"/>
                          </a:solidFill>
                          <a:effectLst/>
                          <a:uLnTx/>
                          <a:uFillTx/>
                          <a:latin typeface="Meiryo UI" panose="020B0604030504040204" pitchFamily="34" charset="-128"/>
                          <a:ea typeface="Meiryo UI" panose="020B0604030504040204" pitchFamily="34" charset="-128"/>
                          <a:cs typeface="+mn-cs"/>
                        </a:rPr>
                        <a:t>(FBC)</a:t>
                      </a:r>
                      <a:endParaRPr kumimoji="1" lang="ja-JP" altLang="en-US" sz="2400" b="0" i="0" u="none" strike="noStrike" kern="1200" cap="none" spc="0" normalizeH="0" baseline="0" noProof="0">
                        <a:ln>
                          <a:noFill/>
                        </a:ln>
                        <a:solidFill>
                          <a:srgbClr val="1F497D"/>
                        </a:solidFill>
                        <a:effectLst/>
                        <a:uLnTx/>
                        <a:uFillTx/>
                        <a:latin typeface="Meiryo UI" panose="020B0604030504040204" pitchFamily="34" charset="-128"/>
                        <a:ea typeface="Meiryo UI" panose="020B0604030504040204" pitchFamily="34" charset="-128"/>
                        <a:cs typeface="+mn-cs"/>
                      </a:endParaRPr>
                    </a:p>
                  </a:txBody>
                  <a:tcPr/>
                </a:tc>
                <a:tc>
                  <a:txBody>
                    <a:bodyPr/>
                    <a:lstStyle/>
                    <a:p>
                      <a:r>
                        <a:rPr kumimoji="1" lang="en-US" altLang="ja-JP" sz="2400" b="1" dirty="0">
                          <a:solidFill>
                            <a:srgbClr val="C00000"/>
                          </a:solidFill>
                          <a:latin typeface="Meiryo UI" panose="020B0604030504040204" pitchFamily="34" charset="-128"/>
                          <a:ea typeface="Meiryo UI" panose="020B0604030504040204" pitchFamily="34" charset="-128"/>
                        </a:rPr>
                        <a:t>True C</a:t>
                      </a:r>
                    </a:p>
                    <a:p>
                      <a:r>
                        <a:rPr kumimoji="1" lang="en-US" altLang="ja-JP" sz="2400" b="0" dirty="0">
                          <a:solidFill>
                            <a:srgbClr val="C00000"/>
                          </a:solidFill>
                          <a:latin typeface="Meiryo UI" panose="020B0604030504040204" pitchFamily="34" charset="-128"/>
                          <a:ea typeface="Meiryo UI" panose="020B0604030504040204" pitchFamily="34" charset="-128"/>
                        </a:rPr>
                        <a:t>(TC)</a:t>
                      </a:r>
                      <a:endParaRPr kumimoji="1" lang="ja-JP" altLang="en-US" sz="2400" b="0">
                        <a:solidFill>
                          <a:srgbClr val="C00000"/>
                        </a:solidFill>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3817009515"/>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078439" y="1826741"/>
            <a:ext cx="1210588"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78768" y="3110107"/>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A0D9A4D-3F36-BF43-B6F7-0A31206D6754}"/>
                  </a:ext>
                </a:extLst>
              </p:cNvPr>
              <p:cNvSpPr txBox="1"/>
              <p:nvPr/>
            </p:nvSpPr>
            <p:spPr>
              <a:xfrm>
                <a:off x="6717832" y="2606958"/>
                <a:ext cx="5576848" cy="32991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正答率</m:t>
                      </m:r>
                      <m:r>
                        <a:rPr lang="en-US" altLang="ja-JP" sz="2400" i="1">
                          <a:latin typeface="Cambria Math" panose="02040503050406030204" pitchFamily="18" charset="0"/>
                        </a:rPr>
                        <m:t>=</m:t>
                      </m:r>
                      <m:f>
                        <m:fPr>
                          <m:ctrlPr>
                            <a:rPr lang="en-US" altLang="ja-JP" sz="2400" b="1" i="1">
                              <a:latin typeface="Cambria Math" panose="02040503050406030204" pitchFamily="18" charset="0"/>
                            </a:rPr>
                          </m:ctrlPr>
                        </m:fPr>
                        <m:num>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i="0" smtClean="0">
                              <a:solidFill>
                                <a:srgbClr val="C00000"/>
                              </a:solidFill>
                              <a:latin typeface="Meiryo UI" panose="020B0604030504040204" pitchFamily="34" charset="-128"/>
                              <a:ea typeface="Meiryo UI" panose="020B0604030504040204" pitchFamily="34" charset="-128"/>
                            </a:rPr>
                            <m:t>TA</m:t>
                          </m:r>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i="0" dirty="0" smtClean="0">
                              <a:solidFill>
                                <a:srgbClr val="C00000"/>
                              </a:solidFill>
                              <a:latin typeface="Meiryo UI" panose="020B0604030504040204" pitchFamily="34" charset="-128"/>
                              <a:ea typeface="Meiryo UI" panose="020B0604030504040204" pitchFamily="34" charset="-128"/>
                            </a:rPr>
                            <m:t>+</m:t>
                          </m:r>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a:solidFill>
                                <a:srgbClr val="C00000"/>
                              </a:solidFill>
                              <a:latin typeface="Meiryo UI" panose="020B0604030504040204" pitchFamily="34" charset="-128"/>
                              <a:ea typeface="Meiryo UI" panose="020B0604030504040204" pitchFamily="34" charset="-128"/>
                            </a:rPr>
                            <m:t>T</m:t>
                          </m:r>
                          <m:r>
                            <m:rPr>
                              <m:nor/>
                            </m:rPr>
                            <a:rPr lang="en-US" altLang="ja-JP" sz="2400" b="1" i="0" smtClean="0">
                              <a:solidFill>
                                <a:srgbClr val="C00000"/>
                              </a:solidFill>
                              <a:latin typeface="Meiryo UI" panose="020B0604030504040204" pitchFamily="34" charset="-128"/>
                              <a:ea typeface="Meiryo UI" panose="020B0604030504040204" pitchFamily="34" charset="-128"/>
                            </a:rPr>
                            <m:t>B</m:t>
                          </m:r>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a:solidFill>
                                <a:srgbClr val="C00000"/>
                              </a:solidFill>
                              <a:latin typeface="Meiryo UI" panose="020B0604030504040204" pitchFamily="34" charset="-128"/>
                              <a:ea typeface="Meiryo UI" panose="020B0604030504040204" pitchFamily="34" charset="-128"/>
                            </a:rPr>
                            <m:t>T</m:t>
                          </m:r>
                          <m:r>
                            <m:rPr>
                              <m:nor/>
                            </m:rPr>
                            <a:rPr lang="en-US" altLang="ja-JP" sz="2400" b="1" i="0" smtClean="0">
                              <a:solidFill>
                                <a:srgbClr val="C00000"/>
                              </a:solidFill>
                              <a:latin typeface="Meiryo UI" panose="020B0604030504040204" pitchFamily="34" charset="-128"/>
                              <a:ea typeface="Meiryo UI" panose="020B0604030504040204" pitchFamily="34" charset="-128"/>
                            </a:rPr>
                            <m:t>C</m:t>
                          </m:r>
                          <m:r>
                            <m:rPr>
                              <m:nor/>
                            </m:rPr>
                            <a:rPr lang="en-US" altLang="ja-JP" sz="2400" b="1" dirty="0">
                              <a:solidFill>
                                <a:srgbClr val="C00000"/>
                              </a:solidFill>
                              <a:latin typeface="Meiryo UI" panose="020B0604030504040204" pitchFamily="34" charset="-128"/>
                              <a:ea typeface="Meiryo UI" panose="020B0604030504040204" pitchFamily="34" charset="-128"/>
                            </a:rPr>
                            <m:t>]</m:t>
                          </m:r>
                        </m:num>
                        <m:den>
                          <m:r>
                            <m:rPr>
                              <m:nor/>
                            </m:rPr>
                            <a:rPr lang="en-US" altLang="ja-JP" sz="2800" b="1" dirty="0">
                              <a:solidFill>
                                <a:srgbClr val="8064A2">
                                  <a:lumMod val="50000"/>
                                </a:srgbClr>
                              </a:solidFill>
                              <a:latin typeface="Meiryo UI" panose="020B0604030504040204" pitchFamily="34" charset="-128"/>
                              <a:ea typeface="Meiryo UI" panose="020B0604030504040204" pitchFamily="34" charset="-128"/>
                            </a:rPr>
                            <m:t>[</m:t>
                          </m:r>
                          <m:r>
                            <m:rPr>
                              <m:nor/>
                            </m:rPr>
                            <a:rPr lang="ja-JP" altLang="en-US" sz="2800" b="1">
                              <a:solidFill>
                                <a:srgbClr val="8064A2">
                                  <a:lumMod val="50000"/>
                                </a:srgbClr>
                              </a:solidFill>
                              <a:latin typeface="Meiryo UI" panose="020B0604030504040204" pitchFamily="34" charset="-128"/>
                              <a:ea typeface="Meiryo UI" panose="020B0604030504040204" pitchFamily="34" charset="-128"/>
                            </a:rPr>
                            <m:t>全検査</m:t>
                          </m:r>
                          <m:r>
                            <m:rPr>
                              <m:nor/>
                            </m:rPr>
                            <a:rPr lang="en-US" altLang="ja-JP" sz="2800" b="1" dirty="0">
                              <a:solidFill>
                                <a:srgbClr val="8064A2">
                                  <a:lumMod val="50000"/>
                                </a:srgbClr>
                              </a:solidFill>
                              <a:latin typeface="Meiryo UI" panose="020B0604030504040204" pitchFamily="34" charset="-128"/>
                              <a:ea typeface="Meiryo UI" panose="020B0604030504040204" pitchFamily="34" charset="-128"/>
                            </a:rPr>
                            <m:t>]</m:t>
                          </m:r>
                        </m:den>
                      </m:f>
                    </m:oMath>
                  </m:oMathPara>
                </a14:m>
                <a:endParaRPr lang="en-US" altLang="ja-JP" sz="2400" b="1" dirty="0">
                  <a:latin typeface="Meiryo UI" panose="020B0604030504040204" pitchFamily="34" charset="-128"/>
                  <a:ea typeface="Meiryo UI" panose="020B0604030504040204" pitchFamily="34" charset="-128"/>
                </a:endParaRPr>
              </a:p>
              <a:p>
                <a:endParaRPr lang="en-US" altLang="ja-JP" sz="2400" dirty="0">
                  <a:latin typeface="Meiryo UI" panose="020B0604030504040204" pitchFamily="34" charset="-128"/>
                  <a:ea typeface="Meiryo UI" panose="020B0604030504040204" pitchFamily="34" charset="-128"/>
                </a:endParaRPr>
              </a:p>
              <a:p>
                <a:pPr/>
                <a14:m>
                  <m:oMathPara xmlns:m="http://schemas.openxmlformats.org/officeDocument/2006/math">
                    <m:oMathParaPr>
                      <m:jc m:val="centerGroup"/>
                    </m:oMathParaPr>
                    <m:oMath xmlns:m="http://schemas.openxmlformats.org/officeDocument/2006/math">
                      <m:r>
                        <m:rPr>
                          <m:nor/>
                        </m:rPr>
                        <a:rPr lang="en-US" altLang="ja-JP" sz="2400" smtClean="0">
                          <a:latin typeface="Meiryo UI" panose="020B0604030504040204" pitchFamily="34" charset="-128"/>
                          <a:ea typeface="Meiryo UI" panose="020B0604030504040204" pitchFamily="34" charset="-128"/>
                        </a:rPr>
                        <m:t>A</m:t>
                      </m:r>
                      <m:r>
                        <a:rPr lang="ja-JP" altLang="en-US" sz="2400" i="1">
                          <a:latin typeface="Cambria Math" panose="02040503050406030204" pitchFamily="18" charset="0"/>
                        </a:rPr>
                        <m:t>の</m:t>
                      </m:r>
                      <m:r>
                        <a:rPr lang="ja-JP" altLang="en-US" sz="2400" i="1" smtClean="0">
                          <a:latin typeface="Cambria Math" panose="02040503050406030204" pitchFamily="18" charset="0"/>
                        </a:rPr>
                        <m:t>適合率</m:t>
                      </m:r>
                      <m:r>
                        <a:rPr lang="en-US" altLang="ja-JP" sz="2400" b="0" i="1" smtClean="0">
                          <a:latin typeface="Cambria Math" panose="02040503050406030204" pitchFamily="18" charset="0"/>
                        </a:rPr>
                        <m:t>=</m:t>
                      </m:r>
                      <m:f>
                        <m:fPr>
                          <m:ctrlPr>
                            <a:rPr kumimoji="1" lang="en-US" altLang="ja-JP" sz="2400" i="1" smtClean="0">
                              <a:latin typeface="Cambria Math" panose="02040503050406030204" pitchFamily="18" charset="0"/>
                            </a:rPr>
                          </m:ctrlPr>
                        </m:fPr>
                        <m:num>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i="0" dirty="0" smtClean="0">
                              <a:solidFill>
                                <a:srgbClr val="C00000"/>
                              </a:solidFill>
                              <a:latin typeface="Meiryo UI" panose="020B0604030504040204" pitchFamily="34" charset="-128"/>
                              <a:ea typeface="Meiryo UI" panose="020B0604030504040204" pitchFamily="34" charset="-128"/>
                            </a:rPr>
                            <m:t>TA</m:t>
                          </m:r>
                          <m:r>
                            <m:rPr>
                              <m:nor/>
                            </m:rPr>
                            <a:rPr lang="en-US" altLang="ja-JP" sz="2400" b="1" dirty="0">
                              <a:solidFill>
                                <a:srgbClr val="C00000"/>
                              </a:solidFill>
                              <a:latin typeface="Meiryo UI" panose="020B0604030504040204" pitchFamily="34" charset="-128"/>
                              <a:ea typeface="Meiryo UI" panose="020B0604030504040204" pitchFamily="34" charset="-128"/>
                            </a:rPr>
                            <m:t>]</m:t>
                          </m:r>
                        </m:num>
                        <m:den>
                          <m:r>
                            <m:rPr>
                              <m:nor/>
                            </m:rPr>
                            <a:rPr lang="en-US" altLang="ja-JP" sz="2400" b="1" i="0" dirty="0" smtClean="0">
                              <a:solidFill>
                                <a:srgbClr val="C00000"/>
                              </a:solidFill>
                              <a:latin typeface="Meiryo UI" panose="020B0604030504040204" pitchFamily="34" charset="-128"/>
                              <a:ea typeface="Meiryo UI" panose="020B0604030504040204" pitchFamily="34" charset="-128"/>
                            </a:rPr>
                            <m:t>[</m:t>
                          </m:r>
                          <m:r>
                            <m:rPr>
                              <m:nor/>
                            </m:rPr>
                            <a:rPr lang="en-US" altLang="ja-JP" sz="2400" b="1" i="0" dirty="0" smtClean="0">
                              <a:solidFill>
                                <a:srgbClr val="C00000"/>
                              </a:solidFill>
                              <a:latin typeface="Meiryo UI" panose="020B0604030504040204" pitchFamily="34" charset="-128"/>
                              <a:ea typeface="Meiryo UI" panose="020B0604030504040204" pitchFamily="34" charset="-128"/>
                            </a:rPr>
                            <m:t>TA</m:t>
                          </m:r>
                          <m:r>
                            <m:rPr>
                              <m:nor/>
                            </m:rPr>
                            <a:rPr lang="en-US" altLang="ja-JP" sz="2400" b="1" i="0" smtClean="0">
                              <a:solidFill>
                                <a:srgbClr val="C00000"/>
                              </a:solidFill>
                              <a:latin typeface="Meiryo UI" panose="020B0604030504040204" pitchFamily="34" charset="-128"/>
                              <a:ea typeface="Meiryo UI" panose="020B0604030504040204" pitchFamily="34" charset="-128"/>
                            </a:rPr>
                            <m:t>]</m:t>
                          </m:r>
                          <m:r>
                            <m:rPr>
                              <m:nor/>
                            </m:rPr>
                            <a:rPr lang="en-US" altLang="ja-JP" sz="2400" b="1" i="0" smtClean="0">
                              <a:solidFill>
                                <a:schemeClr val="tx2"/>
                              </a:solidFill>
                              <a:latin typeface="Meiryo UI" panose="020B0604030504040204" pitchFamily="34" charset="-128"/>
                              <a:ea typeface="Meiryo UI" panose="020B0604030504040204" pitchFamily="34" charset="-128"/>
                            </a:rPr>
                            <m:t>+</m:t>
                          </m:r>
                          <m:r>
                            <m:rPr>
                              <m:nor/>
                            </m:rPr>
                            <a:rPr lang="en-US" altLang="ja-JP" sz="2400" b="1" dirty="0">
                              <a:solidFill>
                                <a:srgbClr val="1F497D"/>
                              </a:solidFill>
                              <a:latin typeface="Meiryo UI" panose="020B0604030504040204" pitchFamily="34" charset="-128"/>
                              <a:ea typeface="Meiryo UI" panose="020B0604030504040204" pitchFamily="34" charset="-128"/>
                            </a:rPr>
                            <m:t>[</m:t>
                          </m:r>
                          <m:r>
                            <m:rPr>
                              <m:nor/>
                            </m:rPr>
                            <a:rPr lang="en-US" altLang="ja-JP" sz="2400" b="1" i="0" dirty="0" smtClean="0">
                              <a:solidFill>
                                <a:srgbClr val="1F497D"/>
                              </a:solidFill>
                              <a:latin typeface="Meiryo UI" panose="020B0604030504040204" pitchFamily="34" charset="-128"/>
                              <a:ea typeface="Meiryo UI" panose="020B0604030504040204" pitchFamily="34" charset="-128"/>
                            </a:rPr>
                            <m:t>FAB</m:t>
                          </m:r>
                          <m:r>
                            <m:rPr>
                              <m:nor/>
                            </m:rPr>
                            <a:rPr lang="en-US" altLang="ja-JP" sz="2400" b="1" dirty="0">
                              <a:solidFill>
                                <a:srgbClr val="1F497D"/>
                              </a:solidFill>
                              <a:latin typeface="Meiryo UI" panose="020B0604030504040204" pitchFamily="34" charset="-128"/>
                              <a:ea typeface="Meiryo UI" panose="020B0604030504040204" pitchFamily="34" charset="-128"/>
                            </a:rPr>
                            <m:t>]</m:t>
                          </m:r>
                          <m:r>
                            <m:rPr>
                              <m:nor/>
                            </m:rPr>
                            <a:rPr lang="en-US" altLang="ja-JP" sz="2400" b="1" i="0" dirty="0" smtClean="0">
                              <a:solidFill>
                                <a:srgbClr val="1F497D"/>
                              </a:solidFill>
                              <a:latin typeface="Meiryo UI" panose="020B0604030504040204" pitchFamily="34" charset="-128"/>
                              <a:ea typeface="Meiryo UI" panose="020B0604030504040204" pitchFamily="34" charset="-128"/>
                            </a:rPr>
                            <m:t>+[</m:t>
                          </m:r>
                          <m:r>
                            <m:rPr>
                              <m:nor/>
                            </m:rPr>
                            <a:rPr lang="en-US" altLang="ja-JP" sz="2400" b="1" i="0" dirty="0" smtClean="0">
                              <a:solidFill>
                                <a:srgbClr val="1F497D"/>
                              </a:solidFill>
                              <a:latin typeface="Meiryo UI" panose="020B0604030504040204" pitchFamily="34" charset="-128"/>
                              <a:ea typeface="Meiryo UI" panose="020B0604030504040204" pitchFamily="34" charset="-128"/>
                            </a:rPr>
                            <m:t>FAC</m:t>
                          </m:r>
                          <m:r>
                            <m:rPr>
                              <m:nor/>
                            </m:rPr>
                            <a:rPr lang="en-US" altLang="ja-JP" sz="2400" b="1" i="0" dirty="0" smtClean="0">
                              <a:solidFill>
                                <a:srgbClr val="1F497D"/>
                              </a:solidFill>
                              <a:latin typeface="Meiryo UI" panose="020B0604030504040204" pitchFamily="34" charset="-128"/>
                              <a:ea typeface="Meiryo UI" panose="020B0604030504040204" pitchFamily="34" charset="-128"/>
                            </a:rPr>
                            <m:t>]</m:t>
                          </m:r>
                        </m:den>
                      </m:f>
                    </m:oMath>
                  </m:oMathPara>
                </a14:m>
                <a:endParaRPr lang="en-US" altLang="ja-JP" sz="2400" dirty="0">
                  <a:latin typeface="Meiryo UI" panose="020B0604030504040204" pitchFamily="34" charset="-128"/>
                  <a:ea typeface="Meiryo UI" panose="020B0604030504040204" pitchFamily="34" charset="-128"/>
                </a:endParaRPr>
              </a:p>
              <a:p>
                <a:endParaRPr lang="en-US" altLang="ja-JP" sz="2400" dirty="0">
                  <a:latin typeface="Meiryo UI" panose="020B0604030504040204" pitchFamily="34" charset="-128"/>
                  <a:ea typeface="Meiryo UI" panose="020B0604030504040204" pitchFamily="34" charset="-128"/>
                </a:endParaRPr>
              </a:p>
              <a:p>
                <a:pPr/>
                <a14:m>
                  <m:oMathPara xmlns:m="http://schemas.openxmlformats.org/officeDocument/2006/math">
                    <m:oMathParaPr>
                      <m:jc m:val="centerGroup"/>
                    </m:oMathParaPr>
                    <m:oMath xmlns:m="http://schemas.openxmlformats.org/officeDocument/2006/math">
                      <m:r>
                        <m:rPr>
                          <m:nor/>
                        </m:rPr>
                        <a:rPr lang="en-US" altLang="ja-JP" sz="2400" b="0" i="0" smtClean="0">
                          <a:latin typeface="Meiryo UI" panose="020B0604030504040204" pitchFamily="34" charset="-128"/>
                          <a:ea typeface="Meiryo UI" panose="020B0604030504040204" pitchFamily="34" charset="-128"/>
                        </a:rPr>
                        <m:t>A</m:t>
                      </m:r>
                      <m:r>
                        <a:rPr lang="ja-JP" altLang="en-US" sz="2400" i="1">
                          <a:latin typeface="Cambria Math" panose="02040503050406030204" pitchFamily="18" charset="0"/>
                        </a:rPr>
                        <m:t>の</m:t>
                      </m:r>
                      <m:r>
                        <m:rPr>
                          <m:nor/>
                        </m:rPr>
                        <a:rPr lang="ja-JP" altLang="en-US" sz="2400">
                          <a:latin typeface="Meiryo UI" panose="020B0604030504040204" pitchFamily="34" charset="-128"/>
                          <a:ea typeface="Meiryo UI" panose="020B0604030504040204" pitchFamily="34" charset="-128"/>
                        </a:rPr>
                        <m:t>再現率</m:t>
                      </m:r>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i="0" smtClean="0">
                              <a:solidFill>
                                <a:srgbClr val="C00000"/>
                              </a:solidFill>
                              <a:latin typeface="Meiryo UI" panose="020B0604030504040204" pitchFamily="34" charset="-128"/>
                              <a:ea typeface="Meiryo UI" panose="020B0604030504040204" pitchFamily="34" charset="-128"/>
                            </a:rPr>
                            <m:t>TA</m:t>
                          </m:r>
                          <m:r>
                            <m:rPr>
                              <m:nor/>
                            </m:rPr>
                            <a:rPr lang="en-US" altLang="ja-JP" sz="2400" b="1" dirty="0">
                              <a:solidFill>
                                <a:srgbClr val="C00000"/>
                              </a:solidFill>
                              <a:latin typeface="Meiryo UI" panose="020B0604030504040204" pitchFamily="34" charset="-128"/>
                              <a:ea typeface="Meiryo UI" panose="020B0604030504040204" pitchFamily="34" charset="-128"/>
                            </a:rPr>
                            <m:t>]</m:t>
                          </m:r>
                        </m:num>
                        <m:den>
                          <m:r>
                            <m:rPr>
                              <m:nor/>
                            </m:rPr>
                            <a:rPr lang="en-US" altLang="ja-JP" sz="2400" b="1" dirty="0">
                              <a:solidFill>
                                <a:srgbClr val="C00000"/>
                              </a:solidFill>
                              <a:latin typeface="Meiryo UI" panose="020B0604030504040204" pitchFamily="34" charset="-128"/>
                              <a:ea typeface="Meiryo UI" panose="020B0604030504040204" pitchFamily="34" charset="-128"/>
                            </a:rPr>
                            <m:t>[</m:t>
                          </m:r>
                          <m:r>
                            <m:rPr>
                              <m:nor/>
                            </m:rPr>
                            <a:rPr lang="en-US" altLang="ja-JP" sz="2400" b="1" dirty="0">
                              <a:solidFill>
                                <a:srgbClr val="C00000"/>
                              </a:solidFill>
                              <a:latin typeface="Meiryo UI" panose="020B0604030504040204" pitchFamily="34" charset="-128"/>
                              <a:ea typeface="Meiryo UI" panose="020B0604030504040204" pitchFamily="34" charset="-128"/>
                            </a:rPr>
                            <m:t>TA</m:t>
                          </m:r>
                          <m:r>
                            <m:rPr>
                              <m:nor/>
                            </m:rPr>
                            <a:rPr lang="en-US" altLang="ja-JP" sz="2400" b="1">
                              <a:solidFill>
                                <a:srgbClr val="C00000"/>
                              </a:solidFill>
                              <a:latin typeface="Meiryo UI" panose="020B0604030504040204" pitchFamily="34" charset="-128"/>
                              <a:ea typeface="Meiryo UI" panose="020B0604030504040204" pitchFamily="34" charset="-128"/>
                            </a:rPr>
                            <m:t>]</m:t>
                          </m:r>
                          <m:r>
                            <m:rPr>
                              <m:nor/>
                            </m:rPr>
                            <a:rPr lang="en-US" altLang="ja-JP" sz="2400" b="1">
                              <a:solidFill>
                                <a:schemeClr val="tx2"/>
                              </a:solidFill>
                              <a:latin typeface="Meiryo UI" panose="020B0604030504040204" pitchFamily="34" charset="-128"/>
                              <a:ea typeface="Meiryo UI" panose="020B0604030504040204" pitchFamily="34" charset="-128"/>
                            </a:rPr>
                            <m:t>+</m:t>
                          </m:r>
                          <m:r>
                            <m:rPr>
                              <m:nor/>
                            </m:rPr>
                            <a:rPr lang="en-US" altLang="ja-JP" sz="2400" b="1" dirty="0">
                              <a:solidFill>
                                <a:srgbClr val="1F497D"/>
                              </a:solidFill>
                              <a:latin typeface="Meiryo UI" panose="020B0604030504040204" pitchFamily="34" charset="-128"/>
                              <a:ea typeface="Meiryo UI" panose="020B0604030504040204" pitchFamily="34" charset="-128"/>
                            </a:rPr>
                            <m:t>[</m:t>
                          </m:r>
                          <m:r>
                            <m:rPr>
                              <m:nor/>
                            </m:rPr>
                            <a:rPr lang="en-US" altLang="ja-JP" sz="2400" b="1" dirty="0">
                              <a:solidFill>
                                <a:srgbClr val="1F497D"/>
                              </a:solidFill>
                              <a:latin typeface="Meiryo UI" panose="020B0604030504040204" pitchFamily="34" charset="-128"/>
                              <a:ea typeface="Meiryo UI" panose="020B0604030504040204" pitchFamily="34" charset="-128"/>
                            </a:rPr>
                            <m:t>FBA</m:t>
                          </m:r>
                          <m:r>
                            <m:rPr>
                              <m:nor/>
                            </m:rPr>
                            <a:rPr lang="en-US" altLang="ja-JP" sz="2400" b="1" dirty="0">
                              <a:solidFill>
                                <a:srgbClr val="1F497D"/>
                              </a:solidFill>
                              <a:latin typeface="Meiryo UI" panose="020B0604030504040204" pitchFamily="34" charset="-128"/>
                              <a:ea typeface="Meiryo UI" panose="020B0604030504040204" pitchFamily="34" charset="-128"/>
                            </a:rPr>
                            <m:t>]+[</m:t>
                          </m:r>
                          <m:r>
                            <m:rPr>
                              <m:nor/>
                            </m:rPr>
                            <a:rPr lang="en-US" altLang="ja-JP" sz="2400" b="1" dirty="0">
                              <a:solidFill>
                                <a:srgbClr val="1F497D"/>
                              </a:solidFill>
                              <a:latin typeface="Meiryo UI" panose="020B0604030504040204" pitchFamily="34" charset="-128"/>
                              <a:ea typeface="Meiryo UI" panose="020B0604030504040204" pitchFamily="34" charset="-128"/>
                            </a:rPr>
                            <m:t>FCA</m:t>
                          </m:r>
                          <m:r>
                            <m:rPr>
                              <m:nor/>
                            </m:rPr>
                            <a:rPr lang="en-US" altLang="ja-JP" sz="2400" b="1" dirty="0">
                              <a:solidFill>
                                <a:srgbClr val="1F497D"/>
                              </a:solidFill>
                              <a:latin typeface="Meiryo UI" panose="020B0604030504040204" pitchFamily="34" charset="-128"/>
                              <a:ea typeface="Meiryo UI" panose="020B0604030504040204" pitchFamily="34" charset="-128"/>
                            </a:rPr>
                            <m:t>]</m:t>
                          </m:r>
                        </m:den>
                      </m:f>
                    </m:oMath>
                  </m:oMathPara>
                </a14:m>
                <a:endParaRPr lang="en-US" altLang="ja-JP" sz="2400" dirty="0">
                  <a:latin typeface="Meiryo UI" panose="020B0604030504040204" pitchFamily="34" charset="-128"/>
                  <a:ea typeface="Meiryo UI" panose="020B0604030504040204" pitchFamily="34" charset="-128"/>
                </a:endParaRPr>
              </a:p>
            </p:txBody>
          </p:sp>
        </mc:Choice>
        <mc:Fallback xmlns="">
          <p:sp>
            <p:nvSpPr>
              <p:cNvPr id="32" name="テキスト ボックス 31">
                <a:extLst>
                  <a:ext uri="{FF2B5EF4-FFF2-40B4-BE49-F238E27FC236}">
                    <a16:creationId xmlns:a16="http://schemas.microsoft.com/office/drawing/2014/main" id="{9A0D9A4D-3F36-BF43-B6F7-0A31206D6754}"/>
                  </a:ext>
                </a:extLst>
              </p:cNvPr>
              <p:cNvSpPr txBox="1">
                <a:spLocks noRot="1" noChangeAspect="1" noMove="1" noResize="1" noEditPoints="1" noAdjustHandles="1" noChangeArrowheads="1" noChangeShapeType="1" noTextEdit="1"/>
              </p:cNvSpPr>
              <p:nvPr/>
            </p:nvSpPr>
            <p:spPr>
              <a:xfrm>
                <a:off x="6717832" y="2606958"/>
                <a:ext cx="5576848" cy="3299108"/>
              </a:xfrm>
              <a:prstGeom prst="rect">
                <a:avLst/>
              </a:prstGeom>
              <a:blipFill>
                <a:blip r:embed="rId2"/>
                <a:stretch>
                  <a:fillRect b="-383"/>
                </a:stretch>
              </a:blipFill>
            </p:spPr>
            <p:txBody>
              <a:bodyPr/>
              <a:lstStyle/>
              <a:p>
                <a:r>
                  <a:rPr lang="ja-JP" altLang="en-US">
                    <a:noFill/>
                  </a:rPr>
                  <a:t> </a:t>
                </a:r>
              </a:p>
            </p:txBody>
          </p:sp>
        </mc:Fallback>
      </mc:AlternateContent>
      <p:sp>
        <p:nvSpPr>
          <p:cNvPr id="11" name="正方形/長方形 10">
            <a:extLst>
              <a:ext uri="{FF2B5EF4-FFF2-40B4-BE49-F238E27FC236}">
                <a16:creationId xmlns:a16="http://schemas.microsoft.com/office/drawing/2014/main" id="{8281FFD2-D378-C349-BA57-11A109529032}"/>
              </a:ext>
            </a:extLst>
          </p:cNvPr>
          <p:cNvSpPr/>
          <p:nvPr/>
        </p:nvSpPr>
        <p:spPr>
          <a:xfrm>
            <a:off x="1814517" y="2230140"/>
            <a:ext cx="412292" cy="461665"/>
          </a:xfrm>
          <a:prstGeom prst="rect">
            <a:avLst/>
          </a:prstGeom>
        </p:spPr>
        <p:txBody>
          <a:bodyPr wrap="none">
            <a:spAutoFit/>
          </a:bodyPr>
          <a:lstStyle/>
          <a:p>
            <a:r>
              <a:rPr lang="en-US" altLang="ja-JP" sz="2400" b="1" dirty="0">
                <a:latin typeface="Meiryo UI" panose="020B0604030504040204" pitchFamily="34" charset="-128"/>
                <a:ea typeface="Meiryo UI" panose="020B0604030504040204" pitchFamily="34" charset="-128"/>
              </a:rPr>
              <a:t>A</a:t>
            </a:r>
            <a:endParaRPr lang="ja-JP" altLang="en-US" sz="2400"/>
          </a:p>
        </p:txBody>
      </p:sp>
      <p:sp>
        <p:nvSpPr>
          <p:cNvPr id="36" name="正方形/長方形 35">
            <a:extLst>
              <a:ext uri="{FF2B5EF4-FFF2-40B4-BE49-F238E27FC236}">
                <a16:creationId xmlns:a16="http://schemas.microsoft.com/office/drawing/2014/main" id="{B47C132D-E80D-BE40-9A1F-6D72C1A106D0}"/>
              </a:ext>
            </a:extLst>
          </p:cNvPr>
          <p:cNvSpPr/>
          <p:nvPr/>
        </p:nvSpPr>
        <p:spPr>
          <a:xfrm>
            <a:off x="3629098" y="2204864"/>
            <a:ext cx="409086" cy="461665"/>
          </a:xfrm>
          <a:prstGeom prst="rect">
            <a:avLst/>
          </a:prstGeom>
        </p:spPr>
        <p:txBody>
          <a:bodyPr wrap="none">
            <a:spAutoFit/>
          </a:bodyPr>
          <a:lstStyle/>
          <a:p>
            <a:r>
              <a:rPr lang="en-US" altLang="ja-JP" sz="2400" b="1" dirty="0">
                <a:latin typeface="Meiryo UI" panose="020B0604030504040204" pitchFamily="34" charset="-128"/>
                <a:ea typeface="Meiryo UI" panose="020B0604030504040204" pitchFamily="34" charset="-128"/>
              </a:rPr>
              <a:t>B</a:t>
            </a:r>
            <a:endParaRPr lang="ja-JP" altLang="en-US" sz="2400"/>
          </a:p>
        </p:txBody>
      </p:sp>
      <p:sp>
        <p:nvSpPr>
          <p:cNvPr id="37" name="正方形/長方形 36">
            <a:extLst>
              <a:ext uri="{FF2B5EF4-FFF2-40B4-BE49-F238E27FC236}">
                <a16:creationId xmlns:a16="http://schemas.microsoft.com/office/drawing/2014/main" id="{8BADB2B2-8CBF-2D4E-8DBB-66DB36E92A5F}"/>
              </a:ext>
            </a:extLst>
          </p:cNvPr>
          <p:cNvSpPr/>
          <p:nvPr/>
        </p:nvSpPr>
        <p:spPr>
          <a:xfrm>
            <a:off x="5686914" y="2202146"/>
            <a:ext cx="396262" cy="461665"/>
          </a:xfrm>
          <a:prstGeom prst="rect">
            <a:avLst/>
          </a:prstGeom>
        </p:spPr>
        <p:txBody>
          <a:bodyPr wrap="none">
            <a:spAutoFit/>
          </a:bodyPr>
          <a:lstStyle/>
          <a:p>
            <a:r>
              <a:rPr lang="en-US" altLang="ja-JP" sz="2400" b="1" dirty="0">
                <a:latin typeface="Meiryo UI" panose="020B0604030504040204" pitchFamily="34" charset="-128"/>
                <a:ea typeface="Meiryo UI" panose="020B0604030504040204" pitchFamily="34" charset="-128"/>
              </a:rPr>
              <a:t>C</a:t>
            </a:r>
            <a:endParaRPr lang="ja-JP" altLang="en-US" sz="2400"/>
          </a:p>
        </p:txBody>
      </p:sp>
      <p:sp>
        <p:nvSpPr>
          <p:cNvPr id="38" name="正方形/長方形 37">
            <a:extLst>
              <a:ext uri="{FF2B5EF4-FFF2-40B4-BE49-F238E27FC236}">
                <a16:creationId xmlns:a16="http://schemas.microsoft.com/office/drawing/2014/main" id="{15C127D6-7B31-394F-AB6D-CD2B0B07B0C7}"/>
              </a:ext>
            </a:extLst>
          </p:cNvPr>
          <p:cNvSpPr/>
          <p:nvPr/>
        </p:nvSpPr>
        <p:spPr>
          <a:xfrm>
            <a:off x="623392" y="2924944"/>
            <a:ext cx="412292" cy="461665"/>
          </a:xfrm>
          <a:prstGeom prst="rect">
            <a:avLst/>
          </a:prstGeom>
        </p:spPr>
        <p:txBody>
          <a:bodyPr wrap="none">
            <a:spAutoFit/>
          </a:bodyPr>
          <a:lstStyle/>
          <a:p>
            <a:r>
              <a:rPr lang="en-US" altLang="ja-JP" sz="2400" b="1" dirty="0">
                <a:latin typeface="Meiryo UI" panose="020B0604030504040204" pitchFamily="34" charset="-128"/>
                <a:ea typeface="Meiryo UI" panose="020B0604030504040204" pitchFamily="34" charset="-128"/>
              </a:rPr>
              <a:t>A</a:t>
            </a:r>
            <a:endParaRPr lang="ja-JP" altLang="en-US" sz="2400"/>
          </a:p>
        </p:txBody>
      </p:sp>
      <p:sp>
        <p:nvSpPr>
          <p:cNvPr id="39" name="正方形/長方形 38">
            <a:extLst>
              <a:ext uri="{FF2B5EF4-FFF2-40B4-BE49-F238E27FC236}">
                <a16:creationId xmlns:a16="http://schemas.microsoft.com/office/drawing/2014/main" id="{84D2C202-C6C2-B942-A28F-B1DAD0CEA430}"/>
              </a:ext>
            </a:extLst>
          </p:cNvPr>
          <p:cNvSpPr/>
          <p:nvPr/>
        </p:nvSpPr>
        <p:spPr>
          <a:xfrm>
            <a:off x="587881" y="3713599"/>
            <a:ext cx="409086" cy="461665"/>
          </a:xfrm>
          <a:prstGeom prst="rect">
            <a:avLst/>
          </a:prstGeom>
        </p:spPr>
        <p:txBody>
          <a:bodyPr wrap="none">
            <a:spAutoFit/>
          </a:bodyPr>
          <a:lstStyle/>
          <a:p>
            <a:r>
              <a:rPr lang="en-US" altLang="ja-JP" sz="2400" b="1" dirty="0">
                <a:latin typeface="Meiryo UI" panose="020B0604030504040204" pitchFamily="34" charset="-128"/>
                <a:ea typeface="Meiryo UI" panose="020B0604030504040204" pitchFamily="34" charset="-128"/>
              </a:rPr>
              <a:t>B</a:t>
            </a:r>
            <a:endParaRPr lang="ja-JP" altLang="en-US" sz="2400"/>
          </a:p>
        </p:txBody>
      </p:sp>
      <p:sp>
        <p:nvSpPr>
          <p:cNvPr id="40" name="正方形/長方形 39">
            <a:extLst>
              <a:ext uri="{FF2B5EF4-FFF2-40B4-BE49-F238E27FC236}">
                <a16:creationId xmlns:a16="http://schemas.microsoft.com/office/drawing/2014/main" id="{5EA824CB-36AF-D042-B204-99E822FF0A33}"/>
              </a:ext>
            </a:extLst>
          </p:cNvPr>
          <p:cNvSpPr/>
          <p:nvPr/>
        </p:nvSpPr>
        <p:spPr>
          <a:xfrm>
            <a:off x="589636" y="4490298"/>
            <a:ext cx="396262" cy="461665"/>
          </a:xfrm>
          <a:prstGeom prst="rect">
            <a:avLst/>
          </a:prstGeom>
        </p:spPr>
        <p:txBody>
          <a:bodyPr wrap="none">
            <a:spAutoFit/>
          </a:bodyPr>
          <a:lstStyle/>
          <a:p>
            <a:r>
              <a:rPr lang="en-US" altLang="ja-JP" sz="2400" b="1" dirty="0">
                <a:latin typeface="Meiryo UI" panose="020B0604030504040204" pitchFamily="34" charset="-128"/>
                <a:ea typeface="Meiryo UI" panose="020B0604030504040204" pitchFamily="34" charset="-128"/>
              </a:rPr>
              <a:t>C</a:t>
            </a:r>
            <a:endParaRPr lang="ja-JP" altLang="en-US" sz="2400"/>
          </a:p>
        </p:txBody>
      </p:sp>
      <p:grpSp>
        <p:nvGrpSpPr>
          <p:cNvPr id="8" name="グループ化 7">
            <a:extLst>
              <a:ext uri="{FF2B5EF4-FFF2-40B4-BE49-F238E27FC236}">
                <a16:creationId xmlns:a16="http://schemas.microsoft.com/office/drawing/2014/main" id="{90B01FB1-FE5C-EA46-92DE-81DA507C1A55}"/>
              </a:ext>
            </a:extLst>
          </p:cNvPr>
          <p:cNvGrpSpPr/>
          <p:nvPr/>
        </p:nvGrpSpPr>
        <p:grpSpPr>
          <a:xfrm>
            <a:off x="1068975" y="2663811"/>
            <a:ext cx="10988950" cy="2493381"/>
            <a:chOff x="1068975" y="2663811"/>
            <a:chExt cx="10988950" cy="2493381"/>
          </a:xfrm>
        </p:grpSpPr>
        <p:sp>
          <p:nvSpPr>
            <p:cNvPr id="5" name="角丸四角形 4">
              <a:extLst>
                <a:ext uri="{FF2B5EF4-FFF2-40B4-BE49-F238E27FC236}">
                  <a16:creationId xmlns:a16="http://schemas.microsoft.com/office/drawing/2014/main" id="{8B5C5C44-D9EC-7B41-9ADF-EF7F6D20BBEB}"/>
                </a:ext>
              </a:extLst>
            </p:cNvPr>
            <p:cNvSpPr/>
            <p:nvPr/>
          </p:nvSpPr>
          <p:spPr>
            <a:xfrm>
              <a:off x="1068975" y="2663811"/>
              <a:ext cx="1930681" cy="2493381"/>
            </a:xfrm>
            <a:prstGeom prst="roundRect">
              <a:avLst>
                <a:gd name="adj" fmla="val 606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6" name="角丸四角形 15">
              <a:extLst>
                <a:ext uri="{FF2B5EF4-FFF2-40B4-BE49-F238E27FC236}">
                  <a16:creationId xmlns:a16="http://schemas.microsoft.com/office/drawing/2014/main" id="{C1E16242-88F5-4047-80FD-C2736794F43C}"/>
                </a:ext>
              </a:extLst>
            </p:cNvPr>
            <p:cNvSpPr/>
            <p:nvPr/>
          </p:nvSpPr>
          <p:spPr>
            <a:xfrm>
              <a:off x="6960096" y="3713599"/>
              <a:ext cx="5097829" cy="1011545"/>
            </a:xfrm>
            <a:prstGeom prst="roundRect">
              <a:avLst>
                <a:gd name="adj" fmla="val 606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9" name="グループ化 8">
            <a:extLst>
              <a:ext uri="{FF2B5EF4-FFF2-40B4-BE49-F238E27FC236}">
                <a16:creationId xmlns:a16="http://schemas.microsoft.com/office/drawing/2014/main" id="{54399840-C150-6A49-AA08-536BFD944677}"/>
              </a:ext>
            </a:extLst>
          </p:cNvPr>
          <p:cNvGrpSpPr/>
          <p:nvPr/>
        </p:nvGrpSpPr>
        <p:grpSpPr>
          <a:xfrm>
            <a:off x="1051738" y="2655682"/>
            <a:ext cx="11003432" cy="3242606"/>
            <a:chOff x="1051738" y="2655682"/>
            <a:chExt cx="11003432" cy="3242606"/>
          </a:xfrm>
        </p:grpSpPr>
        <p:sp>
          <p:nvSpPr>
            <p:cNvPr id="17" name="角丸四角形 16">
              <a:extLst>
                <a:ext uri="{FF2B5EF4-FFF2-40B4-BE49-F238E27FC236}">
                  <a16:creationId xmlns:a16="http://schemas.microsoft.com/office/drawing/2014/main" id="{82F52A71-F53D-154C-8633-C2A57807D147}"/>
                </a:ext>
              </a:extLst>
            </p:cNvPr>
            <p:cNvSpPr/>
            <p:nvPr/>
          </p:nvSpPr>
          <p:spPr>
            <a:xfrm>
              <a:off x="6957341" y="4886743"/>
              <a:ext cx="5097829" cy="1011545"/>
            </a:xfrm>
            <a:prstGeom prst="roundRect">
              <a:avLst>
                <a:gd name="adj" fmla="val 6064"/>
              </a:avLst>
            </a:prstGeom>
            <a:no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8" name="角丸四角形 17">
              <a:extLst>
                <a:ext uri="{FF2B5EF4-FFF2-40B4-BE49-F238E27FC236}">
                  <a16:creationId xmlns:a16="http://schemas.microsoft.com/office/drawing/2014/main" id="{754CE0EC-9AAF-8844-A5D4-95A1C08FD54C}"/>
                </a:ext>
              </a:extLst>
            </p:cNvPr>
            <p:cNvSpPr/>
            <p:nvPr/>
          </p:nvSpPr>
          <p:spPr>
            <a:xfrm>
              <a:off x="1051738" y="2655682"/>
              <a:ext cx="5836350" cy="845326"/>
            </a:xfrm>
            <a:prstGeom prst="roundRect">
              <a:avLst>
                <a:gd name="adj" fmla="val 6064"/>
              </a:avLst>
            </a:prstGeom>
            <a:no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spTree>
    <p:extLst>
      <p:ext uri="{BB962C8B-B14F-4D97-AF65-F5344CB8AC3E}">
        <p14:creationId xmlns:p14="http://schemas.microsoft.com/office/powerpoint/2010/main" val="9447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23">
            <a:extLst>
              <a:ext uri="{FF2B5EF4-FFF2-40B4-BE49-F238E27FC236}">
                <a16:creationId xmlns:a16="http://schemas.microsoft.com/office/drawing/2014/main" id="{515953A9-CE4F-5A4B-8126-9A74518D2C53}"/>
              </a:ext>
            </a:extLst>
          </p:cNvPr>
          <p:cNvSpPr>
            <a:spLocks noGrp="1"/>
          </p:cNvSpPr>
          <p:nvPr>
            <p:ph idx="1"/>
          </p:nvPr>
        </p:nvSpPr>
        <p:spPr>
          <a:xfrm>
            <a:off x="6672064" y="1844824"/>
            <a:ext cx="5256584" cy="4511526"/>
          </a:xfrm>
        </p:spPr>
        <p:txBody>
          <a:bodyPr/>
          <a:lstStyle/>
          <a:p>
            <a:pPr marL="295275" lvl="1" indent="-295275"/>
            <a:r>
              <a:rPr lang="ja-JP" altLang="en-US"/>
              <a:t>対角線上が濃い青色になると識別精度（再現率）が高い。</a:t>
            </a:r>
            <a:endParaRPr lang="en-US" altLang="ja-JP" dirty="0"/>
          </a:p>
          <a:p>
            <a:pPr marL="295275" lvl="1" indent="-295275"/>
            <a:endParaRPr lang="en-US" altLang="ja-JP" dirty="0"/>
          </a:p>
          <a:p>
            <a:pPr marL="295275" lvl="1" indent="-295275"/>
            <a:r>
              <a:rPr lang="ja-JP" altLang="en-US"/>
              <a:t>この分析器では「熊」は「パンダ」と間違えやすい。</a:t>
            </a:r>
            <a:endParaRPr lang="en-US" altLang="ja-JP" dirty="0"/>
          </a:p>
          <a:p>
            <a:pPr marL="295275" lvl="1" indent="-295275"/>
            <a:r>
              <a:rPr lang="ja-JP" altLang="en-US"/>
              <a:t>逆に「パンダ」は「熊」や「牛」と間違えやすい</a:t>
            </a:r>
            <a:endParaRPr lang="en-US" altLang="ja-JP" dirty="0"/>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a:xfrm>
            <a:off x="527051" y="1196753"/>
            <a:ext cx="11137900" cy="503237"/>
          </a:xfrm>
        </p:spPr>
        <p:txBody>
          <a:bodyPr>
            <a:normAutofit fontScale="92500" lnSpcReduction="20000"/>
          </a:bodyPr>
          <a:lstStyle/>
          <a:p>
            <a:r>
              <a:rPr lang="ja-JP" altLang="en-US"/>
              <a:t>多クラス分類での再現率のヒートマップ</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a:xfrm>
            <a:off x="1535493" y="260648"/>
            <a:ext cx="9889099" cy="864096"/>
          </a:xfrm>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a:xfrm>
            <a:off x="1344538" y="72306"/>
            <a:ext cx="5543550" cy="293116"/>
          </a:xfrm>
        </p:spPr>
        <p:txBody>
          <a:bodyPr/>
          <a:lstStyle/>
          <a:p>
            <a:r>
              <a:rPr lang="ja-JP" altLang="en-US"/>
              <a:t>予測精度と学習方法</a:t>
            </a:r>
            <a:endParaRPr lang="en-US" altLang="ja-JP" dirty="0"/>
          </a:p>
        </p:txBody>
      </p:sp>
      <p:grpSp>
        <p:nvGrpSpPr>
          <p:cNvPr id="14" name="グループ化 13">
            <a:extLst>
              <a:ext uri="{FF2B5EF4-FFF2-40B4-BE49-F238E27FC236}">
                <a16:creationId xmlns:a16="http://schemas.microsoft.com/office/drawing/2014/main" id="{4C0A1964-1AD8-E64D-A284-290400F95AC0}"/>
              </a:ext>
            </a:extLst>
          </p:cNvPr>
          <p:cNvGrpSpPr/>
          <p:nvPr/>
        </p:nvGrpSpPr>
        <p:grpSpPr>
          <a:xfrm>
            <a:off x="1055440" y="1979548"/>
            <a:ext cx="5400600" cy="4339064"/>
            <a:chOff x="2576960" y="2512137"/>
            <a:chExt cx="5400600" cy="4339064"/>
          </a:xfrm>
        </p:grpSpPr>
        <p:pic>
          <p:nvPicPr>
            <p:cNvPr id="21" name="図 20">
              <a:extLst>
                <a:ext uri="{FF2B5EF4-FFF2-40B4-BE49-F238E27FC236}">
                  <a16:creationId xmlns:a16="http://schemas.microsoft.com/office/drawing/2014/main" id="{4A743149-FD84-9947-B099-423A88C04C05}"/>
                </a:ext>
              </a:extLst>
            </p:cNvPr>
            <p:cNvPicPr>
              <a:picLocks noChangeAspect="1"/>
            </p:cNvPicPr>
            <p:nvPr/>
          </p:nvPicPr>
          <p:blipFill rotWithShape="1">
            <a:blip r:embed="rId2">
              <a:extLst>
                <a:ext uri="{28A0092B-C50C-407E-A947-70E740481C1C}">
                  <a14:useLocalDpi xmlns:a14="http://schemas.microsoft.com/office/drawing/2010/main" val="0"/>
                </a:ext>
              </a:extLst>
            </a:blip>
            <a:srcRect l="12325" t="8143" r="7396" b="3113"/>
            <a:stretch/>
          </p:blipFill>
          <p:spPr>
            <a:xfrm>
              <a:off x="3287688" y="2512137"/>
              <a:ext cx="4689872" cy="3888432"/>
            </a:xfrm>
            <a:prstGeom prst="rect">
              <a:avLst/>
            </a:prstGeom>
          </p:spPr>
        </p:pic>
        <p:sp>
          <p:nvSpPr>
            <p:cNvPr id="10" name="テキスト ボックス 9">
              <a:extLst>
                <a:ext uri="{FF2B5EF4-FFF2-40B4-BE49-F238E27FC236}">
                  <a16:creationId xmlns:a16="http://schemas.microsoft.com/office/drawing/2014/main" id="{AE0F4931-D145-5A4A-83B2-D7AE3F7FE7D6}"/>
                </a:ext>
              </a:extLst>
            </p:cNvPr>
            <p:cNvSpPr txBox="1"/>
            <p:nvPr/>
          </p:nvSpPr>
          <p:spPr>
            <a:xfrm rot="16200000">
              <a:off x="2068366" y="4144326"/>
              <a:ext cx="1511952" cy="369332"/>
            </a:xfrm>
            <a:prstGeom prst="rect">
              <a:avLst/>
            </a:prstGeom>
            <a:noFill/>
          </p:spPr>
          <p:txBody>
            <a:bodyPr wrap="none" rtlCol="0">
              <a:spAutoFit/>
            </a:bodyPr>
            <a:lstStyle/>
            <a:p>
              <a:r>
                <a:rPr kumimoji="1" lang="ja-JP" altLang="en-US"/>
                <a:t>正解のラベル</a:t>
              </a:r>
            </a:p>
          </p:txBody>
        </p:sp>
        <p:grpSp>
          <p:nvGrpSpPr>
            <p:cNvPr id="13" name="グループ化 12">
              <a:extLst>
                <a:ext uri="{FF2B5EF4-FFF2-40B4-BE49-F238E27FC236}">
                  <a16:creationId xmlns:a16="http://schemas.microsoft.com/office/drawing/2014/main" id="{AFF8666C-5BE1-DF4C-B5E1-00059F8B7BAD}"/>
                </a:ext>
              </a:extLst>
            </p:cNvPr>
            <p:cNvGrpSpPr/>
            <p:nvPr/>
          </p:nvGrpSpPr>
          <p:grpSpPr>
            <a:xfrm>
              <a:off x="2576960" y="2564904"/>
              <a:ext cx="849913" cy="3456384"/>
              <a:chOff x="2576960" y="2564904"/>
              <a:chExt cx="849913" cy="3456384"/>
            </a:xfrm>
          </p:grpSpPr>
          <p:sp>
            <p:nvSpPr>
              <p:cNvPr id="12" name="テキスト ボックス 11">
                <a:extLst>
                  <a:ext uri="{FF2B5EF4-FFF2-40B4-BE49-F238E27FC236}">
                    <a16:creationId xmlns:a16="http://schemas.microsoft.com/office/drawing/2014/main" id="{BCC3E097-DB2B-8641-85A6-DEEEC0CC2975}"/>
                  </a:ext>
                </a:extLst>
              </p:cNvPr>
              <p:cNvSpPr txBox="1"/>
              <p:nvPr/>
            </p:nvSpPr>
            <p:spPr>
              <a:xfrm>
                <a:off x="2999656" y="2564904"/>
                <a:ext cx="415498" cy="369332"/>
              </a:xfrm>
              <a:prstGeom prst="rect">
                <a:avLst/>
              </a:prstGeom>
              <a:solidFill>
                <a:schemeClr val="bg1"/>
              </a:solidFill>
            </p:spPr>
            <p:txBody>
              <a:bodyPr wrap="none" rtlCol="0">
                <a:spAutoFit/>
              </a:bodyPr>
              <a:lstStyle/>
              <a:p>
                <a:r>
                  <a:rPr kumimoji="1" lang="ja-JP" altLang="en-US"/>
                  <a:t>犬</a:t>
                </a:r>
              </a:p>
            </p:txBody>
          </p:sp>
          <p:sp>
            <p:nvSpPr>
              <p:cNvPr id="25" name="テキスト ボックス 24">
                <a:extLst>
                  <a:ext uri="{FF2B5EF4-FFF2-40B4-BE49-F238E27FC236}">
                    <a16:creationId xmlns:a16="http://schemas.microsoft.com/office/drawing/2014/main" id="{A19DB035-DCF3-E742-A265-62B1610F039C}"/>
                  </a:ext>
                </a:extLst>
              </p:cNvPr>
              <p:cNvSpPr txBox="1"/>
              <p:nvPr/>
            </p:nvSpPr>
            <p:spPr>
              <a:xfrm>
                <a:off x="2999656" y="3059668"/>
                <a:ext cx="415498" cy="369332"/>
              </a:xfrm>
              <a:prstGeom prst="rect">
                <a:avLst/>
              </a:prstGeom>
              <a:solidFill>
                <a:schemeClr val="bg1"/>
              </a:solidFill>
            </p:spPr>
            <p:txBody>
              <a:bodyPr wrap="none" rtlCol="0">
                <a:spAutoFit/>
              </a:bodyPr>
              <a:lstStyle/>
              <a:p>
                <a:r>
                  <a:rPr lang="ja-JP" altLang="en-US"/>
                  <a:t>猫</a:t>
                </a:r>
                <a:endParaRPr kumimoji="1" lang="ja-JP" altLang="en-US"/>
              </a:p>
            </p:txBody>
          </p:sp>
          <p:sp>
            <p:nvSpPr>
              <p:cNvPr id="26" name="テキスト ボックス 25">
                <a:extLst>
                  <a:ext uri="{FF2B5EF4-FFF2-40B4-BE49-F238E27FC236}">
                    <a16:creationId xmlns:a16="http://schemas.microsoft.com/office/drawing/2014/main" id="{749A50C0-7564-8142-BAAD-17EC978C2B8C}"/>
                  </a:ext>
                </a:extLst>
              </p:cNvPr>
              <p:cNvSpPr txBox="1"/>
              <p:nvPr/>
            </p:nvSpPr>
            <p:spPr>
              <a:xfrm>
                <a:off x="2999656" y="3605192"/>
                <a:ext cx="415498" cy="369332"/>
              </a:xfrm>
              <a:prstGeom prst="rect">
                <a:avLst/>
              </a:prstGeom>
              <a:solidFill>
                <a:schemeClr val="bg1"/>
              </a:solidFill>
            </p:spPr>
            <p:txBody>
              <a:bodyPr wrap="none" rtlCol="0">
                <a:spAutoFit/>
              </a:bodyPr>
              <a:lstStyle/>
              <a:p>
                <a:r>
                  <a:rPr lang="ja-JP" altLang="en-US"/>
                  <a:t>馬</a:t>
                </a:r>
                <a:endParaRPr kumimoji="1" lang="ja-JP" altLang="en-US"/>
              </a:p>
            </p:txBody>
          </p:sp>
          <p:sp>
            <p:nvSpPr>
              <p:cNvPr id="27" name="テキスト ボックス 26">
                <a:extLst>
                  <a:ext uri="{FF2B5EF4-FFF2-40B4-BE49-F238E27FC236}">
                    <a16:creationId xmlns:a16="http://schemas.microsoft.com/office/drawing/2014/main" id="{3EE8B61C-BBCE-A149-A098-B57F872596CD}"/>
                  </a:ext>
                </a:extLst>
              </p:cNvPr>
              <p:cNvSpPr txBox="1"/>
              <p:nvPr/>
            </p:nvSpPr>
            <p:spPr>
              <a:xfrm>
                <a:off x="2999656" y="4150716"/>
                <a:ext cx="415498" cy="369332"/>
              </a:xfrm>
              <a:prstGeom prst="rect">
                <a:avLst/>
              </a:prstGeom>
              <a:solidFill>
                <a:schemeClr val="bg1"/>
              </a:solidFill>
            </p:spPr>
            <p:txBody>
              <a:bodyPr wrap="none" rtlCol="0">
                <a:spAutoFit/>
              </a:bodyPr>
              <a:lstStyle/>
              <a:p>
                <a:r>
                  <a:rPr kumimoji="1" lang="ja-JP" altLang="en-US"/>
                  <a:t>牛</a:t>
                </a:r>
              </a:p>
            </p:txBody>
          </p:sp>
          <p:sp>
            <p:nvSpPr>
              <p:cNvPr id="28" name="テキスト ボックス 27">
                <a:extLst>
                  <a:ext uri="{FF2B5EF4-FFF2-40B4-BE49-F238E27FC236}">
                    <a16:creationId xmlns:a16="http://schemas.microsoft.com/office/drawing/2014/main" id="{E87F5857-2AE2-4F4A-B7D8-1A7AA03A061D}"/>
                  </a:ext>
                </a:extLst>
              </p:cNvPr>
              <p:cNvSpPr txBox="1"/>
              <p:nvPr/>
            </p:nvSpPr>
            <p:spPr>
              <a:xfrm>
                <a:off x="2999656" y="4643844"/>
                <a:ext cx="415498" cy="369332"/>
              </a:xfrm>
              <a:prstGeom prst="rect">
                <a:avLst/>
              </a:prstGeom>
              <a:solidFill>
                <a:schemeClr val="bg1"/>
              </a:solidFill>
            </p:spPr>
            <p:txBody>
              <a:bodyPr wrap="none" rtlCol="0">
                <a:spAutoFit/>
              </a:bodyPr>
              <a:lstStyle/>
              <a:p>
                <a:r>
                  <a:rPr lang="ja-JP" altLang="en-US"/>
                  <a:t>熊</a:t>
                </a:r>
                <a:endParaRPr kumimoji="1" lang="ja-JP" altLang="en-US"/>
              </a:p>
            </p:txBody>
          </p:sp>
          <p:sp>
            <p:nvSpPr>
              <p:cNvPr id="29" name="テキスト ボックス 28">
                <a:extLst>
                  <a:ext uri="{FF2B5EF4-FFF2-40B4-BE49-F238E27FC236}">
                    <a16:creationId xmlns:a16="http://schemas.microsoft.com/office/drawing/2014/main" id="{365CEBE2-B40C-0B48-89D3-40F05D65A73D}"/>
                  </a:ext>
                </a:extLst>
              </p:cNvPr>
              <p:cNvSpPr txBox="1"/>
              <p:nvPr/>
            </p:nvSpPr>
            <p:spPr>
              <a:xfrm>
                <a:off x="2999656" y="5136972"/>
                <a:ext cx="415498" cy="369332"/>
              </a:xfrm>
              <a:prstGeom prst="rect">
                <a:avLst/>
              </a:prstGeom>
              <a:solidFill>
                <a:schemeClr val="bg1"/>
              </a:solidFill>
            </p:spPr>
            <p:txBody>
              <a:bodyPr wrap="none" rtlCol="0">
                <a:spAutoFit/>
              </a:bodyPr>
              <a:lstStyle/>
              <a:p>
                <a:r>
                  <a:rPr lang="ja-JP" altLang="en-US"/>
                  <a:t>兎</a:t>
                </a:r>
                <a:endParaRPr kumimoji="1" lang="ja-JP" altLang="en-US"/>
              </a:p>
            </p:txBody>
          </p:sp>
          <p:sp>
            <p:nvSpPr>
              <p:cNvPr id="30" name="テキスト ボックス 29">
                <a:extLst>
                  <a:ext uri="{FF2B5EF4-FFF2-40B4-BE49-F238E27FC236}">
                    <a16:creationId xmlns:a16="http://schemas.microsoft.com/office/drawing/2014/main" id="{39665B5E-F88E-F14D-B403-D9B3BD8250F1}"/>
                  </a:ext>
                </a:extLst>
              </p:cNvPr>
              <p:cNvSpPr txBox="1"/>
              <p:nvPr/>
            </p:nvSpPr>
            <p:spPr>
              <a:xfrm>
                <a:off x="2576960" y="5651956"/>
                <a:ext cx="849913" cy="369332"/>
              </a:xfrm>
              <a:prstGeom prst="rect">
                <a:avLst/>
              </a:prstGeom>
              <a:solidFill>
                <a:schemeClr val="bg1"/>
              </a:solidFill>
            </p:spPr>
            <p:txBody>
              <a:bodyPr wrap="none" rtlCol="0">
                <a:spAutoFit/>
              </a:bodyPr>
              <a:lstStyle/>
              <a:p>
                <a:pPr algn="r"/>
                <a:r>
                  <a:rPr lang="ja-JP" altLang="en-US"/>
                  <a:t>パンダ</a:t>
                </a:r>
                <a:endParaRPr kumimoji="1" lang="ja-JP" altLang="en-US"/>
              </a:p>
            </p:txBody>
          </p:sp>
        </p:grpSp>
        <p:sp>
          <p:nvSpPr>
            <p:cNvPr id="31" name="テキスト ボックス 30">
              <a:extLst>
                <a:ext uri="{FF2B5EF4-FFF2-40B4-BE49-F238E27FC236}">
                  <a16:creationId xmlns:a16="http://schemas.microsoft.com/office/drawing/2014/main" id="{72924902-0965-FB45-B0A9-F9524B61FED6}"/>
                </a:ext>
              </a:extLst>
            </p:cNvPr>
            <p:cNvSpPr txBox="1"/>
            <p:nvPr/>
          </p:nvSpPr>
          <p:spPr>
            <a:xfrm>
              <a:off x="3575720" y="6228020"/>
              <a:ext cx="415498" cy="369332"/>
            </a:xfrm>
            <a:prstGeom prst="rect">
              <a:avLst/>
            </a:prstGeom>
            <a:solidFill>
              <a:schemeClr val="bg1"/>
            </a:solidFill>
          </p:spPr>
          <p:txBody>
            <a:bodyPr wrap="none" rtlCol="0">
              <a:spAutoFit/>
            </a:bodyPr>
            <a:lstStyle/>
            <a:p>
              <a:r>
                <a:rPr kumimoji="1" lang="ja-JP" altLang="en-US"/>
                <a:t>犬</a:t>
              </a:r>
            </a:p>
          </p:txBody>
        </p:sp>
        <p:sp>
          <p:nvSpPr>
            <p:cNvPr id="33" name="テキスト ボックス 32">
              <a:extLst>
                <a:ext uri="{FF2B5EF4-FFF2-40B4-BE49-F238E27FC236}">
                  <a16:creationId xmlns:a16="http://schemas.microsoft.com/office/drawing/2014/main" id="{0D262354-9F39-904C-8BA1-158FE261BBE5}"/>
                </a:ext>
              </a:extLst>
            </p:cNvPr>
            <p:cNvSpPr txBox="1"/>
            <p:nvPr/>
          </p:nvSpPr>
          <p:spPr>
            <a:xfrm>
              <a:off x="4096326" y="6228020"/>
              <a:ext cx="415498" cy="369332"/>
            </a:xfrm>
            <a:prstGeom prst="rect">
              <a:avLst/>
            </a:prstGeom>
            <a:solidFill>
              <a:schemeClr val="bg1"/>
            </a:solidFill>
          </p:spPr>
          <p:txBody>
            <a:bodyPr wrap="none" rtlCol="0">
              <a:spAutoFit/>
            </a:bodyPr>
            <a:lstStyle/>
            <a:p>
              <a:r>
                <a:rPr lang="ja-JP" altLang="en-US"/>
                <a:t>猫</a:t>
              </a:r>
              <a:endParaRPr kumimoji="1" lang="ja-JP" altLang="en-US"/>
            </a:p>
          </p:txBody>
        </p:sp>
        <p:sp>
          <p:nvSpPr>
            <p:cNvPr id="34" name="テキスト ボックス 33">
              <a:extLst>
                <a:ext uri="{FF2B5EF4-FFF2-40B4-BE49-F238E27FC236}">
                  <a16:creationId xmlns:a16="http://schemas.microsoft.com/office/drawing/2014/main" id="{4F30117B-A120-D44C-9B00-959313B4E3A1}"/>
                </a:ext>
              </a:extLst>
            </p:cNvPr>
            <p:cNvSpPr txBox="1"/>
            <p:nvPr/>
          </p:nvSpPr>
          <p:spPr>
            <a:xfrm>
              <a:off x="4596923" y="6228020"/>
              <a:ext cx="415498" cy="369332"/>
            </a:xfrm>
            <a:prstGeom prst="rect">
              <a:avLst/>
            </a:prstGeom>
            <a:solidFill>
              <a:schemeClr val="bg1"/>
            </a:solidFill>
          </p:spPr>
          <p:txBody>
            <a:bodyPr wrap="none" rtlCol="0">
              <a:spAutoFit/>
            </a:bodyPr>
            <a:lstStyle/>
            <a:p>
              <a:r>
                <a:rPr lang="ja-JP" altLang="en-US"/>
                <a:t>馬</a:t>
              </a:r>
              <a:endParaRPr kumimoji="1" lang="ja-JP" altLang="en-US"/>
            </a:p>
          </p:txBody>
        </p:sp>
        <p:sp>
          <p:nvSpPr>
            <p:cNvPr id="35" name="テキスト ボックス 34">
              <a:extLst>
                <a:ext uri="{FF2B5EF4-FFF2-40B4-BE49-F238E27FC236}">
                  <a16:creationId xmlns:a16="http://schemas.microsoft.com/office/drawing/2014/main" id="{D6C6D3A3-3E6E-C849-B77D-6E624B84BEB7}"/>
                </a:ext>
              </a:extLst>
            </p:cNvPr>
            <p:cNvSpPr txBox="1"/>
            <p:nvPr/>
          </p:nvSpPr>
          <p:spPr>
            <a:xfrm>
              <a:off x="5119235" y="6228020"/>
              <a:ext cx="415498" cy="369332"/>
            </a:xfrm>
            <a:prstGeom prst="rect">
              <a:avLst/>
            </a:prstGeom>
            <a:solidFill>
              <a:schemeClr val="bg1"/>
            </a:solidFill>
          </p:spPr>
          <p:txBody>
            <a:bodyPr wrap="none" rtlCol="0">
              <a:spAutoFit/>
            </a:bodyPr>
            <a:lstStyle/>
            <a:p>
              <a:r>
                <a:rPr kumimoji="1" lang="ja-JP" altLang="en-US"/>
                <a:t>牛</a:t>
              </a:r>
            </a:p>
          </p:txBody>
        </p:sp>
        <p:sp>
          <p:nvSpPr>
            <p:cNvPr id="41" name="テキスト ボックス 40">
              <a:extLst>
                <a:ext uri="{FF2B5EF4-FFF2-40B4-BE49-F238E27FC236}">
                  <a16:creationId xmlns:a16="http://schemas.microsoft.com/office/drawing/2014/main" id="{9A837CB1-77BB-D542-B365-4FD6E30488E2}"/>
                </a:ext>
              </a:extLst>
            </p:cNvPr>
            <p:cNvSpPr txBox="1"/>
            <p:nvPr/>
          </p:nvSpPr>
          <p:spPr>
            <a:xfrm>
              <a:off x="5650135" y="6232100"/>
              <a:ext cx="415498" cy="369332"/>
            </a:xfrm>
            <a:prstGeom prst="rect">
              <a:avLst/>
            </a:prstGeom>
            <a:solidFill>
              <a:schemeClr val="bg1"/>
            </a:solidFill>
          </p:spPr>
          <p:txBody>
            <a:bodyPr wrap="none" rtlCol="0">
              <a:spAutoFit/>
            </a:bodyPr>
            <a:lstStyle/>
            <a:p>
              <a:r>
                <a:rPr lang="ja-JP" altLang="en-US"/>
                <a:t>熊</a:t>
              </a:r>
              <a:endParaRPr kumimoji="1" lang="ja-JP" altLang="en-US"/>
            </a:p>
          </p:txBody>
        </p:sp>
        <p:sp>
          <p:nvSpPr>
            <p:cNvPr id="42" name="テキスト ボックス 41">
              <a:extLst>
                <a:ext uri="{FF2B5EF4-FFF2-40B4-BE49-F238E27FC236}">
                  <a16:creationId xmlns:a16="http://schemas.microsoft.com/office/drawing/2014/main" id="{7096E132-60FA-4940-942B-47217A5AAF84}"/>
                </a:ext>
              </a:extLst>
            </p:cNvPr>
            <p:cNvSpPr txBox="1"/>
            <p:nvPr/>
          </p:nvSpPr>
          <p:spPr>
            <a:xfrm>
              <a:off x="6158027" y="6228020"/>
              <a:ext cx="415498" cy="369332"/>
            </a:xfrm>
            <a:prstGeom prst="rect">
              <a:avLst/>
            </a:prstGeom>
            <a:solidFill>
              <a:schemeClr val="bg1"/>
            </a:solidFill>
          </p:spPr>
          <p:txBody>
            <a:bodyPr wrap="none" rtlCol="0">
              <a:spAutoFit/>
            </a:bodyPr>
            <a:lstStyle/>
            <a:p>
              <a:r>
                <a:rPr lang="ja-JP" altLang="en-US"/>
                <a:t>兎</a:t>
              </a:r>
              <a:endParaRPr kumimoji="1" lang="ja-JP" altLang="en-US"/>
            </a:p>
          </p:txBody>
        </p:sp>
        <p:sp>
          <p:nvSpPr>
            <p:cNvPr id="43" name="テキスト ボックス 42">
              <a:extLst>
                <a:ext uri="{FF2B5EF4-FFF2-40B4-BE49-F238E27FC236}">
                  <a16:creationId xmlns:a16="http://schemas.microsoft.com/office/drawing/2014/main" id="{74B70930-7B63-8044-8E2D-85B91919B6B1}"/>
                </a:ext>
              </a:extLst>
            </p:cNvPr>
            <p:cNvSpPr txBox="1"/>
            <p:nvPr/>
          </p:nvSpPr>
          <p:spPr>
            <a:xfrm>
              <a:off x="6677546" y="6231124"/>
              <a:ext cx="827471" cy="369332"/>
            </a:xfrm>
            <a:prstGeom prst="rect">
              <a:avLst/>
            </a:prstGeom>
            <a:solidFill>
              <a:schemeClr val="bg1"/>
            </a:solidFill>
          </p:spPr>
          <p:txBody>
            <a:bodyPr wrap="none" rtlCol="0">
              <a:spAutoFit/>
            </a:bodyPr>
            <a:lstStyle/>
            <a:p>
              <a:r>
                <a:rPr kumimoji="1" lang="ja-JP" altLang="en-US"/>
                <a:t>パンダ</a:t>
              </a:r>
            </a:p>
          </p:txBody>
        </p:sp>
        <p:sp>
          <p:nvSpPr>
            <p:cNvPr id="23" name="テキスト ボックス 22">
              <a:extLst>
                <a:ext uri="{FF2B5EF4-FFF2-40B4-BE49-F238E27FC236}">
                  <a16:creationId xmlns:a16="http://schemas.microsoft.com/office/drawing/2014/main" id="{6D6CD96D-4653-344E-81CE-55C90E799835}"/>
                </a:ext>
              </a:extLst>
            </p:cNvPr>
            <p:cNvSpPr txBox="1"/>
            <p:nvPr/>
          </p:nvSpPr>
          <p:spPr>
            <a:xfrm>
              <a:off x="4338533" y="6481869"/>
              <a:ext cx="1901483" cy="369332"/>
            </a:xfrm>
            <a:prstGeom prst="rect">
              <a:avLst/>
            </a:prstGeom>
            <a:noFill/>
          </p:spPr>
          <p:txBody>
            <a:bodyPr wrap="none" rtlCol="0">
              <a:spAutoFit/>
            </a:bodyPr>
            <a:lstStyle/>
            <a:p>
              <a:r>
                <a:rPr lang="ja-JP" altLang="en-US"/>
                <a:t>予測された</a:t>
              </a:r>
              <a:r>
                <a:rPr kumimoji="1" lang="ja-JP" altLang="en-US"/>
                <a:t>ラベル</a:t>
              </a:r>
            </a:p>
          </p:txBody>
        </p:sp>
      </p:grpSp>
      <p:sp>
        <p:nvSpPr>
          <p:cNvPr id="44" name="正方形/長方形 43">
            <a:extLst>
              <a:ext uri="{FF2B5EF4-FFF2-40B4-BE49-F238E27FC236}">
                <a16:creationId xmlns:a16="http://schemas.microsoft.com/office/drawing/2014/main" id="{F14C74B7-9D8E-EB45-91A2-325B947FDB99}"/>
              </a:ext>
            </a:extLst>
          </p:cNvPr>
          <p:cNvSpPr/>
          <p:nvPr/>
        </p:nvSpPr>
        <p:spPr>
          <a:xfrm>
            <a:off x="839416" y="6228020"/>
            <a:ext cx="6130204" cy="369332"/>
          </a:xfrm>
          <a:prstGeom prst="rect">
            <a:avLst/>
          </a:prstGeom>
        </p:spPr>
        <p:txBody>
          <a:bodyPr wrap="none">
            <a:spAutoFit/>
          </a:bodyPr>
          <a:lstStyle/>
          <a:p>
            <a:pPr algn="r"/>
            <a:r>
              <a:rPr lang="en-US" altLang="ja-JP" dirty="0">
                <a:solidFill>
                  <a:srgbClr val="FF0000"/>
                </a:solidFill>
              </a:rPr>
              <a:t>※</a:t>
            </a:r>
            <a:r>
              <a:rPr lang="ja-JP" altLang="en-US">
                <a:solidFill>
                  <a:srgbClr val="FF0000"/>
                </a:solidFill>
              </a:rPr>
              <a:t>例として作成した図で実際に分析した結果ではありません。</a:t>
            </a:r>
          </a:p>
        </p:txBody>
      </p:sp>
    </p:spTree>
    <p:extLst>
      <p:ext uri="{BB962C8B-B14F-4D97-AF65-F5344CB8AC3E}">
        <p14:creationId xmlns:p14="http://schemas.microsoft.com/office/powerpoint/2010/main" val="335777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1067520"/>
          </a:xfrm>
        </p:spPr>
        <p:txBody>
          <a:bodyPr>
            <a:normAutofit/>
          </a:bodyPr>
          <a:lstStyle/>
          <a:p>
            <a:r>
              <a:rPr lang="ja-JP" altLang="en-US"/>
              <a:t>識別精度の評価</a:t>
            </a:r>
            <a:endParaRPr lang="en-US" altLang="ja-JP" dirty="0"/>
          </a:p>
          <a:p>
            <a:pPr lvl="1"/>
            <a:endParaRPr lang="ja-JP" altLang="en-US"/>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教師あり学習でのモデル構築</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sp>
        <p:nvSpPr>
          <p:cNvPr id="36" name="星 16 35">
            <a:extLst>
              <a:ext uri="{FF2B5EF4-FFF2-40B4-BE49-F238E27FC236}">
                <a16:creationId xmlns:a16="http://schemas.microsoft.com/office/drawing/2014/main" id="{2A93230F-FE44-A843-9722-966925BFD27E}"/>
              </a:ext>
            </a:extLst>
          </p:cNvPr>
          <p:cNvSpPr/>
          <p:nvPr/>
        </p:nvSpPr>
        <p:spPr>
          <a:xfrm>
            <a:off x="6247687" y="4607828"/>
            <a:ext cx="1864537" cy="1629484"/>
          </a:xfrm>
          <a:prstGeom prst="star16">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4" name="フローチャート: 複数書類 13">
            <a:extLst>
              <a:ext uri="{FF2B5EF4-FFF2-40B4-BE49-F238E27FC236}">
                <a16:creationId xmlns:a16="http://schemas.microsoft.com/office/drawing/2014/main" id="{D80D8C93-9245-F248-A411-8B1B8A915B8C}"/>
              </a:ext>
            </a:extLst>
          </p:cNvPr>
          <p:cNvSpPr/>
          <p:nvPr/>
        </p:nvSpPr>
        <p:spPr>
          <a:xfrm>
            <a:off x="442413" y="2776450"/>
            <a:ext cx="1467286" cy="1242878"/>
          </a:xfrm>
          <a:prstGeom prst="flowChartMulti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 name="フローチャート: 書類 2">
            <a:extLst>
              <a:ext uri="{FF2B5EF4-FFF2-40B4-BE49-F238E27FC236}">
                <a16:creationId xmlns:a16="http://schemas.microsoft.com/office/drawing/2014/main" id="{17ECD918-D5DD-3A4B-8B53-4D4EA775C489}"/>
              </a:ext>
            </a:extLst>
          </p:cNvPr>
          <p:cNvSpPr/>
          <p:nvPr/>
        </p:nvSpPr>
        <p:spPr>
          <a:xfrm>
            <a:off x="294917" y="3121538"/>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16" name="フローチャート: 複数書類 15">
            <a:extLst>
              <a:ext uri="{FF2B5EF4-FFF2-40B4-BE49-F238E27FC236}">
                <a16:creationId xmlns:a16="http://schemas.microsoft.com/office/drawing/2014/main" id="{B7191EFC-DB47-AF4E-88E9-819E19015BBF}"/>
              </a:ext>
            </a:extLst>
          </p:cNvPr>
          <p:cNvSpPr/>
          <p:nvPr/>
        </p:nvSpPr>
        <p:spPr>
          <a:xfrm>
            <a:off x="2596254" y="2707245"/>
            <a:ext cx="1467286" cy="1242878"/>
          </a:xfrm>
          <a:prstGeom prst="flowChartMulti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7" name="フローチャート: 書類 16">
            <a:extLst>
              <a:ext uri="{FF2B5EF4-FFF2-40B4-BE49-F238E27FC236}">
                <a16:creationId xmlns:a16="http://schemas.microsoft.com/office/drawing/2014/main" id="{BD509743-4388-1C44-9B39-C5857F97EA93}"/>
              </a:ext>
            </a:extLst>
          </p:cNvPr>
          <p:cNvSpPr/>
          <p:nvPr/>
        </p:nvSpPr>
        <p:spPr>
          <a:xfrm>
            <a:off x="191345" y="3276898"/>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18" name="フローチャート: 書類 17">
            <a:extLst>
              <a:ext uri="{FF2B5EF4-FFF2-40B4-BE49-F238E27FC236}">
                <a16:creationId xmlns:a16="http://schemas.microsoft.com/office/drawing/2014/main" id="{5A3628EB-420D-0741-A591-2D04189BBC20}"/>
              </a:ext>
            </a:extLst>
          </p:cNvPr>
          <p:cNvSpPr/>
          <p:nvPr/>
        </p:nvSpPr>
        <p:spPr>
          <a:xfrm>
            <a:off x="2458156" y="3035383"/>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19" name="フローチャート: 書類 18">
            <a:extLst>
              <a:ext uri="{FF2B5EF4-FFF2-40B4-BE49-F238E27FC236}">
                <a16:creationId xmlns:a16="http://schemas.microsoft.com/office/drawing/2014/main" id="{8B19E5F5-E36C-8348-B01E-355E6AFDDFB0}"/>
              </a:ext>
            </a:extLst>
          </p:cNvPr>
          <p:cNvSpPr/>
          <p:nvPr/>
        </p:nvSpPr>
        <p:spPr>
          <a:xfrm>
            <a:off x="2469954" y="4952916"/>
            <a:ext cx="1294665" cy="1001363"/>
          </a:xfrm>
          <a:prstGeom prst="flowChartDocument">
            <a:avLst/>
          </a:prstGeom>
          <a:solidFill>
            <a:schemeClr val="tx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a:solidFill>
                  <a:schemeClr val="bg1"/>
                </a:solidFill>
              </a:rPr>
              <a:t>テストデータ</a:t>
            </a:r>
          </a:p>
        </p:txBody>
      </p:sp>
      <p:sp>
        <p:nvSpPr>
          <p:cNvPr id="20" name="右矢印 19">
            <a:extLst>
              <a:ext uri="{FF2B5EF4-FFF2-40B4-BE49-F238E27FC236}">
                <a16:creationId xmlns:a16="http://schemas.microsoft.com/office/drawing/2014/main" id="{2C0F344C-4C69-2240-A211-4F0D3D30CBDC}"/>
              </a:ext>
            </a:extLst>
          </p:cNvPr>
          <p:cNvSpPr/>
          <p:nvPr/>
        </p:nvSpPr>
        <p:spPr>
          <a:xfrm>
            <a:off x="1992298" y="3242805"/>
            <a:ext cx="362285"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右矢印 20">
            <a:extLst>
              <a:ext uri="{FF2B5EF4-FFF2-40B4-BE49-F238E27FC236}">
                <a16:creationId xmlns:a16="http://schemas.microsoft.com/office/drawing/2014/main" id="{551256AC-89C5-8047-8167-3D0418398E1D}"/>
              </a:ext>
            </a:extLst>
          </p:cNvPr>
          <p:cNvSpPr/>
          <p:nvPr/>
        </p:nvSpPr>
        <p:spPr>
          <a:xfrm rot="2516388">
            <a:off x="1671440" y="4418437"/>
            <a:ext cx="751198"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EC4CFC2C-1703-D246-BF89-7EAF1B80AFC9}"/>
              </a:ext>
            </a:extLst>
          </p:cNvPr>
          <p:cNvSpPr txBox="1"/>
          <p:nvPr/>
        </p:nvSpPr>
        <p:spPr>
          <a:xfrm>
            <a:off x="478466" y="2411596"/>
            <a:ext cx="1184940" cy="369332"/>
          </a:xfrm>
          <a:prstGeom prst="rect">
            <a:avLst/>
          </a:prstGeom>
          <a:noFill/>
        </p:spPr>
        <p:txBody>
          <a:bodyPr wrap="none" rtlCol="0">
            <a:spAutoFit/>
          </a:bodyPr>
          <a:lstStyle/>
          <a:p>
            <a:r>
              <a:rPr kumimoji="1" lang="ja-JP" altLang="en-US">
                <a:latin typeface="Meiryo UI" panose="020B0604030504040204" pitchFamily="34" charset="-128"/>
                <a:ea typeface="Meiryo UI" panose="020B0604030504040204" pitchFamily="34" charset="-128"/>
              </a:rPr>
              <a:t>取得データ</a:t>
            </a:r>
          </a:p>
        </p:txBody>
      </p:sp>
      <p:sp>
        <p:nvSpPr>
          <p:cNvPr id="23" name="テキスト ボックス 22">
            <a:extLst>
              <a:ext uri="{FF2B5EF4-FFF2-40B4-BE49-F238E27FC236}">
                <a16:creationId xmlns:a16="http://schemas.microsoft.com/office/drawing/2014/main" id="{5E2E216A-F03E-F84A-9071-D08DCE359905}"/>
              </a:ext>
            </a:extLst>
          </p:cNvPr>
          <p:cNvSpPr txBox="1"/>
          <p:nvPr/>
        </p:nvSpPr>
        <p:spPr>
          <a:xfrm>
            <a:off x="2588004" y="2411596"/>
            <a:ext cx="1771639" cy="369332"/>
          </a:xfrm>
          <a:prstGeom prst="rect">
            <a:avLst/>
          </a:prstGeom>
          <a:noFill/>
        </p:spPr>
        <p:txBody>
          <a:bodyPr wrap="none" rtlCol="0">
            <a:spAutoFit/>
          </a:bodyPr>
          <a:lstStyle/>
          <a:p>
            <a:r>
              <a:rPr lang="ja-JP" altLang="en-US">
                <a:latin typeface="Meiryo UI" panose="020B0604030504040204" pitchFamily="34" charset="-128"/>
                <a:ea typeface="Meiryo UI" panose="020B0604030504040204" pitchFamily="34" charset="-128"/>
              </a:rPr>
              <a:t>トレーニング</a:t>
            </a:r>
            <a:r>
              <a:rPr kumimoji="1" lang="ja-JP" altLang="en-US">
                <a:latin typeface="Meiryo UI" panose="020B0604030504040204" pitchFamily="34" charset="-128"/>
                <a:ea typeface="Meiryo UI" panose="020B0604030504040204" pitchFamily="34" charset="-128"/>
              </a:rPr>
              <a:t>データ</a:t>
            </a:r>
          </a:p>
        </p:txBody>
      </p:sp>
      <p:pic>
        <p:nvPicPr>
          <p:cNvPr id="25" name="図 24">
            <a:extLst>
              <a:ext uri="{FF2B5EF4-FFF2-40B4-BE49-F238E27FC236}">
                <a16:creationId xmlns:a16="http://schemas.microsoft.com/office/drawing/2014/main" id="{4EDFFE6A-D7F3-5D42-8221-EBA3903FAB33}"/>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4646" t="3669" r="44481" b="38450"/>
          <a:stretch/>
        </p:blipFill>
        <p:spPr>
          <a:xfrm flipH="1">
            <a:off x="4750095" y="2937828"/>
            <a:ext cx="787706" cy="848043"/>
          </a:xfrm>
          <a:prstGeom prst="rect">
            <a:avLst/>
          </a:prstGeom>
        </p:spPr>
      </p:pic>
      <p:sp>
        <p:nvSpPr>
          <p:cNvPr id="26" name="右矢印 25">
            <a:extLst>
              <a:ext uri="{FF2B5EF4-FFF2-40B4-BE49-F238E27FC236}">
                <a16:creationId xmlns:a16="http://schemas.microsoft.com/office/drawing/2014/main" id="{4ECBB429-3F80-7F4B-8991-41A5F988F01E}"/>
              </a:ext>
            </a:extLst>
          </p:cNvPr>
          <p:cNvSpPr/>
          <p:nvPr/>
        </p:nvSpPr>
        <p:spPr>
          <a:xfrm>
            <a:off x="4075558" y="3200791"/>
            <a:ext cx="362285"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8" name="右矢印 27">
            <a:extLst>
              <a:ext uri="{FF2B5EF4-FFF2-40B4-BE49-F238E27FC236}">
                <a16:creationId xmlns:a16="http://schemas.microsoft.com/office/drawing/2014/main" id="{21F5CA93-E124-F247-98B5-D1243CAFDF7E}"/>
              </a:ext>
            </a:extLst>
          </p:cNvPr>
          <p:cNvSpPr/>
          <p:nvPr/>
        </p:nvSpPr>
        <p:spPr>
          <a:xfrm>
            <a:off x="3992526" y="5301151"/>
            <a:ext cx="663314"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29" name="図 28">
            <a:extLst>
              <a:ext uri="{FF2B5EF4-FFF2-40B4-BE49-F238E27FC236}">
                <a16:creationId xmlns:a16="http://schemas.microsoft.com/office/drawing/2014/main" id="{D05377FF-D7E9-1F4B-8498-B6D23E5A6309}"/>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646" t="3669" r="44481" b="38450"/>
          <a:stretch/>
        </p:blipFill>
        <p:spPr>
          <a:xfrm flipH="1">
            <a:off x="4867483" y="5022120"/>
            <a:ext cx="787706" cy="848043"/>
          </a:xfrm>
          <a:prstGeom prst="rect">
            <a:avLst/>
          </a:prstGeom>
        </p:spPr>
      </p:pic>
      <p:sp>
        <p:nvSpPr>
          <p:cNvPr id="30" name="右矢印 29">
            <a:extLst>
              <a:ext uri="{FF2B5EF4-FFF2-40B4-BE49-F238E27FC236}">
                <a16:creationId xmlns:a16="http://schemas.microsoft.com/office/drawing/2014/main" id="{02FDF2A6-31CF-E140-B8C5-144097611D53}"/>
              </a:ext>
            </a:extLst>
          </p:cNvPr>
          <p:cNvSpPr/>
          <p:nvPr/>
        </p:nvSpPr>
        <p:spPr>
          <a:xfrm rot="5400000">
            <a:off x="4917383" y="4139767"/>
            <a:ext cx="447172"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5000AC87-C77A-CF4A-A861-5DA340CA96A4}"/>
              </a:ext>
            </a:extLst>
          </p:cNvPr>
          <p:cNvSpPr txBox="1"/>
          <p:nvPr/>
        </p:nvSpPr>
        <p:spPr>
          <a:xfrm>
            <a:off x="4867483" y="4582869"/>
            <a:ext cx="1199367" cy="646331"/>
          </a:xfrm>
          <a:prstGeom prst="rect">
            <a:avLst/>
          </a:prstGeom>
          <a:noFill/>
        </p:spPr>
        <p:txBody>
          <a:bodyPr wrap="none" rtlCol="0">
            <a:spAutoFit/>
          </a:bodyPr>
          <a:lstStyle/>
          <a:p>
            <a:r>
              <a:rPr lang="ja-JP" altLang="en-US">
                <a:latin typeface="Meiryo UI" panose="020B0604030504040204" pitchFamily="34" charset="-128"/>
                <a:ea typeface="Meiryo UI" panose="020B0604030504040204" pitchFamily="34" charset="-128"/>
              </a:rPr>
              <a:t>予測モデル</a:t>
            </a:r>
            <a:endParaRPr lang="en-US" altLang="ja-JP" dirty="0">
              <a:latin typeface="Meiryo UI" panose="020B0604030504040204" pitchFamily="34" charset="-128"/>
              <a:ea typeface="Meiryo UI" panose="020B0604030504040204" pitchFamily="34" charset="-128"/>
            </a:endParaRPr>
          </a:p>
          <a:p>
            <a:r>
              <a:rPr lang="ja-JP" altLang="en-US">
                <a:latin typeface="Meiryo UI" panose="020B0604030504040204" pitchFamily="34" charset="-128"/>
                <a:ea typeface="Meiryo UI" panose="020B0604030504040204" pitchFamily="34" charset="-128"/>
              </a:rPr>
              <a:t>を評価</a:t>
            </a:r>
            <a:endParaRPr kumimoji="1" lang="ja-JP" altLang="en-US">
              <a:latin typeface="Meiryo UI" panose="020B0604030504040204" pitchFamily="34" charset="-128"/>
              <a:ea typeface="Meiryo UI" panose="020B0604030504040204" pitchFamily="34" charset="-128"/>
            </a:endParaRPr>
          </a:p>
        </p:txBody>
      </p:sp>
      <p:sp>
        <p:nvSpPr>
          <p:cNvPr id="32" name="右矢印 31">
            <a:extLst>
              <a:ext uri="{FF2B5EF4-FFF2-40B4-BE49-F238E27FC236}">
                <a16:creationId xmlns:a16="http://schemas.microsoft.com/office/drawing/2014/main" id="{0A141D10-E739-864B-B102-9B4400145FF1}"/>
              </a:ext>
            </a:extLst>
          </p:cNvPr>
          <p:cNvSpPr/>
          <p:nvPr/>
        </p:nvSpPr>
        <p:spPr>
          <a:xfrm>
            <a:off x="5885401" y="5301151"/>
            <a:ext cx="362285"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33" name="図 32">
            <a:extLst>
              <a:ext uri="{FF2B5EF4-FFF2-40B4-BE49-F238E27FC236}">
                <a16:creationId xmlns:a16="http://schemas.microsoft.com/office/drawing/2014/main" id="{F2DC562D-6C26-5145-8E22-5DA9F982B3A8}"/>
              </a:ext>
            </a:extLst>
          </p:cNvPr>
          <p:cNvPicPr>
            <a:picLocks noChangeAspect="1"/>
          </p:cNvPicPr>
          <p:nvPr/>
        </p:nvPicPr>
        <p:blipFill rotWithShape="1">
          <a:blip r:embed="rId2">
            <a:extLst>
              <a:ext uri="{28A0092B-C50C-407E-A947-70E740481C1C}">
                <a14:useLocalDpi xmlns:a14="http://schemas.microsoft.com/office/drawing/2010/main" val="0"/>
              </a:ext>
            </a:extLst>
          </a:blip>
          <a:srcRect l="4646" t="3669" r="44481" b="38450"/>
          <a:stretch/>
        </p:blipFill>
        <p:spPr>
          <a:xfrm flipH="1">
            <a:off x="6783586" y="5022120"/>
            <a:ext cx="787706" cy="848043"/>
          </a:xfrm>
          <a:prstGeom prst="rect">
            <a:avLst/>
          </a:prstGeom>
        </p:spPr>
      </p:pic>
      <p:sp>
        <p:nvSpPr>
          <p:cNvPr id="35" name="上リボン 34">
            <a:extLst>
              <a:ext uri="{FF2B5EF4-FFF2-40B4-BE49-F238E27FC236}">
                <a16:creationId xmlns:a16="http://schemas.microsoft.com/office/drawing/2014/main" id="{5C8590D9-B235-804D-99AC-D353B12E639A}"/>
              </a:ext>
            </a:extLst>
          </p:cNvPr>
          <p:cNvSpPr/>
          <p:nvPr/>
        </p:nvSpPr>
        <p:spPr>
          <a:xfrm>
            <a:off x="6265721" y="4659399"/>
            <a:ext cx="1846503" cy="414508"/>
          </a:xfrm>
          <a:prstGeom prst="ribbon2">
            <a:avLst/>
          </a:prstGeom>
          <a:solidFill>
            <a:srgbClr val="00FD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a:solidFill>
                  <a:srgbClr val="FF0000"/>
                </a:solidFill>
              </a:rPr>
              <a:t>実運用</a:t>
            </a:r>
          </a:p>
        </p:txBody>
      </p:sp>
      <p:sp>
        <p:nvSpPr>
          <p:cNvPr id="65" name="テキスト ボックス 64">
            <a:extLst>
              <a:ext uri="{FF2B5EF4-FFF2-40B4-BE49-F238E27FC236}">
                <a16:creationId xmlns:a16="http://schemas.microsoft.com/office/drawing/2014/main" id="{AA6777CF-0407-A64E-8B5A-F7BA8E77E817}"/>
              </a:ext>
            </a:extLst>
          </p:cNvPr>
          <p:cNvSpPr txBox="1"/>
          <p:nvPr/>
        </p:nvSpPr>
        <p:spPr>
          <a:xfrm>
            <a:off x="4688457" y="2432166"/>
            <a:ext cx="1087157" cy="584775"/>
          </a:xfrm>
          <a:prstGeom prst="rect">
            <a:avLst/>
          </a:prstGeom>
          <a:solidFill>
            <a:schemeClr val="bg1"/>
          </a:solidFill>
        </p:spPr>
        <p:txBody>
          <a:bodyPr wrap="none" rtlCol="0">
            <a:spAutoFit/>
          </a:bodyPr>
          <a:lstStyle/>
          <a:p>
            <a:r>
              <a:rPr lang="ja-JP" altLang="en-US" sz="1600">
                <a:latin typeface="Meiryo UI" panose="020B0604030504040204" pitchFamily="34" charset="-128"/>
                <a:ea typeface="Meiryo UI" panose="020B0604030504040204" pitchFamily="34" charset="-128"/>
              </a:rPr>
              <a:t>予測モデル</a:t>
            </a:r>
            <a:endParaRPr lang="en-US" altLang="ja-JP" sz="1600" dirty="0">
              <a:latin typeface="Meiryo UI" panose="020B0604030504040204" pitchFamily="34" charset="-128"/>
              <a:ea typeface="Meiryo UI" panose="020B0604030504040204" pitchFamily="34" charset="-128"/>
            </a:endParaRPr>
          </a:p>
          <a:p>
            <a:r>
              <a:rPr kumimoji="1" lang="ja-JP" altLang="en-US" sz="1600">
                <a:latin typeface="Meiryo UI" panose="020B0604030504040204" pitchFamily="34" charset="-128"/>
                <a:ea typeface="Meiryo UI" panose="020B0604030504040204" pitchFamily="34" charset="-128"/>
              </a:rPr>
              <a:t>の構築</a:t>
            </a:r>
          </a:p>
        </p:txBody>
      </p:sp>
      <p:sp>
        <p:nvSpPr>
          <p:cNvPr id="34" name="フッター プレースホルダー 3">
            <a:extLst>
              <a:ext uri="{FF2B5EF4-FFF2-40B4-BE49-F238E27FC236}">
                <a16:creationId xmlns:a16="http://schemas.microsoft.com/office/drawing/2014/main" id="{3F8D3849-350D-4140-8D92-35F41299887F}"/>
              </a:ext>
            </a:extLst>
          </p:cNvPr>
          <p:cNvSpPr txBox="1">
            <a:spLocks/>
          </p:cNvSpPr>
          <p:nvPr/>
        </p:nvSpPr>
        <p:spPr>
          <a:xfrm>
            <a:off x="10007169" y="6232227"/>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110973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角丸四角形 63">
            <a:extLst>
              <a:ext uri="{FF2B5EF4-FFF2-40B4-BE49-F238E27FC236}">
                <a16:creationId xmlns:a16="http://schemas.microsoft.com/office/drawing/2014/main" id="{27167EC3-6DC9-E749-AB26-D4120BD13B21}"/>
              </a:ext>
            </a:extLst>
          </p:cNvPr>
          <p:cNvSpPr/>
          <p:nvPr/>
        </p:nvSpPr>
        <p:spPr>
          <a:xfrm>
            <a:off x="4359643" y="1844824"/>
            <a:ext cx="7304976" cy="219192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1067520"/>
          </a:xfrm>
        </p:spPr>
        <p:txBody>
          <a:bodyPr>
            <a:normAutofit/>
          </a:bodyPr>
          <a:lstStyle/>
          <a:p>
            <a:r>
              <a:rPr lang="ja-JP" altLang="en-US"/>
              <a:t>予測モデルの評価</a:t>
            </a:r>
            <a:endParaRPr lang="en-US" altLang="ja-JP" dirty="0"/>
          </a:p>
          <a:p>
            <a:pPr lvl="1"/>
            <a:endParaRPr lang="ja-JP" altLang="en-US"/>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教師あり学習でのモデル構築　ークロスバリデーション（交差検証）ー</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sp>
        <p:nvSpPr>
          <p:cNvPr id="36" name="星 16 35">
            <a:extLst>
              <a:ext uri="{FF2B5EF4-FFF2-40B4-BE49-F238E27FC236}">
                <a16:creationId xmlns:a16="http://schemas.microsoft.com/office/drawing/2014/main" id="{2A93230F-FE44-A843-9722-966925BFD27E}"/>
              </a:ext>
            </a:extLst>
          </p:cNvPr>
          <p:cNvSpPr/>
          <p:nvPr/>
        </p:nvSpPr>
        <p:spPr>
          <a:xfrm>
            <a:off x="9128007" y="4607828"/>
            <a:ext cx="1864537" cy="1629484"/>
          </a:xfrm>
          <a:prstGeom prst="star16">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4" name="フローチャート: 複数書類 13">
            <a:extLst>
              <a:ext uri="{FF2B5EF4-FFF2-40B4-BE49-F238E27FC236}">
                <a16:creationId xmlns:a16="http://schemas.microsoft.com/office/drawing/2014/main" id="{D80D8C93-9245-F248-A411-8B1B8A915B8C}"/>
              </a:ext>
            </a:extLst>
          </p:cNvPr>
          <p:cNvSpPr/>
          <p:nvPr/>
        </p:nvSpPr>
        <p:spPr>
          <a:xfrm>
            <a:off x="442413" y="2776450"/>
            <a:ext cx="1467286" cy="1242878"/>
          </a:xfrm>
          <a:prstGeom prst="flowChartMulti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 name="フローチャート: 書類 2">
            <a:extLst>
              <a:ext uri="{FF2B5EF4-FFF2-40B4-BE49-F238E27FC236}">
                <a16:creationId xmlns:a16="http://schemas.microsoft.com/office/drawing/2014/main" id="{17ECD918-D5DD-3A4B-8B53-4D4EA775C489}"/>
              </a:ext>
            </a:extLst>
          </p:cNvPr>
          <p:cNvSpPr/>
          <p:nvPr/>
        </p:nvSpPr>
        <p:spPr>
          <a:xfrm>
            <a:off x="294917" y="3121538"/>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16" name="フローチャート: 複数書類 15">
            <a:extLst>
              <a:ext uri="{FF2B5EF4-FFF2-40B4-BE49-F238E27FC236}">
                <a16:creationId xmlns:a16="http://schemas.microsoft.com/office/drawing/2014/main" id="{B7191EFC-DB47-AF4E-88E9-819E19015BBF}"/>
              </a:ext>
            </a:extLst>
          </p:cNvPr>
          <p:cNvSpPr/>
          <p:nvPr/>
        </p:nvSpPr>
        <p:spPr>
          <a:xfrm>
            <a:off x="2596254" y="2707245"/>
            <a:ext cx="1467286" cy="1242878"/>
          </a:xfrm>
          <a:prstGeom prst="flowChartMulti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7" name="フローチャート: 書類 16">
            <a:extLst>
              <a:ext uri="{FF2B5EF4-FFF2-40B4-BE49-F238E27FC236}">
                <a16:creationId xmlns:a16="http://schemas.microsoft.com/office/drawing/2014/main" id="{BD509743-4388-1C44-9B39-C5857F97EA93}"/>
              </a:ext>
            </a:extLst>
          </p:cNvPr>
          <p:cNvSpPr/>
          <p:nvPr/>
        </p:nvSpPr>
        <p:spPr>
          <a:xfrm>
            <a:off x="191345" y="3276898"/>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18" name="フローチャート: 書類 17">
            <a:extLst>
              <a:ext uri="{FF2B5EF4-FFF2-40B4-BE49-F238E27FC236}">
                <a16:creationId xmlns:a16="http://schemas.microsoft.com/office/drawing/2014/main" id="{5A3628EB-420D-0741-A591-2D04189BBC20}"/>
              </a:ext>
            </a:extLst>
          </p:cNvPr>
          <p:cNvSpPr/>
          <p:nvPr/>
        </p:nvSpPr>
        <p:spPr>
          <a:xfrm>
            <a:off x="2458156" y="3035383"/>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19" name="フローチャート: 書類 18">
            <a:extLst>
              <a:ext uri="{FF2B5EF4-FFF2-40B4-BE49-F238E27FC236}">
                <a16:creationId xmlns:a16="http://schemas.microsoft.com/office/drawing/2014/main" id="{8B19E5F5-E36C-8348-B01E-355E6AFDDFB0}"/>
              </a:ext>
            </a:extLst>
          </p:cNvPr>
          <p:cNvSpPr/>
          <p:nvPr/>
        </p:nvSpPr>
        <p:spPr>
          <a:xfrm>
            <a:off x="2469954" y="4952916"/>
            <a:ext cx="1294665" cy="1001363"/>
          </a:xfrm>
          <a:prstGeom prst="flowChartDocument">
            <a:avLst/>
          </a:prstGeom>
          <a:solidFill>
            <a:schemeClr val="tx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a:solidFill>
                  <a:schemeClr val="bg1"/>
                </a:solidFill>
              </a:rPr>
              <a:t>テストデータ</a:t>
            </a:r>
          </a:p>
        </p:txBody>
      </p:sp>
      <p:sp>
        <p:nvSpPr>
          <p:cNvPr id="20" name="右矢印 19">
            <a:extLst>
              <a:ext uri="{FF2B5EF4-FFF2-40B4-BE49-F238E27FC236}">
                <a16:creationId xmlns:a16="http://schemas.microsoft.com/office/drawing/2014/main" id="{2C0F344C-4C69-2240-A211-4F0D3D30CBDC}"/>
              </a:ext>
            </a:extLst>
          </p:cNvPr>
          <p:cNvSpPr/>
          <p:nvPr/>
        </p:nvSpPr>
        <p:spPr>
          <a:xfrm>
            <a:off x="1992298" y="3242805"/>
            <a:ext cx="362285"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右矢印 20">
            <a:extLst>
              <a:ext uri="{FF2B5EF4-FFF2-40B4-BE49-F238E27FC236}">
                <a16:creationId xmlns:a16="http://schemas.microsoft.com/office/drawing/2014/main" id="{551256AC-89C5-8047-8167-3D0418398E1D}"/>
              </a:ext>
            </a:extLst>
          </p:cNvPr>
          <p:cNvSpPr/>
          <p:nvPr/>
        </p:nvSpPr>
        <p:spPr>
          <a:xfrm rot="2516388">
            <a:off x="1671440" y="4418437"/>
            <a:ext cx="751198"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EC4CFC2C-1703-D246-BF89-7EAF1B80AFC9}"/>
              </a:ext>
            </a:extLst>
          </p:cNvPr>
          <p:cNvSpPr txBox="1"/>
          <p:nvPr/>
        </p:nvSpPr>
        <p:spPr>
          <a:xfrm>
            <a:off x="478466" y="2411596"/>
            <a:ext cx="1184940" cy="369332"/>
          </a:xfrm>
          <a:prstGeom prst="rect">
            <a:avLst/>
          </a:prstGeom>
          <a:noFill/>
        </p:spPr>
        <p:txBody>
          <a:bodyPr wrap="none" rtlCol="0">
            <a:spAutoFit/>
          </a:bodyPr>
          <a:lstStyle/>
          <a:p>
            <a:r>
              <a:rPr kumimoji="1" lang="ja-JP" altLang="en-US">
                <a:latin typeface="Meiryo UI" panose="020B0604030504040204" pitchFamily="34" charset="-128"/>
                <a:ea typeface="Meiryo UI" panose="020B0604030504040204" pitchFamily="34" charset="-128"/>
              </a:rPr>
              <a:t>取得データ</a:t>
            </a:r>
          </a:p>
        </p:txBody>
      </p:sp>
      <p:sp>
        <p:nvSpPr>
          <p:cNvPr id="23" name="テキスト ボックス 22">
            <a:extLst>
              <a:ext uri="{FF2B5EF4-FFF2-40B4-BE49-F238E27FC236}">
                <a16:creationId xmlns:a16="http://schemas.microsoft.com/office/drawing/2014/main" id="{5E2E216A-F03E-F84A-9071-D08DCE359905}"/>
              </a:ext>
            </a:extLst>
          </p:cNvPr>
          <p:cNvSpPr txBox="1"/>
          <p:nvPr/>
        </p:nvSpPr>
        <p:spPr>
          <a:xfrm>
            <a:off x="2588004" y="2411596"/>
            <a:ext cx="1771639" cy="369332"/>
          </a:xfrm>
          <a:prstGeom prst="rect">
            <a:avLst/>
          </a:prstGeom>
          <a:noFill/>
        </p:spPr>
        <p:txBody>
          <a:bodyPr wrap="none" rtlCol="0">
            <a:spAutoFit/>
          </a:bodyPr>
          <a:lstStyle/>
          <a:p>
            <a:r>
              <a:rPr lang="ja-JP" altLang="en-US">
                <a:latin typeface="Meiryo UI" panose="020B0604030504040204" pitchFamily="34" charset="-128"/>
                <a:ea typeface="Meiryo UI" panose="020B0604030504040204" pitchFamily="34" charset="-128"/>
              </a:rPr>
              <a:t>トレーニング</a:t>
            </a:r>
            <a:r>
              <a:rPr kumimoji="1" lang="ja-JP" altLang="en-US">
                <a:latin typeface="Meiryo UI" panose="020B0604030504040204" pitchFamily="34" charset="-128"/>
                <a:ea typeface="Meiryo UI" panose="020B0604030504040204" pitchFamily="34" charset="-128"/>
              </a:rPr>
              <a:t>データ</a:t>
            </a:r>
          </a:p>
        </p:txBody>
      </p:sp>
      <p:pic>
        <p:nvPicPr>
          <p:cNvPr id="25" name="図 24">
            <a:extLst>
              <a:ext uri="{FF2B5EF4-FFF2-40B4-BE49-F238E27FC236}">
                <a16:creationId xmlns:a16="http://schemas.microsoft.com/office/drawing/2014/main" id="{4EDFFE6A-D7F3-5D42-8221-EBA3903FAB33}"/>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4646" t="3669" r="44481" b="38450"/>
          <a:stretch/>
        </p:blipFill>
        <p:spPr>
          <a:xfrm flipH="1">
            <a:off x="7036486" y="3501008"/>
            <a:ext cx="787706" cy="848043"/>
          </a:xfrm>
          <a:prstGeom prst="rect">
            <a:avLst/>
          </a:prstGeom>
        </p:spPr>
      </p:pic>
      <p:sp>
        <p:nvSpPr>
          <p:cNvPr id="26" name="右矢印 25">
            <a:extLst>
              <a:ext uri="{FF2B5EF4-FFF2-40B4-BE49-F238E27FC236}">
                <a16:creationId xmlns:a16="http://schemas.microsoft.com/office/drawing/2014/main" id="{4ECBB429-3F80-7F4B-8991-41A5F988F01E}"/>
              </a:ext>
            </a:extLst>
          </p:cNvPr>
          <p:cNvSpPr/>
          <p:nvPr/>
        </p:nvSpPr>
        <p:spPr>
          <a:xfrm>
            <a:off x="4075558" y="3200791"/>
            <a:ext cx="362285"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7" name="テキスト ボックス 26">
            <a:extLst>
              <a:ext uri="{FF2B5EF4-FFF2-40B4-BE49-F238E27FC236}">
                <a16:creationId xmlns:a16="http://schemas.microsoft.com/office/drawing/2014/main" id="{1E3D90DC-F3BB-A849-BFF2-4870CBDDABF2}"/>
              </a:ext>
            </a:extLst>
          </p:cNvPr>
          <p:cNvSpPr txBox="1"/>
          <p:nvPr/>
        </p:nvSpPr>
        <p:spPr>
          <a:xfrm>
            <a:off x="4737632" y="1696307"/>
            <a:ext cx="2638864" cy="461665"/>
          </a:xfrm>
          <a:prstGeom prst="rect">
            <a:avLst/>
          </a:prstGeom>
          <a:solidFill>
            <a:schemeClr val="bg1"/>
          </a:solidFill>
        </p:spPr>
        <p:txBody>
          <a:bodyPr wrap="none" rtlCol="0">
            <a:spAutoFit/>
          </a:bodyPr>
          <a:lstStyle/>
          <a:p>
            <a:r>
              <a:rPr lang="ja-JP" altLang="en-US" sz="2400" b="1">
                <a:latin typeface="Meiryo UI" panose="020B0604030504040204" pitchFamily="34" charset="-128"/>
                <a:ea typeface="Meiryo UI" panose="020B0604030504040204" pitchFamily="34" charset="-128"/>
              </a:rPr>
              <a:t>クロスバリデーション</a:t>
            </a:r>
            <a:endParaRPr kumimoji="1" lang="ja-JP" altLang="en-US" sz="2400" b="1">
              <a:latin typeface="Meiryo UI" panose="020B0604030504040204" pitchFamily="34" charset="-128"/>
              <a:ea typeface="Meiryo UI" panose="020B0604030504040204" pitchFamily="34" charset="-128"/>
            </a:endParaRPr>
          </a:p>
        </p:txBody>
      </p:sp>
      <p:sp>
        <p:nvSpPr>
          <p:cNvPr id="28" name="右矢印 27">
            <a:extLst>
              <a:ext uri="{FF2B5EF4-FFF2-40B4-BE49-F238E27FC236}">
                <a16:creationId xmlns:a16="http://schemas.microsoft.com/office/drawing/2014/main" id="{21F5CA93-E124-F247-98B5-D1243CAFDF7E}"/>
              </a:ext>
            </a:extLst>
          </p:cNvPr>
          <p:cNvSpPr/>
          <p:nvPr/>
        </p:nvSpPr>
        <p:spPr>
          <a:xfrm>
            <a:off x="3920198" y="5301151"/>
            <a:ext cx="3116288"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29" name="図 28">
            <a:extLst>
              <a:ext uri="{FF2B5EF4-FFF2-40B4-BE49-F238E27FC236}">
                <a16:creationId xmlns:a16="http://schemas.microsoft.com/office/drawing/2014/main" id="{D05377FF-D7E9-1F4B-8498-B6D23E5A6309}"/>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646" t="3669" r="44481" b="38450"/>
          <a:stretch/>
        </p:blipFill>
        <p:spPr>
          <a:xfrm flipH="1">
            <a:off x="7108494" y="5013176"/>
            <a:ext cx="787706" cy="848043"/>
          </a:xfrm>
          <a:prstGeom prst="rect">
            <a:avLst/>
          </a:prstGeom>
        </p:spPr>
      </p:pic>
      <p:sp>
        <p:nvSpPr>
          <p:cNvPr id="30" name="右矢印 29">
            <a:extLst>
              <a:ext uri="{FF2B5EF4-FFF2-40B4-BE49-F238E27FC236}">
                <a16:creationId xmlns:a16="http://schemas.microsoft.com/office/drawing/2014/main" id="{02FDF2A6-31CF-E140-B8C5-144097611D53}"/>
              </a:ext>
            </a:extLst>
          </p:cNvPr>
          <p:cNvSpPr/>
          <p:nvPr/>
        </p:nvSpPr>
        <p:spPr>
          <a:xfrm rot="5400000">
            <a:off x="7222805" y="4445970"/>
            <a:ext cx="447172"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5000AC87-C77A-CF4A-A861-5DA340CA96A4}"/>
              </a:ext>
            </a:extLst>
          </p:cNvPr>
          <p:cNvSpPr txBox="1"/>
          <p:nvPr/>
        </p:nvSpPr>
        <p:spPr>
          <a:xfrm>
            <a:off x="7747803" y="4582869"/>
            <a:ext cx="1199367" cy="646331"/>
          </a:xfrm>
          <a:prstGeom prst="rect">
            <a:avLst/>
          </a:prstGeom>
          <a:noFill/>
        </p:spPr>
        <p:txBody>
          <a:bodyPr wrap="none" rtlCol="0">
            <a:spAutoFit/>
          </a:bodyPr>
          <a:lstStyle/>
          <a:p>
            <a:r>
              <a:rPr lang="ja-JP" altLang="en-US">
                <a:latin typeface="Meiryo UI" panose="020B0604030504040204" pitchFamily="34" charset="-128"/>
                <a:ea typeface="Meiryo UI" panose="020B0604030504040204" pitchFamily="34" charset="-128"/>
              </a:rPr>
              <a:t>予測モデル</a:t>
            </a:r>
            <a:endParaRPr lang="en-US" altLang="ja-JP" dirty="0">
              <a:latin typeface="Meiryo UI" panose="020B0604030504040204" pitchFamily="34" charset="-128"/>
              <a:ea typeface="Meiryo UI" panose="020B0604030504040204" pitchFamily="34" charset="-128"/>
            </a:endParaRPr>
          </a:p>
          <a:p>
            <a:r>
              <a:rPr lang="ja-JP" altLang="en-US">
                <a:latin typeface="Meiryo UI" panose="020B0604030504040204" pitchFamily="34" charset="-128"/>
                <a:ea typeface="Meiryo UI" panose="020B0604030504040204" pitchFamily="34" charset="-128"/>
              </a:rPr>
              <a:t>を評価</a:t>
            </a:r>
            <a:endParaRPr kumimoji="1" lang="ja-JP" altLang="en-US">
              <a:latin typeface="Meiryo UI" panose="020B0604030504040204" pitchFamily="34" charset="-128"/>
              <a:ea typeface="Meiryo UI" panose="020B0604030504040204" pitchFamily="34" charset="-128"/>
            </a:endParaRPr>
          </a:p>
        </p:txBody>
      </p:sp>
      <p:sp>
        <p:nvSpPr>
          <p:cNvPr id="32" name="右矢印 31">
            <a:extLst>
              <a:ext uri="{FF2B5EF4-FFF2-40B4-BE49-F238E27FC236}">
                <a16:creationId xmlns:a16="http://schemas.microsoft.com/office/drawing/2014/main" id="{0A141D10-E739-864B-B102-9B4400145FF1}"/>
              </a:ext>
            </a:extLst>
          </p:cNvPr>
          <p:cNvSpPr/>
          <p:nvPr/>
        </p:nvSpPr>
        <p:spPr>
          <a:xfrm>
            <a:off x="8050557" y="5301151"/>
            <a:ext cx="1077449" cy="394194"/>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33" name="図 32">
            <a:extLst>
              <a:ext uri="{FF2B5EF4-FFF2-40B4-BE49-F238E27FC236}">
                <a16:creationId xmlns:a16="http://schemas.microsoft.com/office/drawing/2014/main" id="{F2DC562D-6C26-5145-8E22-5DA9F982B3A8}"/>
              </a:ext>
            </a:extLst>
          </p:cNvPr>
          <p:cNvPicPr>
            <a:picLocks noChangeAspect="1"/>
          </p:cNvPicPr>
          <p:nvPr/>
        </p:nvPicPr>
        <p:blipFill rotWithShape="1">
          <a:blip r:embed="rId2">
            <a:extLst>
              <a:ext uri="{28A0092B-C50C-407E-A947-70E740481C1C}">
                <a14:useLocalDpi xmlns:a14="http://schemas.microsoft.com/office/drawing/2010/main" val="0"/>
              </a:ext>
            </a:extLst>
          </a:blip>
          <a:srcRect l="4646" t="3669" r="44481" b="38450"/>
          <a:stretch/>
        </p:blipFill>
        <p:spPr>
          <a:xfrm flipH="1">
            <a:off x="9663906" y="5022120"/>
            <a:ext cx="787706" cy="848043"/>
          </a:xfrm>
          <a:prstGeom prst="rect">
            <a:avLst/>
          </a:prstGeom>
        </p:spPr>
      </p:pic>
      <p:sp>
        <p:nvSpPr>
          <p:cNvPr id="35" name="上リボン 34">
            <a:extLst>
              <a:ext uri="{FF2B5EF4-FFF2-40B4-BE49-F238E27FC236}">
                <a16:creationId xmlns:a16="http://schemas.microsoft.com/office/drawing/2014/main" id="{5C8590D9-B235-804D-99AC-D353B12E639A}"/>
              </a:ext>
            </a:extLst>
          </p:cNvPr>
          <p:cNvSpPr/>
          <p:nvPr/>
        </p:nvSpPr>
        <p:spPr>
          <a:xfrm>
            <a:off x="9146041" y="4659399"/>
            <a:ext cx="1846503" cy="414508"/>
          </a:xfrm>
          <a:prstGeom prst="ribbon2">
            <a:avLst/>
          </a:prstGeom>
          <a:solidFill>
            <a:srgbClr val="00FD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a:solidFill>
                  <a:srgbClr val="FF0000"/>
                </a:solidFill>
              </a:rPr>
              <a:t>実運用</a:t>
            </a:r>
          </a:p>
        </p:txBody>
      </p:sp>
      <p:sp>
        <p:nvSpPr>
          <p:cNvPr id="43" name="フローチャート: 書類 42">
            <a:extLst>
              <a:ext uri="{FF2B5EF4-FFF2-40B4-BE49-F238E27FC236}">
                <a16:creationId xmlns:a16="http://schemas.microsoft.com/office/drawing/2014/main" id="{5A895DA9-84EA-E444-9D3F-12EEC16FA34D}"/>
              </a:ext>
            </a:extLst>
          </p:cNvPr>
          <p:cNvSpPr/>
          <p:nvPr/>
        </p:nvSpPr>
        <p:spPr>
          <a:xfrm>
            <a:off x="4946029" y="2248642"/>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44" name="フローチャート: 書類 43">
            <a:extLst>
              <a:ext uri="{FF2B5EF4-FFF2-40B4-BE49-F238E27FC236}">
                <a16:creationId xmlns:a16="http://schemas.microsoft.com/office/drawing/2014/main" id="{DACB4332-37D4-5844-BF9C-DDF5127346B2}"/>
              </a:ext>
            </a:extLst>
          </p:cNvPr>
          <p:cNvSpPr/>
          <p:nvPr/>
        </p:nvSpPr>
        <p:spPr>
          <a:xfrm>
            <a:off x="4831359" y="2347644"/>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45" name="フローチャート: 書類 44">
            <a:extLst>
              <a:ext uri="{FF2B5EF4-FFF2-40B4-BE49-F238E27FC236}">
                <a16:creationId xmlns:a16="http://schemas.microsoft.com/office/drawing/2014/main" id="{E5D4EC3B-E46C-6A41-BF24-96023AA25E03}"/>
              </a:ext>
            </a:extLst>
          </p:cNvPr>
          <p:cNvSpPr/>
          <p:nvPr/>
        </p:nvSpPr>
        <p:spPr>
          <a:xfrm>
            <a:off x="4730275" y="2452919"/>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46" name="フローチャート: 書類 45">
            <a:extLst>
              <a:ext uri="{FF2B5EF4-FFF2-40B4-BE49-F238E27FC236}">
                <a16:creationId xmlns:a16="http://schemas.microsoft.com/office/drawing/2014/main" id="{5C9D277A-155E-6147-BC54-96659D884A92}"/>
              </a:ext>
            </a:extLst>
          </p:cNvPr>
          <p:cNvSpPr/>
          <p:nvPr/>
        </p:nvSpPr>
        <p:spPr>
          <a:xfrm>
            <a:off x="4615605" y="2551921"/>
            <a:ext cx="1294665" cy="1001363"/>
          </a:xfrm>
          <a:prstGeom prst="flowChartDocumen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effectLst>
              </a:rPr>
              <a:t>バリデーション</a:t>
            </a:r>
            <a:endParaRPr lang="en-US" altLang="ja-JP" sz="1600" dirty="0">
              <a:solidFill>
                <a:schemeClr val="bg1"/>
              </a:solidFill>
              <a:effectLst>
                <a:glow rad="101600">
                  <a:schemeClr val="accent1">
                    <a:satMod val="175000"/>
                    <a:alpha val="40000"/>
                  </a:schemeClr>
                </a:glow>
              </a:effectLst>
            </a:endParaRPr>
          </a:p>
          <a:p>
            <a:pPr algn="ctr"/>
            <a:r>
              <a:rPr lang="ja-JP" altLang="en-US" sz="1600">
                <a:solidFill>
                  <a:schemeClr val="bg1"/>
                </a:solidFill>
                <a:effectLst>
                  <a:glow rad="101600">
                    <a:schemeClr val="accent1">
                      <a:satMod val="175000"/>
                      <a:alpha val="40000"/>
                    </a:schemeClr>
                  </a:glow>
                </a:effectLst>
              </a:rPr>
              <a:t>データ</a:t>
            </a:r>
            <a:endParaRPr lang="ja-JP" altLang="en-US" sz="1600" dirty="0">
              <a:solidFill>
                <a:schemeClr val="bg1"/>
              </a:solidFill>
              <a:effectLst>
                <a:glow rad="101600">
                  <a:schemeClr val="accent1">
                    <a:satMod val="175000"/>
                    <a:alpha val="40000"/>
                  </a:schemeClr>
                </a:glow>
              </a:effectLst>
            </a:endParaRPr>
          </a:p>
        </p:txBody>
      </p:sp>
      <p:sp>
        <p:nvSpPr>
          <p:cNvPr id="47" name="フローチャート: 書類 46">
            <a:extLst>
              <a:ext uri="{FF2B5EF4-FFF2-40B4-BE49-F238E27FC236}">
                <a16:creationId xmlns:a16="http://schemas.microsoft.com/office/drawing/2014/main" id="{16746D7E-E51C-7A45-AF31-AD882DE102DC}"/>
              </a:ext>
            </a:extLst>
          </p:cNvPr>
          <p:cNvSpPr/>
          <p:nvPr/>
        </p:nvSpPr>
        <p:spPr>
          <a:xfrm>
            <a:off x="6641222" y="2237550"/>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48" name="フローチャート: 書類 47">
            <a:extLst>
              <a:ext uri="{FF2B5EF4-FFF2-40B4-BE49-F238E27FC236}">
                <a16:creationId xmlns:a16="http://schemas.microsoft.com/office/drawing/2014/main" id="{8B387599-5A61-9A4A-B2E1-AD1472D714E2}"/>
              </a:ext>
            </a:extLst>
          </p:cNvPr>
          <p:cNvSpPr/>
          <p:nvPr/>
        </p:nvSpPr>
        <p:spPr>
          <a:xfrm>
            <a:off x="6526552" y="2336552"/>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49" name="フローチャート: 書類 48">
            <a:extLst>
              <a:ext uri="{FF2B5EF4-FFF2-40B4-BE49-F238E27FC236}">
                <a16:creationId xmlns:a16="http://schemas.microsoft.com/office/drawing/2014/main" id="{CA952DAE-D6CF-5040-901E-E74B003B4D9C}"/>
              </a:ext>
            </a:extLst>
          </p:cNvPr>
          <p:cNvSpPr/>
          <p:nvPr/>
        </p:nvSpPr>
        <p:spPr>
          <a:xfrm>
            <a:off x="6425468" y="2132856"/>
            <a:ext cx="1294665" cy="1001363"/>
          </a:xfrm>
          <a:prstGeom prst="flowChartDocumen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rPr>
              <a:t>バリデーション</a:t>
            </a:r>
            <a:endParaRPr lang="en-US" altLang="ja-JP" sz="1600" dirty="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endParaRPr>
          </a:p>
          <a:p>
            <a:pPr algn="ctr"/>
            <a:r>
              <a:rPr lang="ja-JP" altLang="en-US" sz="160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rPr>
              <a:t>データ</a:t>
            </a:r>
            <a:endParaRPr lang="ja-JP" altLang="en-US" sz="1600" dirty="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endParaRPr>
          </a:p>
        </p:txBody>
      </p:sp>
      <p:sp>
        <p:nvSpPr>
          <p:cNvPr id="50" name="フローチャート: 書類 49">
            <a:extLst>
              <a:ext uri="{FF2B5EF4-FFF2-40B4-BE49-F238E27FC236}">
                <a16:creationId xmlns:a16="http://schemas.microsoft.com/office/drawing/2014/main" id="{2F983CE5-3BF9-B643-B20E-809CB15677C6}"/>
              </a:ext>
            </a:extLst>
          </p:cNvPr>
          <p:cNvSpPr/>
          <p:nvPr/>
        </p:nvSpPr>
        <p:spPr>
          <a:xfrm>
            <a:off x="6310798" y="2540829"/>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outerShdw blurRad="50800" dist="38100" dir="2700000" algn="tl" rotWithShape="0">
                    <a:prstClr val="black">
                      <a:alpha val="40000"/>
                    </a:prstClr>
                  </a:outerShdw>
                </a:effectLst>
              </a:rPr>
              <a:t>トレーニング</a:t>
            </a:r>
            <a:endParaRPr lang="en-US" altLang="ja-JP" sz="1600" dirty="0">
              <a:solidFill>
                <a:schemeClr val="bg1"/>
              </a:solidFill>
              <a:effectLst>
                <a:glow rad="101600">
                  <a:schemeClr val="accent1">
                    <a:satMod val="175000"/>
                    <a:alpha val="40000"/>
                  </a:schemeClr>
                </a:glow>
                <a:outerShdw blurRad="50800" dist="38100" dir="2700000" algn="tl" rotWithShape="0">
                  <a:prstClr val="black">
                    <a:alpha val="40000"/>
                  </a:prstClr>
                </a:outerShdw>
              </a:effectLst>
            </a:endParaRPr>
          </a:p>
          <a:p>
            <a:pPr algn="ctr"/>
            <a:r>
              <a:rPr lang="ja-JP" altLang="en-US" sz="1600">
                <a:solidFill>
                  <a:schemeClr val="bg1"/>
                </a:solidFill>
                <a:effectLst>
                  <a:glow rad="101600">
                    <a:schemeClr val="accent1">
                      <a:satMod val="175000"/>
                      <a:alpha val="40000"/>
                    </a:schemeClr>
                  </a:glow>
                  <a:outerShdw blurRad="50800" dist="38100" dir="2700000" algn="tl" rotWithShape="0">
                    <a:prstClr val="black">
                      <a:alpha val="40000"/>
                    </a:prstClr>
                  </a:outerShdw>
                </a:effectLst>
              </a:rPr>
              <a:t>データ</a:t>
            </a:r>
          </a:p>
        </p:txBody>
      </p:sp>
      <p:sp>
        <p:nvSpPr>
          <p:cNvPr id="56" name="フローチャート: 書類 55">
            <a:extLst>
              <a:ext uri="{FF2B5EF4-FFF2-40B4-BE49-F238E27FC236}">
                <a16:creationId xmlns:a16="http://schemas.microsoft.com/office/drawing/2014/main" id="{10469A10-E117-1B45-B857-3057E60029C4}"/>
              </a:ext>
            </a:extLst>
          </p:cNvPr>
          <p:cNvSpPr/>
          <p:nvPr/>
        </p:nvSpPr>
        <p:spPr>
          <a:xfrm>
            <a:off x="8380981" y="2237550"/>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57" name="フローチャート: 書類 56">
            <a:extLst>
              <a:ext uri="{FF2B5EF4-FFF2-40B4-BE49-F238E27FC236}">
                <a16:creationId xmlns:a16="http://schemas.microsoft.com/office/drawing/2014/main" id="{5D55206D-A268-FB42-815C-19B058AC007A}"/>
              </a:ext>
            </a:extLst>
          </p:cNvPr>
          <p:cNvSpPr/>
          <p:nvPr/>
        </p:nvSpPr>
        <p:spPr>
          <a:xfrm>
            <a:off x="8266311" y="2067597"/>
            <a:ext cx="1294665" cy="1001363"/>
          </a:xfrm>
          <a:prstGeom prst="flowChartDocumen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rPr>
              <a:t>バリデーション</a:t>
            </a:r>
            <a:endParaRPr lang="en-US" altLang="ja-JP" sz="1600" dirty="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endParaRPr>
          </a:p>
          <a:p>
            <a:pPr algn="ctr"/>
            <a:r>
              <a:rPr lang="ja-JP" altLang="en-US" sz="160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rPr>
              <a:t>データ</a:t>
            </a:r>
            <a:endParaRPr lang="ja-JP" altLang="en-US" sz="1600" dirty="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endParaRPr>
          </a:p>
        </p:txBody>
      </p:sp>
      <p:sp>
        <p:nvSpPr>
          <p:cNvPr id="58" name="フローチャート: 書類 57">
            <a:extLst>
              <a:ext uri="{FF2B5EF4-FFF2-40B4-BE49-F238E27FC236}">
                <a16:creationId xmlns:a16="http://schemas.microsoft.com/office/drawing/2014/main" id="{8D605EB2-5BB4-1A49-9537-6605F3195133}"/>
              </a:ext>
            </a:extLst>
          </p:cNvPr>
          <p:cNvSpPr/>
          <p:nvPr/>
        </p:nvSpPr>
        <p:spPr>
          <a:xfrm>
            <a:off x="8165227" y="2441827"/>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59" name="フローチャート: 書類 58">
            <a:extLst>
              <a:ext uri="{FF2B5EF4-FFF2-40B4-BE49-F238E27FC236}">
                <a16:creationId xmlns:a16="http://schemas.microsoft.com/office/drawing/2014/main" id="{39C90477-6B91-6644-9F66-89FFF75B1506}"/>
              </a:ext>
            </a:extLst>
          </p:cNvPr>
          <p:cNvSpPr/>
          <p:nvPr/>
        </p:nvSpPr>
        <p:spPr>
          <a:xfrm>
            <a:off x="8050557" y="2540829"/>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outerShdw blurRad="50800" dist="38100" dir="2700000" algn="tl" rotWithShape="0">
                    <a:prstClr val="black">
                      <a:alpha val="40000"/>
                    </a:prstClr>
                  </a:outerShdw>
                </a:effectLst>
              </a:rPr>
              <a:t>トレーニング</a:t>
            </a:r>
            <a:endParaRPr lang="en-US" altLang="ja-JP" sz="1600" dirty="0">
              <a:solidFill>
                <a:schemeClr val="bg1"/>
              </a:solidFill>
              <a:effectLst>
                <a:glow rad="101600">
                  <a:schemeClr val="accent1">
                    <a:satMod val="175000"/>
                    <a:alpha val="40000"/>
                  </a:schemeClr>
                </a:glow>
                <a:outerShdw blurRad="50800" dist="38100" dir="2700000" algn="tl" rotWithShape="0">
                  <a:prstClr val="black">
                    <a:alpha val="40000"/>
                  </a:prstClr>
                </a:outerShdw>
              </a:effectLst>
            </a:endParaRPr>
          </a:p>
          <a:p>
            <a:pPr algn="ctr"/>
            <a:r>
              <a:rPr lang="ja-JP" altLang="en-US" sz="1600">
                <a:solidFill>
                  <a:schemeClr val="bg1"/>
                </a:solidFill>
                <a:effectLst>
                  <a:glow rad="101600">
                    <a:schemeClr val="accent1">
                      <a:satMod val="175000"/>
                      <a:alpha val="40000"/>
                    </a:schemeClr>
                  </a:glow>
                  <a:outerShdw blurRad="50800" dist="38100" dir="2700000" algn="tl" rotWithShape="0">
                    <a:prstClr val="black">
                      <a:alpha val="40000"/>
                    </a:prstClr>
                  </a:outerShdw>
                </a:effectLst>
              </a:rPr>
              <a:t>データ</a:t>
            </a:r>
          </a:p>
        </p:txBody>
      </p:sp>
      <p:sp>
        <p:nvSpPr>
          <p:cNvPr id="60" name="フローチャート: 書類 59">
            <a:extLst>
              <a:ext uri="{FF2B5EF4-FFF2-40B4-BE49-F238E27FC236}">
                <a16:creationId xmlns:a16="http://schemas.microsoft.com/office/drawing/2014/main" id="{C513CEA7-B79E-7C4E-B027-0D0158CDC904}"/>
              </a:ext>
            </a:extLst>
          </p:cNvPr>
          <p:cNvSpPr/>
          <p:nvPr/>
        </p:nvSpPr>
        <p:spPr>
          <a:xfrm>
            <a:off x="10120740" y="1916832"/>
            <a:ext cx="1294665" cy="1001363"/>
          </a:xfrm>
          <a:prstGeom prst="flowChartDocumen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rPr>
              <a:t>バリデーション</a:t>
            </a:r>
            <a:endParaRPr lang="en-US" altLang="ja-JP" sz="1600" dirty="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endParaRPr>
          </a:p>
          <a:p>
            <a:pPr algn="ctr"/>
            <a:r>
              <a:rPr lang="ja-JP" altLang="en-US" sz="160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rPr>
              <a:t>データ</a:t>
            </a:r>
            <a:endParaRPr lang="ja-JP" altLang="en-US" sz="1600" dirty="0">
              <a:solidFill>
                <a:schemeClr val="bg1"/>
              </a:solidFill>
              <a:effectLst>
                <a:glow rad="101600">
                  <a:schemeClr val="accent1">
                    <a:satMod val="175000"/>
                    <a:alpha val="40000"/>
                  </a:schemeClr>
                </a:glow>
              </a:effectLst>
              <a:latin typeface="Meiryo UI" panose="020B0604030504040204" pitchFamily="34" charset="-128"/>
              <a:ea typeface="Meiryo UI" panose="020B0604030504040204" pitchFamily="34" charset="-128"/>
            </a:endParaRPr>
          </a:p>
        </p:txBody>
      </p:sp>
      <p:sp>
        <p:nvSpPr>
          <p:cNvPr id="61" name="フローチャート: 書類 60">
            <a:extLst>
              <a:ext uri="{FF2B5EF4-FFF2-40B4-BE49-F238E27FC236}">
                <a16:creationId xmlns:a16="http://schemas.microsoft.com/office/drawing/2014/main" id="{6265D67F-F346-5149-83EE-5194092375C1}"/>
              </a:ext>
            </a:extLst>
          </p:cNvPr>
          <p:cNvSpPr/>
          <p:nvPr/>
        </p:nvSpPr>
        <p:spPr>
          <a:xfrm>
            <a:off x="10006070" y="2336552"/>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62" name="フローチャート: 書類 61">
            <a:extLst>
              <a:ext uri="{FF2B5EF4-FFF2-40B4-BE49-F238E27FC236}">
                <a16:creationId xmlns:a16="http://schemas.microsoft.com/office/drawing/2014/main" id="{C394D4C5-62D7-C64E-ABE6-EF4A9AA269B5}"/>
              </a:ext>
            </a:extLst>
          </p:cNvPr>
          <p:cNvSpPr/>
          <p:nvPr/>
        </p:nvSpPr>
        <p:spPr>
          <a:xfrm>
            <a:off x="9904986" y="2441827"/>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dirty="0">
              <a:solidFill>
                <a:srgbClr val="FF0000"/>
              </a:solidFill>
            </a:endParaRPr>
          </a:p>
        </p:txBody>
      </p:sp>
      <p:sp>
        <p:nvSpPr>
          <p:cNvPr id="63" name="フローチャート: 書類 62">
            <a:extLst>
              <a:ext uri="{FF2B5EF4-FFF2-40B4-BE49-F238E27FC236}">
                <a16:creationId xmlns:a16="http://schemas.microsoft.com/office/drawing/2014/main" id="{0069EEFA-0249-4B46-859A-4C22813C7A36}"/>
              </a:ext>
            </a:extLst>
          </p:cNvPr>
          <p:cNvSpPr/>
          <p:nvPr/>
        </p:nvSpPr>
        <p:spPr>
          <a:xfrm>
            <a:off x="9790316" y="2540829"/>
            <a:ext cx="1294665" cy="1001363"/>
          </a:xfrm>
          <a:prstGeom prst="flowChartDocumen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a:solidFill>
                  <a:schemeClr val="bg1"/>
                </a:solidFill>
                <a:effectLst>
                  <a:glow rad="101600">
                    <a:schemeClr val="accent1">
                      <a:satMod val="175000"/>
                      <a:alpha val="40000"/>
                    </a:schemeClr>
                  </a:glow>
                  <a:outerShdw blurRad="50800" dist="38100" dir="2700000" algn="tl" rotWithShape="0">
                    <a:prstClr val="black">
                      <a:alpha val="40000"/>
                    </a:prstClr>
                  </a:outerShdw>
                </a:effectLst>
              </a:rPr>
              <a:t>トレーニング</a:t>
            </a:r>
            <a:endParaRPr lang="en-US" altLang="ja-JP" sz="1600" dirty="0">
              <a:solidFill>
                <a:schemeClr val="bg1"/>
              </a:solidFill>
              <a:effectLst>
                <a:glow rad="101600">
                  <a:schemeClr val="accent1">
                    <a:satMod val="175000"/>
                    <a:alpha val="40000"/>
                  </a:schemeClr>
                </a:glow>
                <a:outerShdw blurRad="50800" dist="38100" dir="2700000" algn="tl" rotWithShape="0">
                  <a:prstClr val="black">
                    <a:alpha val="40000"/>
                  </a:prstClr>
                </a:outerShdw>
              </a:effectLst>
            </a:endParaRPr>
          </a:p>
          <a:p>
            <a:pPr algn="ctr"/>
            <a:r>
              <a:rPr lang="ja-JP" altLang="en-US" sz="1600">
                <a:solidFill>
                  <a:schemeClr val="bg1"/>
                </a:solidFill>
                <a:effectLst>
                  <a:glow rad="101600">
                    <a:schemeClr val="accent1">
                      <a:satMod val="175000"/>
                      <a:alpha val="40000"/>
                    </a:schemeClr>
                  </a:glow>
                  <a:outerShdw blurRad="50800" dist="38100" dir="2700000" algn="tl" rotWithShape="0">
                    <a:prstClr val="black">
                      <a:alpha val="40000"/>
                    </a:prstClr>
                  </a:outerShdw>
                </a:effectLst>
              </a:rPr>
              <a:t>データ</a:t>
            </a:r>
          </a:p>
        </p:txBody>
      </p:sp>
      <p:sp>
        <p:nvSpPr>
          <p:cNvPr id="65" name="テキスト ボックス 64">
            <a:extLst>
              <a:ext uri="{FF2B5EF4-FFF2-40B4-BE49-F238E27FC236}">
                <a16:creationId xmlns:a16="http://schemas.microsoft.com/office/drawing/2014/main" id="{AA6777CF-0407-A64E-8B5A-F7BA8E77E817}"/>
              </a:ext>
            </a:extLst>
          </p:cNvPr>
          <p:cNvSpPr txBox="1"/>
          <p:nvPr/>
        </p:nvSpPr>
        <p:spPr>
          <a:xfrm>
            <a:off x="8400256" y="3924345"/>
            <a:ext cx="2350323" cy="338554"/>
          </a:xfrm>
          <a:prstGeom prst="rect">
            <a:avLst/>
          </a:prstGeom>
          <a:solidFill>
            <a:schemeClr val="bg1"/>
          </a:solidFill>
        </p:spPr>
        <p:txBody>
          <a:bodyPr wrap="none" rtlCol="0">
            <a:spAutoFit/>
          </a:bodyPr>
          <a:lstStyle/>
          <a:p>
            <a:r>
              <a:rPr lang="ja-JP" altLang="en-US" sz="1600" b="1">
                <a:latin typeface="Meiryo UI" panose="020B0604030504040204" pitchFamily="34" charset="-128"/>
                <a:ea typeface="Meiryo UI" panose="020B0604030504040204" pitchFamily="34" charset="-128"/>
              </a:rPr>
              <a:t>ベストの予測モデルを選択</a:t>
            </a:r>
            <a:endParaRPr lang="en-US" altLang="ja-JP" sz="1600" b="1" dirty="0">
              <a:latin typeface="Meiryo UI" panose="020B0604030504040204" pitchFamily="34" charset="-128"/>
              <a:ea typeface="Meiryo UI" panose="020B0604030504040204" pitchFamily="34" charset="-128"/>
            </a:endParaRPr>
          </a:p>
        </p:txBody>
      </p:sp>
      <p:cxnSp>
        <p:nvCxnSpPr>
          <p:cNvPr id="67" name="直線矢印コネクタ 66">
            <a:extLst>
              <a:ext uri="{FF2B5EF4-FFF2-40B4-BE49-F238E27FC236}">
                <a16:creationId xmlns:a16="http://schemas.microsoft.com/office/drawing/2014/main" id="{BF3B2BD5-1D9D-A04F-B9EF-ADEDAC762F9D}"/>
              </a:ext>
            </a:extLst>
          </p:cNvPr>
          <p:cNvCxnSpPr>
            <a:stCxn id="46" idx="2"/>
          </p:cNvCxnSpPr>
          <p:nvPr/>
        </p:nvCxnSpPr>
        <p:spPr>
          <a:xfrm>
            <a:off x="5262938" y="3487083"/>
            <a:ext cx="1625150" cy="46304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E84B0787-675D-C645-B9F3-87D9734DE0A8}"/>
              </a:ext>
            </a:extLst>
          </p:cNvPr>
          <p:cNvCxnSpPr>
            <a:cxnSpLocks/>
            <a:stCxn id="50" idx="2"/>
          </p:cNvCxnSpPr>
          <p:nvPr/>
        </p:nvCxnSpPr>
        <p:spPr>
          <a:xfrm>
            <a:off x="6958131" y="3475991"/>
            <a:ext cx="217989" cy="30433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1722936C-9EC7-3F48-8466-3905B28C329F}"/>
              </a:ext>
            </a:extLst>
          </p:cNvPr>
          <p:cNvCxnSpPr>
            <a:cxnSpLocks/>
            <a:stCxn id="59" idx="2"/>
            <a:endCxn id="25" idx="1"/>
          </p:cNvCxnSpPr>
          <p:nvPr/>
        </p:nvCxnSpPr>
        <p:spPr>
          <a:xfrm flipH="1">
            <a:off x="7824192" y="3475991"/>
            <a:ext cx="873698" cy="449039"/>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901F3587-88E3-144C-8EF5-437A95A5DB62}"/>
              </a:ext>
            </a:extLst>
          </p:cNvPr>
          <p:cNvCxnSpPr>
            <a:cxnSpLocks/>
            <a:stCxn id="63" idx="2"/>
            <a:endCxn id="64" idx="2"/>
          </p:cNvCxnSpPr>
          <p:nvPr/>
        </p:nvCxnSpPr>
        <p:spPr>
          <a:xfrm flipH="1">
            <a:off x="8012131" y="3475991"/>
            <a:ext cx="2425518" cy="560755"/>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51" name="フッター プレースホルダー 3">
            <a:extLst>
              <a:ext uri="{FF2B5EF4-FFF2-40B4-BE49-F238E27FC236}">
                <a16:creationId xmlns:a16="http://schemas.microsoft.com/office/drawing/2014/main" id="{8D00B8C3-D09B-B943-AC08-2AB8C662F7D2}"/>
              </a:ext>
            </a:extLst>
          </p:cNvPr>
          <p:cNvSpPr txBox="1">
            <a:spLocks/>
          </p:cNvSpPr>
          <p:nvPr/>
        </p:nvSpPr>
        <p:spPr>
          <a:xfrm>
            <a:off x="10007169" y="6232227"/>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360575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9FD9D9B0-5901-5C42-B682-A8A4696C6B8B}"/>
              </a:ext>
            </a:extLst>
          </p:cNvPr>
          <p:cNvSpPr/>
          <p:nvPr/>
        </p:nvSpPr>
        <p:spPr>
          <a:xfrm>
            <a:off x="2999656" y="1196752"/>
            <a:ext cx="8568951" cy="702575"/>
          </a:xfrm>
          <a:prstGeom prst="roundRect">
            <a:avLst/>
          </a:prstGeom>
          <a:solidFill>
            <a:schemeClr val="accent2">
              <a:lumMod val="20000"/>
              <a:lumOff val="80000"/>
            </a:schemeClr>
          </a:solidFill>
          <a:ln>
            <a:solidFill>
              <a:srgbClr val="FF0000"/>
            </a:solidFill>
          </a:ln>
          <a:effectLst>
            <a:innerShdw blurRad="63500" dist="50800" dir="13500000">
              <a:prstClr val="black">
                <a:alpha val="50000"/>
              </a:prstClr>
            </a:innerShd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dirty="0">
              <a:solidFill>
                <a:srgbClr val="FF0000"/>
              </a:solidFill>
            </a:endParaRPr>
          </a:p>
        </p:txBody>
      </p:sp>
      <p:sp>
        <p:nvSpPr>
          <p:cNvPr id="3" name="タイトル 2">
            <a:extLst>
              <a:ext uri="{FF2B5EF4-FFF2-40B4-BE49-F238E27FC236}">
                <a16:creationId xmlns:a16="http://schemas.microsoft.com/office/drawing/2014/main" id="{CB198334-8FBB-8E4D-BB1C-481B3B63A3E7}"/>
              </a:ext>
            </a:extLst>
          </p:cNvPr>
          <p:cNvSpPr>
            <a:spLocks noGrp="1"/>
          </p:cNvSpPr>
          <p:nvPr>
            <p:ph type="ctrTitle"/>
          </p:nvPr>
        </p:nvSpPr>
        <p:spPr/>
        <p:txBody>
          <a:bodyPr/>
          <a:lstStyle/>
          <a:p>
            <a:r>
              <a:rPr lang="en-US" altLang="ja-JP" dirty="0"/>
              <a:t>Table of Contents</a:t>
            </a:r>
            <a:endParaRPr lang="ja-JP" altLang="en-US"/>
          </a:p>
        </p:txBody>
      </p:sp>
      <p:sp>
        <p:nvSpPr>
          <p:cNvPr id="15" name="テキスト プレースホルダー 14">
            <a:extLst>
              <a:ext uri="{FF2B5EF4-FFF2-40B4-BE49-F238E27FC236}">
                <a16:creationId xmlns:a16="http://schemas.microsoft.com/office/drawing/2014/main" id="{D02C29E8-5848-354A-BC3C-CB1D9FE5EA1E}"/>
              </a:ext>
            </a:extLst>
          </p:cNvPr>
          <p:cNvSpPr>
            <a:spLocks noGrp="1"/>
          </p:cNvSpPr>
          <p:nvPr>
            <p:ph type="body" sz="quarter" idx="11"/>
          </p:nvPr>
        </p:nvSpPr>
        <p:spPr>
          <a:xfrm rot="5400000">
            <a:off x="-2314036" y="3015346"/>
            <a:ext cx="5832600" cy="878252"/>
          </a:xfrm>
        </p:spPr>
        <p:txBody>
          <a:bodyPr>
            <a:normAutofit/>
          </a:bodyPr>
          <a:lstStyle/>
          <a:p>
            <a:r>
              <a:rPr lang="ja-JP" altLang="en-US"/>
              <a:t>予測精度と学習方法</a:t>
            </a:r>
            <a:endParaRPr lang="en-US" altLang="ja-JP" dirty="0"/>
          </a:p>
        </p:txBody>
      </p:sp>
      <p:sp>
        <p:nvSpPr>
          <p:cNvPr id="2" name="コンテンツ プレースホルダー 1">
            <a:extLst>
              <a:ext uri="{FF2B5EF4-FFF2-40B4-BE49-F238E27FC236}">
                <a16:creationId xmlns:a16="http://schemas.microsoft.com/office/drawing/2014/main" id="{93740BC0-78D9-C840-9ECA-0C1C868F5238}"/>
              </a:ext>
            </a:extLst>
          </p:cNvPr>
          <p:cNvSpPr>
            <a:spLocks noGrp="1"/>
          </p:cNvSpPr>
          <p:nvPr>
            <p:ph type="subTitle" idx="10"/>
          </p:nvPr>
        </p:nvSpPr>
        <p:spPr>
          <a:xfrm>
            <a:off x="3166575" y="1268762"/>
            <a:ext cx="8474041" cy="2880318"/>
          </a:xfrm>
        </p:spPr>
        <p:txBody>
          <a:bodyPr>
            <a:normAutofit lnSpcReduction="10000"/>
          </a:bodyPr>
          <a:lstStyle/>
          <a:p>
            <a:pPr marL="0" indent="0">
              <a:buNone/>
            </a:pPr>
            <a:r>
              <a:rPr lang="en-US" altLang="ja-JP" dirty="0"/>
              <a:t>4-1. </a:t>
            </a:r>
            <a:r>
              <a:rPr lang="ja-JP" altLang="en-US"/>
              <a:t>予測精度と学習方法</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en-US" altLang="ja-JP" dirty="0"/>
              <a:t> </a:t>
            </a:r>
          </a:p>
        </p:txBody>
      </p:sp>
    </p:spTree>
    <p:extLst>
      <p:ext uri="{BB962C8B-B14F-4D97-AF65-F5344CB8AC3E}">
        <p14:creationId xmlns:p14="http://schemas.microsoft.com/office/powerpoint/2010/main" val="277433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コンテンツ プレースホルダー 50">
            <a:extLst>
              <a:ext uri="{FF2B5EF4-FFF2-40B4-BE49-F238E27FC236}">
                <a16:creationId xmlns:a16="http://schemas.microsoft.com/office/drawing/2014/main" id="{775CE7CE-4E45-894A-8002-4D41DAB0B106}"/>
              </a:ext>
            </a:extLst>
          </p:cNvPr>
          <p:cNvSpPr>
            <a:spLocks noGrp="1"/>
          </p:cNvSpPr>
          <p:nvPr>
            <p:ph idx="1"/>
          </p:nvPr>
        </p:nvSpPr>
        <p:spPr>
          <a:xfrm>
            <a:off x="527382" y="5157192"/>
            <a:ext cx="11137237" cy="1111618"/>
          </a:xfrm>
        </p:spPr>
        <p:txBody>
          <a:bodyPr/>
          <a:lstStyle/>
          <a:p>
            <a:r>
              <a:rPr lang="en-US" altLang="ja-JP" dirty="0"/>
              <a:t>1000</a:t>
            </a:r>
            <a:r>
              <a:rPr lang="ja-JP" altLang="en-US"/>
              <a:t>人に</a:t>
            </a:r>
            <a:r>
              <a:rPr lang="en-US" altLang="ja-JP" dirty="0"/>
              <a:t>1</a:t>
            </a:r>
            <a:r>
              <a:rPr lang="ja-JP" altLang="en-US"/>
              <a:t>人が感染するようなウイルスだと？</a:t>
            </a:r>
            <a:endParaRPr lang="en-US" altLang="ja-JP" dirty="0"/>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例：ウイルスに感染しているかどうかの検査</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52" name="テキスト プレースホルダー 51">
            <a:extLst>
              <a:ext uri="{FF2B5EF4-FFF2-40B4-BE49-F238E27FC236}">
                <a16:creationId xmlns:a16="http://schemas.microsoft.com/office/drawing/2014/main" id="{0E89F935-F816-E44A-88EF-443FCAED75D1}"/>
              </a:ext>
            </a:extLst>
          </p:cNvPr>
          <p:cNvSpPr>
            <a:spLocks noGrp="1"/>
          </p:cNvSpPr>
          <p:nvPr>
            <p:ph type="body" sz="quarter" idx="14"/>
          </p:nvPr>
        </p:nvSpPr>
        <p:spPr/>
        <p:txBody>
          <a:bodyPr/>
          <a:lstStyle/>
          <a:p>
            <a:r>
              <a:rPr lang="ja-JP" altLang="en-US"/>
              <a:t>予測精度と学習方法</a:t>
            </a:r>
            <a:endParaRPr lang="en-US" altLang="ja-JP" dirty="0"/>
          </a:p>
        </p:txBody>
      </p:sp>
      <p:grpSp>
        <p:nvGrpSpPr>
          <p:cNvPr id="2" name="グループ化 1">
            <a:extLst>
              <a:ext uri="{FF2B5EF4-FFF2-40B4-BE49-F238E27FC236}">
                <a16:creationId xmlns:a16="http://schemas.microsoft.com/office/drawing/2014/main" id="{24E93BDF-5F9E-7C43-9F2E-F8FB2F18159D}"/>
              </a:ext>
            </a:extLst>
          </p:cNvPr>
          <p:cNvGrpSpPr/>
          <p:nvPr/>
        </p:nvGrpSpPr>
        <p:grpSpPr>
          <a:xfrm>
            <a:off x="8738925" y="2337832"/>
            <a:ext cx="1620957" cy="2449742"/>
            <a:chOff x="8738925" y="2337832"/>
            <a:chExt cx="1620957" cy="2449742"/>
          </a:xfrm>
        </p:grpSpPr>
        <p:sp>
          <p:nvSpPr>
            <p:cNvPr id="53" name="テキスト ボックス 52">
              <a:extLst>
                <a:ext uri="{FF2B5EF4-FFF2-40B4-BE49-F238E27FC236}">
                  <a16:creationId xmlns:a16="http://schemas.microsoft.com/office/drawing/2014/main" id="{005CD15D-7087-D647-8900-38B3716E93B1}"/>
                </a:ext>
              </a:extLst>
            </p:cNvPr>
            <p:cNvSpPr txBox="1"/>
            <p:nvPr/>
          </p:nvSpPr>
          <p:spPr>
            <a:xfrm>
              <a:off x="8738925" y="4264354"/>
              <a:ext cx="1620957" cy="523220"/>
            </a:xfrm>
            <a:prstGeom prst="rect">
              <a:avLst/>
            </a:prstGeom>
            <a:noFill/>
          </p:spPr>
          <p:txBody>
            <a:bodyPr wrap="none" rtlCol="0">
              <a:spAutoFit/>
            </a:bodyPr>
            <a:lstStyle/>
            <a:p>
              <a:r>
                <a:rPr kumimoji="1" lang="ja-JP" altLang="en-US" sz="2800" b="1">
                  <a:solidFill>
                    <a:schemeClr val="tx2"/>
                  </a:solidFill>
                  <a:latin typeface="Meiryo UI" panose="020B0604030504040204" pitchFamily="34" charset="-128"/>
                  <a:ea typeface="Meiryo UI" panose="020B0604030504040204" pitchFamily="34" charset="-128"/>
                </a:rPr>
                <a:t>９９９人</a:t>
              </a:r>
            </a:p>
          </p:txBody>
        </p:sp>
        <p:sp>
          <p:nvSpPr>
            <p:cNvPr id="54" name="テキスト ボックス 53">
              <a:extLst>
                <a:ext uri="{FF2B5EF4-FFF2-40B4-BE49-F238E27FC236}">
                  <a16:creationId xmlns:a16="http://schemas.microsoft.com/office/drawing/2014/main" id="{C5D7544E-5E93-464B-920A-3C30E4D78A5E}"/>
                </a:ext>
              </a:extLst>
            </p:cNvPr>
            <p:cNvSpPr txBox="1"/>
            <p:nvPr/>
          </p:nvSpPr>
          <p:spPr>
            <a:xfrm>
              <a:off x="9021652" y="2337832"/>
              <a:ext cx="902811" cy="523220"/>
            </a:xfrm>
            <a:prstGeom prst="rect">
              <a:avLst/>
            </a:prstGeom>
            <a:noFill/>
          </p:spPr>
          <p:txBody>
            <a:bodyPr wrap="none" rtlCol="0">
              <a:spAutoFit/>
            </a:bodyPr>
            <a:lstStyle/>
            <a:p>
              <a:r>
                <a:rPr kumimoji="1" lang="ja-JP" altLang="en-US" sz="2800" b="1">
                  <a:solidFill>
                    <a:schemeClr val="accent2"/>
                  </a:solidFill>
                  <a:latin typeface="Meiryo UI" panose="020B0604030504040204" pitchFamily="34" charset="-128"/>
                  <a:ea typeface="Meiryo UI" panose="020B0604030504040204" pitchFamily="34" charset="-128"/>
                </a:rPr>
                <a:t>１人</a:t>
              </a:r>
            </a:p>
          </p:txBody>
        </p:sp>
      </p:grpSp>
      <p:grpSp>
        <p:nvGrpSpPr>
          <p:cNvPr id="85" name="グループ化 84">
            <a:extLst>
              <a:ext uri="{FF2B5EF4-FFF2-40B4-BE49-F238E27FC236}">
                <a16:creationId xmlns:a16="http://schemas.microsoft.com/office/drawing/2014/main" id="{9B9C0350-F590-A74C-8B8F-2019640E11FC}"/>
              </a:ext>
            </a:extLst>
          </p:cNvPr>
          <p:cNvGrpSpPr/>
          <p:nvPr/>
        </p:nvGrpSpPr>
        <p:grpSpPr>
          <a:xfrm>
            <a:off x="911424" y="2060848"/>
            <a:ext cx="7966202" cy="3114182"/>
            <a:chOff x="911424" y="2420888"/>
            <a:chExt cx="7966202" cy="3114182"/>
          </a:xfrm>
        </p:grpSpPr>
        <p:grpSp>
          <p:nvGrpSpPr>
            <p:cNvPr id="82" name="グループ化 81">
              <a:extLst>
                <a:ext uri="{FF2B5EF4-FFF2-40B4-BE49-F238E27FC236}">
                  <a16:creationId xmlns:a16="http://schemas.microsoft.com/office/drawing/2014/main" id="{F9E80EB0-A85F-E049-81B6-5AB8B7FDF064}"/>
                </a:ext>
              </a:extLst>
            </p:cNvPr>
            <p:cNvGrpSpPr/>
            <p:nvPr/>
          </p:nvGrpSpPr>
          <p:grpSpPr>
            <a:xfrm>
              <a:off x="911424" y="2420888"/>
              <a:ext cx="7966202" cy="3114182"/>
              <a:chOff x="911424" y="2187026"/>
              <a:chExt cx="10729192" cy="4194302"/>
            </a:xfrm>
          </p:grpSpPr>
          <p:pic>
            <p:nvPicPr>
              <p:cNvPr id="62" name="図 61">
                <a:extLst>
                  <a:ext uri="{FF2B5EF4-FFF2-40B4-BE49-F238E27FC236}">
                    <a16:creationId xmlns:a16="http://schemas.microsoft.com/office/drawing/2014/main" id="{30AE02FE-A36D-FC4F-8B49-E5AB8B1FEF20}"/>
                  </a:ext>
                </a:extLst>
              </p:cNvPr>
              <p:cNvPicPr>
                <a:picLocks noChangeAspect="1"/>
              </p:cNvPicPr>
              <p:nvPr/>
            </p:nvPicPr>
            <p:blipFill>
              <a:blip r:embed="rId3"/>
              <a:stretch>
                <a:fillRect/>
              </a:stretch>
            </p:blipFill>
            <p:spPr>
              <a:xfrm>
                <a:off x="911424" y="2187026"/>
                <a:ext cx="3836144" cy="3836144"/>
              </a:xfrm>
              <a:prstGeom prst="rect">
                <a:avLst/>
              </a:prstGeom>
            </p:spPr>
          </p:pic>
          <p:pic>
            <p:nvPicPr>
              <p:cNvPr id="63" name="図 62">
                <a:extLst>
                  <a:ext uri="{FF2B5EF4-FFF2-40B4-BE49-F238E27FC236}">
                    <a16:creationId xmlns:a16="http://schemas.microsoft.com/office/drawing/2014/main" id="{CA39C535-7393-8744-A927-718EA339E28D}"/>
                  </a:ext>
                </a:extLst>
              </p:cNvPr>
              <p:cNvPicPr>
                <a:picLocks noChangeAspect="1"/>
              </p:cNvPicPr>
              <p:nvPr/>
            </p:nvPicPr>
            <p:blipFill>
              <a:blip r:embed="rId4"/>
              <a:stretch>
                <a:fillRect/>
              </a:stretch>
            </p:blipFill>
            <p:spPr>
              <a:xfrm>
                <a:off x="9790711" y="2232376"/>
                <a:ext cx="1619221" cy="1619221"/>
              </a:xfrm>
              <a:prstGeom prst="rect">
                <a:avLst/>
              </a:prstGeom>
            </p:spPr>
          </p:pic>
          <p:pic>
            <p:nvPicPr>
              <p:cNvPr id="64" name="図 63">
                <a:extLst>
                  <a:ext uri="{FF2B5EF4-FFF2-40B4-BE49-F238E27FC236}">
                    <a16:creationId xmlns:a16="http://schemas.microsoft.com/office/drawing/2014/main" id="{A5EFC486-75AE-6C4C-93B2-4865BEE30E99}"/>
                  </a:ext>
                </a:extLst>
              </p:cNvPr>
              <p:cNvPicPr>
                <a:picLocks noChangeAspect="1"/>
              </p:cNvPicPr>
              <p:nvPr/>
            </p:nvPicPr>
            <p:blipFill>
              <a:blip r:embed="rId5"/>
              <a:stretch>
                <a:fillRect/>
              </a:stretch>
            </p:blipFill>
            <p:spPr>
              <a:xfrm>
                <a:off x="7155125" y="4842883"/>
                <a:ext cx="1662946" cy="1438449"/>
              </a:xfrm>
              <a:prstGeom prst="rect">
                <a:avLst/>
              </a:prstGeom>
            </p:spPr>
          </p:pic>
          <p:sp>
            <p:nvSpPr>
              <p:cNvPr id="65" name="右矢印 64">
                <a:extLst>
                  <a:ext uri="{FF2B5EF4-FFF2-40B4-BE49-F238E27FC236}">
                    <a16:creationId xmlns:a16="http://schemas.microsoft.com/office/drawing/2014/main" id="{119C9415-A90E-0040-A51A-0B14809450EB}"/>
                  </a:ext>
                </a:extLst>
              </p:cNvPr>
              <p:cNvSpPr/>
              <p:nvPr/>
            </p:nvSpPr>
            <p:spPr>
              <a:xfrm rot="20745709">
                <a:off x="3545696" y="2947049"/>
                <a:ext cx="1043583" cy="671587"/>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66" name="右矢印 65">
                <a:extLst>
                  <a:ext uri="{FF2B5EF4-FFF2-40B4-BE49-F238E27FC236}">
                    <a16:creationId xmlns:a16="http://schemas.microsoft.com/office/drawing/2014/main" id="{61E98D64-B16B-E949-9FEA-4EEDCD50E18C}"/>
                  </a:ext>
                </a:extLst>
              </p:cNvPr>
              <p:cNvSpPr/>
              <p:nvPr/>
            </p:nvSpPr>
            <p:spPr>
              <a:xfrm rot="1034045">
                <a:off x="3539724" y="4576631"/>
                <a:ext cx="1043583" cy="671587"/>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67" name="テキスト ボックス 66">
                <a:extLst>
                  <a:ext uri="{FF2B5EF4-FFF2-40B4-BE49-F238E27FC236}">
                    <a16:creationId xmlns:a16="http://schemas.microsoft.com/office/drawing/2014/main" id="{420AD4AB-D8AF-A241-81C7-DB72202D3DEB}"/>
                  </a:ext>
                </a:extLst>
              </p:cNvPr>
              <p:cNvSpPr txBox="1"/>
              <p:nvPr/>
            </p:nvSpPr>
            <p:spPr>
              <a:xfrm>
                <a:off x="6610627" y="2254037"/>
                <a:ext cx="2822227" cy="497431"/>
              </a:xfrm>
              <a:prstGeom prst="rect">
                <a:avLst/>
              </a:prstGeom>
              <a:noFill/>
            </p:spPr>
            <p:txBody>
              <a:bodyPr wrap="none" rtlCol="0">
                <a:spAutoFit/>
              </a:bodyPr>
              <a:lstStyle/>
              <a:p>
                <a:r>
                  <a:rPr kumimoji="1" lang="ja-JP" altLang="en-US" b="1">
                    <a:solidFill>
                      <a:schemeClr val="accent2"/>
                    </a:solidFill>
                    <a:latin typeface="Meiryo UI" panose="020B0604030504040204" pitchFamily="34" charset="-128"/>
                    <a:ea typeface="Meiryo UI" panose="020B0604030504040204" pitchFamily="34" charset="-128"/>
                  </a:rPr>
                  <a:t>ウイルスを持っている</a:t>
                </a:r>
              </a:p>
            </p:txBody>
          </p:sp>
          <p:pic>
            <p:nvPicPr>
              <p:cNvPr id="68" name="図 67">
                <a:extLst>
                  <a:ext uri="{FF2B5EF4-FFF2-40B4-BE49-F238E27FC236}">
                    <a16:creationId xmlns:a16="http://schemas.microsoft.com/office/drawing/2014/main" id="{956A9B40-03DC-A14E-97D7-0DE2C66F8741}"/>
                  </a:ext>
                </a:extLst>
              </p:cNvPr>
              <p:cNvPicPr>
                <a:picLocks noChangeAspect="1"/>
              </p:cNvPicPr>
              <p:nvPr/>
            </p:nvPicPr>
            <p:blipFill>
              <a:blip r:embed="rId5"/>
              <a:stretch>
                <a:fillRect/>
              </a:stretch>
            </p:blipFill>
            <p:spPr>
              <a:xfrm>
                <a:off x="7025342" y="2629649"/>
                <a:ext cx="1662946" cy="1438449"/>
              </a:xfrm>
              <a:prstGeom prst="rect">
                <a:avLst/>
              </a:prstGeom>
            </p:spPr>
          </p:pic>
          <p:pic>
            <p:nvPicPr>
              <p:cNvPr id="69" name="図 68">
                <a:extLst>
                  <a:ext uri="{FF2B5EF4-FFF2-40B4-BE49-F238E27FC236}">
                    <a16:creationId xmlns:a16="http://schemas.microsoft.com/office/drawing/2014/main" id="{5EA57151-76A6-1D44-AA88-4610F844A8E8}"/>
                  </a:ext>
                </a:extLst>
              </p:cNvPr>
              <p:cNvPicPr>
                <a:picLocks noChangeAspect="1"/>
              </p:cNvPicPr>
              <p:nvPr/>
            </p:nvPicPr>
            <p:blipFill>
              <a:blip r:embed="rId6"/>
              <a:stretch>
                <a:fillRect/>
              </a:stretch>
            </p:blipFill>
            <p:spPr>
              <a:xfrm>
                <a:off x="7110135" y="2661280"/>
                <a:ext cx="1576731" cy="1249559"/>
              </a:xfrm>
              <a:prstGeom prst="rect">
                <a:avLst/>
              </a:prstGeom>
            </p:spPr>
          </p:pic>
          <p:pic>
            <p:nvPicPr>
              <p:cNvPr id="70" name="図 69">
                <a:extLst>
                  <a:ext uri="{FF2B5EF4-FFF2-40B4-BE49-F238E27FC236}">
                    <a16:creationId xmlns:a16="http://schemas.microsoft.com/office/drawing/2014/main" id="{480C1C21-7012-C44A-99E8-5074BA43BB95}"/>
                  </a:ext>
                </a:extLst>
              </p:cNvPr>
              <p:cNvPicPr>
                <a:picLocks noChangeAspect="1"/>
              </p:cNvPicPr>
              <p:nvPr/>
            </p:nvPicPr>
            <p:blipFill rotWithShape="1">
              <a:blip r:embed="rId7"/>
              <a:srcRect b="34116"/>
              <a:stretch/>
            </p:blipFill>
            <p:spPr>
              <a:xfrm>
                <a:off x="9484900" y="4680413"/>
                <a:ext cx="2155716" cy="1700915"/>
              </a:xfrm>
              <a:prstGeom prst="rect">
                <a:avLst/>
              </a:prstGeom>
            </p:spPr>
          </p:pic>
          <p:sp>
            <p:nvSpPr>
              <p:cNvPr id="71" name="右矢印 70">
                <a:extLst>
                  <a:ext uri="{FF2B5EF4-FFF2-40B4-BE49-F238E27FC236}">
                    <a16:creationId xmlns:a16="http://schemas.microsoft.com/office/drawing/2014/main" id="{11E5A16C-2C65-234B-B0AD-4B873285DD4A}"/>
                  </a:ext>
                </a:extLst>
              </p:cNvPr>
              <p:cNvSpPr/>
              <p:nvPr/>
            </p:nvSpPr>
            <p:spPr>
              <a:xfrm>
                <a:off x="8861217" y="2947048"/>
                <a:ext cx="691167" cy="671587"/>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72" name="右矢印 71">
                <a:extLst>
                  <a:ext uri="{FF2B5EF4-FFF2-40B4-BE49-F238E27FC236}">
                    <a16:creationId xmlns:a16="http://schemas.microsoft.com/office/drawing/2014/main" id="{4BA54FB6-017C-6045-9A3F-7BEB763189D4}"/>
                  </a:ext>
                </a:extLst>
              </p:cNvPr>
              <p:cNvSpPr/>
              <p:nvPr/>
            </p:nvSpPr>
            <p:spPr>
              <a:xfrm>
                <a:off x="8858131" y="5205685"/>
                <a:ext cx="691167" cy="671587"/>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73" name="テキスト ボックス 72">
                <a:extLst>
                  <a:ext uri="{FF2B5EF4-FFF2-40B4-BE49-F238E27FC236}">
                    <a16:creationId xmlns:a16="http://schemas.microsoft.com/office/drawing/2014/main" id="{81020282-F311-FE4C-8771-85AEBFBC8734}"/>
                  </a:ext>
                </a:extLst>
              </p:cNvPr>
              <p:cNvSpPr txBox="1"/>
              <p:nvPr/>
            </p:nvSpPr>
            <p:spPr>
              <a:xfrm>
                <a:off x="6708844" y="4446476"/>
                <a:ext cx="3124486" cy="497431"/>
              </a:xfrm>
              <a:prstGeom prst="rect">
                <a:avLst/>
              </a:prstGeom>
              <a:noFill/>
            </p:spPr>
            <p:txBody>
              <a:bodyPr wrap="none" rtlCol="0">
                <a:spAutoFit/>
              </a:bodyPr>
              <a:lstStyle/>
              <a:p>
                <a:r>
                  <a:rPr kumimoji="1" lang="ja-JP" altLang="en-US" b="1">
                    <a:solidFill>
                      <a:schemeClr val="tx2"/>
                    </a:solidFill>
                    <a:latin typeface="Meiryo UI" panose="020B0604030504040204" pitchFamily="34" charset="-128"/>
                    <a:ea typeface="Meiryo UI" panose="020B0604030504040204" pitchFamily="34" charset="-128"/>
                  </a:rPr>
                  <a:t>ウイルスを持っていない</a:t>
                </a:r>
              </a:p>
            </p:txBody>
          </p:sp>
          <p:grpSp>
            <p:nvGrpSpPr>
              <p:cNvPr id="74" name="グループ化 73">
                <a:extLst>
                  <a:ext uri="{FF2B5EF4-FFF2-40B4-BE49-F238E27FC236}">
                    <a16:creationId xmlns:a16="http://schemas.microsoft.com/office/drawing/2014/main" id="{55563BC4-9D2B-604B-83DD-2C23F4996540}"/>
                  </a:ext>
                </a:extLst>
              </p:cNvPr>
              <p:cNvGrpSpPr/>
              <p:nvPr/>
            </p:nvGrpSpPr>
            <p:grpSpPr>
              <a:xfrm>
                <a:off x="4653141" y="2743273"/>
                <a:ext cx="1562423" cy="1085572"/>
                <a:chOff x="5791365" y="2924944"/>
                <a:chExt cx="1562423" cy="1085572"/>
              </a:xfrm>
            </p:grpSpPr>
            <p:pic>
              <p:nvPicPr>
                <p:cNvPr id="75" name="図 74">
                  <a:extLst>
                    <a:ext uri="{FF2B5EF4-FFF2-40B4-BE49-F238E27FC236}">
                      <a16:creationId xmlns:a16="http://schemas.microsoft.com/office/drawing/2014/main" id="{516F75A2-6368-A841-A83D-CD3DF171805B}"/>
                    </a:ext>
                  </a:extLst>
                </p:cNvPr>
                <p:cNvPicPr>
                  <a:picLocks noChangeAspect="1"/>
                </p:cNvPicPr>
                <p:nvPr/>
              </p:nvPicPr>
              <p:blipFill>
                <a:blip r:embed="rId8"/>
                <a:stretch>
                  <a:fillRect/>
                </a:stretch>
              </p:blipFill>
              <p:spPr>
                <a:xfrm flipH="1">
                  <a:off x="6468244" y="3040505"/>
                  <a:ext cx="885544" cy="970011"/>
                </a:xfrm>
                <a:prstGeom prst="rect">
                  <a:avLst/>
                </a:prstGeom>
              </p:spPr>
            </p:pic>
            <p:sp>
              <p:nvSpPr>
                <p:cNvPr id="76" name="テキスト ボックス 75">
                  <a:extLst>
                    <a:ext uri="{FF2B5EF4-FFF2-40B4-BE49-F238E27FC236}">
                      <a16:creationId xmlns:a16="http://schemas.microsoft.com/office/drawing/2014/main" id="{7EC69955-8EAA-0740-89B6-986B76A4C706}"/>
                    </a:ext>
                  </a:extLst>
                </p:cNvPr>
                <p:cNvSpPr txBox="1"/>
                <p:nvPr/>
              </p:nvSpPr>
              <p:spPr>
                <a:xfrm>
                  <a:off x="5791365" y="2924944"/>
                  <a:ext cx="1140305" cy="687935"/>
                </a:xfrm>
                <a:prstGeom prst="roundRect">
                  <a:avLst/>
                </a:prstGeom>
                <a:solidFill>
                  <a:srgbClr val="FFFFFF"/>
                </a:solidFill>
                <a:ln w="19050">
                  <a:solidFill>
                    <a:schemeClr val="accent2"/>
                  </a:solidFill>
                </a:ln>
              </p:spPr>
              <p:txBody>
                <a:bodyPr wrap="none" rtlCol="0">
                  <a:spAutoFit/>
                </a:bodyPr>
                <a:lstStyle/>
                <a:p>
                  <a:r>
                    <a:rPr lang="ja-JP" altLang="en-US" sz="2400" b="1">
                      <a:solidFill>
                        <a:schemeClr val="accent2"/>
                      </a:solidFill>
                      <a:latin typeface="Meiryo UI" panose="020B0604030504040204" pitchFamily="34" charset="-128"/>
                      <a:ea typeface="Meiryo UI" panose="020B0604030504040204" pitchFamily="34" charset="-128"/>
                    </a:rPr>
                    <a:t>陽性</a:t>
                  </a:r>
                  <a:endParaRPr lang="en-US" altLang="ja-JP" sz="2400" b="1" dirty="0">
                    <a:solidFill>
                      <a:schemeClr val="accent2"/>
                    </a:solidFill>
                    <a:latin typeface="Meiryo UI" panose="020B0604030504040204" pitchFamily="34" charset="-128"/>
                    <a:ea typeface="Meiryo UI" panose="020B0604030504040204" pitchFamily="34" charset="-128"/>
                  </a:endParaRPr>
                </a:p>
              </p:txBody>
            </p:sp>
          </p:grpSp>
          <p:grpSp>
            <p:nvGrpSpPr>
              <p:cNvPr id="77" name="グループ化 76">
                <a:extLst>
                  <a:ext uri="{FF2B5EF4-FFF2-40B4-BE49-F238E27FC236}">
                    <a16:creationId xmlns:a16="http://schemas.microsoft.com/office/drawing/2014/main" id="{7FCDA103-8179-0C4B-9182-18E00A8B738C}"/>
                  </a:ext>
                </a:extLst>
              </p:cNvPr>
              <p:cNvGrpSpPr/>
              <p:nvPr/>
            </p:nvGrpSpPr>
            <p:grpSpPr>
              <a:xfrm>
                <a:off x="4668419" y="5013176"/>
                <a:ext cx="1571597" cy="1063887"/>
                <a:chOff x="9852995" y="5491548"/>
                <a:chExt cx="1571597" cy="1063887"/>
              </a:xfrm>
            </p:grpSpPr>
            <p:pic>
              <p:nvPicPr>
                <p:cNvPr id="78" name="図 77">
                  <a:extLst>
                    <a:ext uri="{FF2B5EF4-FFF2-40B4-BE49-F238E27FC236}">
                      <a16:creationId xmlns:a16="http://schemas.microsoft.com/office/drawing/2014/main" id="{03985E05-D3DA-7F47-B57E-1E02D667BF29}"/>
                    </a:ext>
                  </a:extLst>
                </p:cNvPr>
                <p:cNvPicPr>
                  <a:picLocks noChangeAspect="1"/>
                </p:cNvPicPr>
                <p:nvPr/>
              </p:nvPicPr>
              <p:blipFill>
                <a:blip r:embed="rId9"/>
                <a:stretch>
                  <a:fillRect/>
                </a:stretch>
              </p:blipFill>
              <p:spPr>
                <a:xfrm>
                  <a:off x="10539048" y="5585424"/>
                  <a:ext cx="885544" cy="970011"/>
                </a:xfrm>
                <a:prstGeom prst="rect">
                  <a:avLst/>
                </a:prstGeom>
              </p:spPr>
            </p:pic>
            <p:sp>
              <p:nvSpPr>
                <p:cNvPr id="79" name="テキスト ボックス 78">
                  <a:extLst>
                    <a:ext uri="{FF2B5EF4-FFF2-40B4-BE49-F238E27FC236}">
                      <a16:creationId xmlns:a16="http://schemas.microsoft.com/office/drawing/2014/main" id="{D5396590-4B39-B146-9F21-2D273A0DA84A}"/>
                    </a:ext>
                  </a:extLst>
                </p:cNvPr>
                <p:cNvSpPr txBox="1"/>
                <p:nvPr/>
              </p:nvSpPr>
              <p:spPr>
                <a:xfrm>
                  <a:off x="9852995" y="5491548"/>
                  <a:ext cx="1140305" cy="687936"/>
                </a:xfrm>
                <a:prstGeom prst="roundRect">
                  <a:avLst/>
                </a:prstGeom>
                <a:solidFill>
                  <a:srgbClr val="FFFFFF"/>
                </a:solidFill>
                <a:ln w="19050">
                  <a:solidFill>
                    <a:schemeClr val="tx2"/>
                  </a:solidFill>
                </a:ln>
              </p:spPr>
              <p:txBody>
                <a:bodyPr wrap="none" rtlCol="0">
                  <a:spAutoFit/>
                </a:bodyPr>
                <a:lstStyle/>
                <a:p>
                  <a:r>
                    <a:rPr lang="ja-JP" altLang="en-US" sz="2400" b="1">
                      <a:solidFill>
                        <a:schemeClr val="tx2"/>
                      </a:solidFill>
                      <a:latin typeface="Meiryo UI" panose="020B0604030504040204" pitchFamily="34" charset="-128"/>
                      <a:ea typeface="Meiryo UI" panose="020B0604030504040204" pitchFamily="34" charset="-128"/>
                    </a:rPr>
                    <a:t>陰性</a:t>
                  </a:r>
                  <a:endParaRPr lang="en-US" altLang="ja-JP" sz="2400" b="1" dirty="0">
                    <a:solidFill>
                      <a:schemeClr val="tx2"/>
                    </a:solidFill>
                    <a:latin typeface="Meiryo UI" panose="020B0604030504040204" pitchFamily="34" charset="-128"/>
                    <a:ea typeface="Meiryo UI" panose="020B0604030504040204" pitchFamily="34" charset="-128"/>
                  </a:endParaRPr>
                </a:p>
              </p:txBody>
            </p:sp>
          </p:grpSp>
          <p:sp>
            <p:nvSpPr>
              <p:cNvPr id="80" name="右矢印 79">
                <a:extLst>
                  <a:ext uri="{FF2B5EF4-FFF2-40B4-BE49-F238E27FC236}">
                    <a16:creationId xmlns:a16="http://schemas.microsoft.com/office/drawing/2014/main" id="{2DD5E240-9388-CF41-90F8-12E4C47ACA3F}"/>
                  </a:ext>
                </a:extLst>
              </p:cNvPr>
              <p:cNvSpPr/>
              <p:nvPr/>
            </p:nvSpPr>
            <p:spPr>
              <a:xfrm>
                <a:off x="6236752" y="5157897"/>
                <a:ext cx="691167" cy="671587"/>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81" name="右矢印 80">
                <a:extLst>
                  <a:ext uri="{FF2B5EF4-FFF2-40B4-BE49-F238E27FC236}">
                    <a16:creationId xmlns:a16="http://schemas.microsoft.com/office/drawing/2014/main" id="{2CA262C5-98E6-DD45-8BFA-8C777924CA74}"/>
                  </a:ext>
                </a:extLst>
              </p:cNvPr>
              <p:cNvSpPr/>
              <p:nvPr/>
            </p:nvSpPr>
            <p:spPr>
              <a:xfrm>
                <a:off x="6236752" y="2947048"/>
                <a:ext cx="691167" cy="671587"/>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grpSp>
        <p:sp>
          <p:nvSpPr>
            <p:cNvPr id="83" name="テキスト ボックス 82">
              <a:extLst>
                <a:ext uri="{FF2B5EF4-FFF2-40B4-BE49-F238E27FC236}">
                  <a16:creationId xmlns:a16="http://schemas.microsoft.com/office/drawing/2014/main" id="{FE43B924-A365-9746-89B0-F8E38B9B774F}"/>
                </a:ext>
              </a:extLst>
            </p:cNvPr>
            <p:cNvSpPr txBox="1"/>
            <p:nvPr/>
          </p:nvSpPr>
          <p:spPr>
            <a:xfrm>
              <a:off x="3508696" y="2510178"/>
              <a:ext cx="835485" cy="369332"/>
            </a:xfrm>
            <a:prstGeom prst="rect">
              <a:avLst/>
            </a:prstGeom>
            <a:noFill/>
          </p:spPr>
          <p:txBody>
            <a:bodyPr wrap="none" rtlCol="0">
              <a:spAutoFit/>
            </a:bodyPr>
            <a:lstStyle/>
            <a:p>
              <a:r>
                <a:rPr kumimoji="1" lang="ja-JP" altLang="en-US">
                  <a:solidFill>
                    <a:schemeClr val="accent2"/>
                  </a:solidFill>
                  <a:latin typeface="Meiryo UI" panose="020B0604030504040204" pitchFamily="34" charset="-128"/>
                  <a:ea typeface="Meiryo UI" panose="020B0604030504040204" pitchFamily="34" charset="-128"/>
                </a:rPr>
                <a:t>検査で</a:t>
              </a:r>
            </a:p>
          </p:txBody>
        </p:sp>
        <p:sp>
          <p:nvSpPr>
            <p:cNvPr id="84" name="テキスト ボックス 83">
              <a:extLst>
                <a:ext uri="{FF2B5EF4-FFF2-40B4-BE49-F238E27FC236}">
                  <a16:creationId xmlns:a16="http://schemas.microsoft.com/office/drawing/2014/main" id="{C0499359-DE85-514E-BB52-EAB76EB99A97}"/>
                </a:ext>
              </a:extLst>
            </p:cNvPr>
            <p:cNvSpPr txBox="1"/>
            <p:nvPr/>
          </p:nvSpPr>
          <p:spPr>
            <a:xfrm>
              <a:off x="3516563" y="4202101"/>
              <a:ext cx="854721" cy="369332"/>
            </a:xfrm>
            <a:prstGeom prst="rect">
              <a:avLst/>
            </a:prstGeom>
            <a:noFill/>
          </p:spPr>
          <p:txBody>
            <a:bodyPr wrap="none" rtlCol="0">
              <a:spAutoFit/>
            </a:bodyPr>
            <a:lstStyle/>
            <a:p>
              <a:r>
                <a:rPr kumimoji="1" lang="ja-JP" altLang="en-US">
                  <a:solidFill>
                    <a:schemeClr val="tx2"/>
                  </a:solidFill>
                  <a:latin typeface="Meiryo UI" panose="020B0604030504040204" pitchFamily="34" charset="-128"/>
                  <a:ea typeface="Meiryo UI" panose="020B0604030504040204" pitchFamily="34" charset="-128"/>
                </a:rPr>
                <a:t>検査で</a:t>
              </a:r>
            </a:p>
          </p:txBody>
        </p:sp>
      </p:grpSp>
      <p:sp>
        <p:nvSpPr>
          <p:cNvPr id="3" name="角丸四角形吹き出し 2">
            <a:extLst>
              <a:ext uri="{FF2B5EF4-FFF2-40B4-BE49-F238E27FC236}">
                <a16:creationId xmlns:a16="http://schemas.microsoft.com/office/drawing/2014/main" id="{4B7ABA21-73DA-C94F-BF3F-CC74D8F1E84F}"/>
              </a:ext>
            </a:extLst>
          </p:cNvPr>
          <p:cNvSpPr/>
          <p:nvPr/>
        </p:nvSpPr>
        <p:spPr>
          <a:xfrm>
            <a:off x="8972049" y="2861052"/>
            <a:ext cx="3028607" cy="1298154"/>
          </a:xfrm>
          <a:prstGeom prst="wedgeRoundRectCallout">
            <a:avLst>
              <a:gd name="adj1" fmla="val -59727"/>
              <a:gd name="adj2" fmla="val -5078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a:solidFill>
                  <a:schemeClr val="tx1"/>
                </a:solidFill>
              </a:rPr>
              <a:t>こういう人をもれなく見つけたい！</a:t>
            </a:r>
            <a:endParaRPr kumimoji="1" lang="en-US" altLang="ja-JP" dirty="0">
              <a:solidFill>
                <a:schemeClr val="tx1"/>
              </a:solidFill>
            </a:endParaRPr>
          </a:p>
          <a:p>
            <a:r>
              <a:rPr lang="ja-JP" altLang="en-US">
                <a:solidFill>
                  <a:schemeClr val="tx1"/>
                </a:solidFill>
              </a:rPr>
              <a:t>でも、持ってないのに「持っている」となっては困る</a:t>
            </a:r>
            <a:r>
              <a:rPr lang="en-US" altLang="ja-JP" dirty="0">
                <a:solidFill>
                  <a:schemeClr val="tx1"/>
                </a:solidFill>
              </a:rPr>
              <a:t>…</a:t>
            </a:r>
            <a:endParaRPr kumimoji="1" lang="ja-JP" altLang="en-US" dirty="0">
              <a:solidFill>
                <a:schemeClr val="tx1"/>
              </a:solidFill>
            </a:endParaRPr>
          </a:p>
        </p:txBody>
      </p:sp>
      <p:sp>
        <p:nvSpPr>
          <p:cNvPr id="39" name="角丸四角形吹き出し 38">
            <a:extLst>
              <a:ext uri="{FF2B5EF4-FFF2-40B4-BE49-F238E27FC236}">
                <a16:creationId xmlns:a16="http://schemas.microsoft.com/office/drawing/2014/main" id="{243411FB-81B0-ED43-B104-5C78E2341E04}"/>
              </a:ext>
            </a:extLst>
          </p:cNvPr>
          <p:cNvSpPr/>
          <p:nvPr/>
        </p:nvSpPr>
        <p:spPr>
          <a:xfrm>
            <a:off x="8953813" y="4764611"/>
            <a:ext cx="3028607" cy="1040653"/>
          </a:xfrm>
          <a:prstGeom prst="wedgeRoundRectCallout">
            <a:avLst>
              <a:gd name="adj1" fmla="val -59727"/>
              <a:gd name="adj2" fmla="val -5078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a:solidFill>
                  <a:schemeClr val="tx1"/>
                </a:solidFill>
              </a:rPr>
              <a:t>ウイルスを持っているのに「持っていない」となってはまずい</a:t>
            </a:r>
            <a:r>
              <a:rPr kumimoji="1" lang="en-US" altLang="ja-JP" dirty="0">
                <a:solidFill>
                  <a:schemeClr val="tx1"/>
                </a:solidFill>
              </a:rPr>
              <a:t>…</a:t>
            </a:r>
          </a:p>
          <a:p>
            <a:endParaRPr kumimoji="1" lang="ja-JP" altLang="en-US" dirty="0">
              <a:solidFill>
                <a:schemeClr val="tx1"/>
              </a:solidFill>
            </a:endParaRPr>
          </a:p>
        </p:txBody>
      </p:sp>
      <p:grpSp>
        <p:nvGrpSpPr>
          <p:cNvPr id="7" name="グループ化 6">
            <a:extLst>
              <a:ext uri="{FF2B5EF4-FFF2-40B4-BE49-F238E27FC236}">
                <a16:creationId xmlns:a16="http://schemas.microsoft.com/office/drawing/2014/main" id="{6D873E8F-C34E-AD4B-8DA0-7D0EBF20E7A9}"/>
              </a:ext>
            </a:extLst>
          </p:cNvPr>
          <p:cNvGrpSpPr/>
          <p:nvPr/>
        </p:nvGrpSpPr>
        <p:grpSpPr>
          <a:xfrm>
            <a:off x="8616281" y="2810160"/>
            <a:ext cx="3394142" cy="3067112"/>
            <a:chOff x="8616281" y="2817786"/>
            <a:chExt cx="3394142" cy="3067112"/>
          </a:xfrm>
        </p:grpSpPr>
        <p:sp>
          <p:nvSpPr>
            <p:cNvPr id="5" name="正方形/長方形 4">
              <a:extLst>
                <a:ext uri="{FF2B5EF4-FFF2-40B4-BE49-F238E27FC236}">
                  <a16:creationId xmlns:a16="http://schemas.microsoft.com/office/drawing/2014/main" id="{8479AC6A-E48A-9E4C-903F-548A07A5ACFF}"/>
                </a:ext>
              </a:extLst>
            </p:cNvPr>
            <p:cNvSpPr/>
            <p:nvPr/>
          </p:nvSpPr>
          <p:spPr>
            <a:xfrm>
              <a:off x="8688288" y="2817786"/>
              <a:ext cx="3322135" cy="140330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1" name="正方形/長方形 40">
              <a:extLst>
                <a:ext uri="{FF2B5EF4-FFF2-40B4-BE49-F238E27FC236}">
                  <a16:creationId xmlns:a16="http://schemas.microsoft.com/office/drawing/2014/main" id="{E6E26F7C-6092-E242-A4F9-D2542180CC72}"/>
                </a:ext>
              </a:extLst>
            </p:cNvPr>
            <p:cNvSpPr/>
            <p:nvPr/>
          </p:nvSpPr>
          <p:spPr>
            <a:xfrm>
              <a:off x="8616281" y="4725144"/>
              <a:ext cx="3384376" cy="115975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grpSp>
      <p:grpSp>
        <p:nvGrpSpPr>
          <p:cNvPr id="87" name="グループ化 86">
            <a:extLst>
              <a:ext uri="{FF2B5EF4-FFF2-40B4-BE49-F238E27FC236}">
                <a16:creationId xmlns:a16="http://schemas.microsoft.com/office/drawing/2014/main" id="{538680BA-18E0-8648-A93F-9E92877021B6}"/>
              </a:ext>
            </a:extLst>
          </p:cNvPr>
          <p:cNvGrpSpPr/>
          <p:nvPr/>
        </p:nvGrpSpPr>
        <p:grpSpPr>
          <a:xfrm>
            <a:off x="551384" y="5733256"/>
            <a:ext cx="8712968" cy="720080"/>
            <a:chOff x="551384" y="5733256"/>
            <a:chExt cx="8712968" cy="720080"/>
          </a:xfrm>
        </p:grpSpPr>
        <p:sp>
          <p:nvSpPr>
            <p:cNvPr id="55" name="角丸四角形 54">
              <a:extLst>
                <a:ext uri="{FF2B5EF4-FFF2-40B4-BE49-F238E27FC236}">
                  <a16:creationId xmlns:a16="http://schemas.microsoft.com/office/drawing/2014/main" id="{65046EE1-DCD6-E649-9AFC-7D07578854EE}"/>
                </a:ext>
              </a:extLst>
            </p:cNvPr>
            <p:cNvSpPr/>
            <p:nvPr/>
          </p:nvSpPr>
          <p:spPr>
            <a:xfrm>
              <a:off x="1074273" y="5733256"/>
              <a:ext cx="8190079" cy="720080"/>
            </a:xfrm>
            <a:prstGeom prst="round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ja-JP" altLang="en-US" sz="3200" b="1">
                  <a:solidFill>
                    <a:srgbClr val="C0504D"/>
                  </a:solidFill>
                  <a:latin typeface="Meiryo UI" panose="020B0604030504040204" pitchFamily="34" charset="-128"/>
                  <a:ea typeface="Meiryo UI" panose="020B0604030504040204" pitchFamily="34" charset="-128"/>
                </a:rPr>
                <a:t>常に「陰性」を示す偽検査でも精度は</a:t>
              </a:r>
              <a:r>
                <a:rPr lang="en-US" altLang="ja-JP" sz="3200" b="1" dirty="0">
                  <a:solidFill>
                    <a:srgbClr val="C0504D"/>
                  </a:solidFill>
                  <a:latin typeface="Meiryo UI" panose="020B0604030504040204" pitchFamily="34" charset="-128"/>
                  <a:ea typeface="Meiryo UI" panose="020B0604030504040204" pitchFamily="34" charset="-128"/>
                </a:rPr>
                <a:t> 99.9 %</a:t>
              </a:r>
              <a:endParaRPr lang="ja-JP" altLang="en-US" sz="3200" b="1">
                <a:solidFill>
                  <a:srgbClr val="C0504D"/>
                </a:solidFill>
                <a:latin typeface="Meiryo UI" panose="020B0604030504040204" pitchFamily="34" charset="-128"/>
                <a:ea typeface="Meiryo UI" panose="020B0604030504040204" pitchFamily="34" charset="-128"/>
              </a:endParaRPr>
            </a:p>
          </p:txBody>
        </p:sp>
        <p:sp>
          <p:nvSpPr>
            <p:cNvPr id="86" name="正方形/長方形 85">
              <a:extLst>
                <a:ext uri="{FF2B5EF4-FFF2-40B4-BE49-F238E27FC236}">
                  <a16:creationId xmlns:a16="http://schemas.microsoft.com/office/drawing/2014/main" id="{48ADDEC5-C4D8-1640-8536-48E449C68E2B}"/>
                </a:ext>
              </a:extLst>
            </p:cNvPr>
            <p:cNvSpPr/>
            <p:nvPr/>
          </p:nvSpPr>
          <p:spPr>
            <a:xfrm>
              <a:off x="551384" y="5805264"/>
              <a:ext cx="758541" cy="584775"/>
            </a:xfrm>
            <a:prstGeom prst="rect">
              <a:avLst/>
            </a:prstGeom>
          </p:spPr>
          <p:txBody>
            <a:bodyPr wrap="none">
              <a:spAutoFit/>
            </a:bodyPr>
            <a:lstStyle/>
            <a:p>
              <a:r>
                <a:rPr lang="en-US" altLang="ja-JP" sz="3200" b="1" dirty="0">
                  <a:solidFill>
                    <a:srgbClr val="C0504D"/>
                  </a:solidFill>
                  <a:latin typeface="Meiryo UI" panose="020B0604030504040204" pitchFamily="34" charset="-128"/>
                  <a:ea typeface="Meiryo UI" panose="020B0604030504040204" pitchFamily="34" charset="-128"/>
                  <a:sym typeface="Wingdings" pitchFamily="2" charset="2"/>
                </a:rPr>
                <a:t> </a:t>
              </a:r>
              <a:endParaRPr lang="ja-JP" altLang="en-US" sz="3200"/>
            </a:p>
          </p:txBody>
        </p:sp>
      </p:grpSp>
      <p:sp>
        <p:nvSpPr>
          <p:cNvPr id="56" name="正方形/長方形 55">
            <a:extLst>
              <a:ext uri="{FF2B5EF4-FFF2-40B4-BE49-F238E27FC236}">
                <a16:creationId xmlns:a16="http://schemas.microsoft.com/office/drawing/2014/main" id="{CD0718D2-209C-C846-9030-CA59BB70B66B}"/>
              </a:ext>
            </a:extLst>
          </p:cNvPr>
          <p:cNvSpPr/>
          <p:nvPr/>
        </p:nvSpPr>
        <p:spPr>
          <a:xfrm>
            <a:off x="7347339" y="5751094"/>
            <a:ext cx="1080526" cy="654258"/>
          </a:xfrm>
          <a:prstGeom prst="rect">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solidFill>
                  <a:schemeClr val="accent2"/>
                </a:solidFill>
                <a:latin typeface="Meiryo UI" panose="020B0604030504040204" pitchFamily="34" charset="-128"/>
                <a:ea typeface="Meiryo UI" panose="020B0604030504040204" pitchFamily="34" charset="-128"/>
              </a:rPr>
              <a:t>?</a:t>
            </a:r>
            <a:endParaRPr kumimoji="1" lang="ja-JP" altLang="en-US" dirty="0">
              <a:solidFill>
                <a:schemeClr val="accent2"/>
              </a:solidFill>
              <a:latin typeface="Meiryo UI" panose="020B0604030504040204" pitchFamily="34" charset="-128"/>
              <a:ea typeface="Meiryo UI" panose="020B0604030504040204" pitchFamily="34" charset="-128"/>
            </a:endParaRPr>
          </a:p>
        </p:txBody>
      </p:sp>
      <p:sp>
        <p:nvSpPr>
          <p:cNvPr id="43" name="フッター プレースホルダー 3">
            <a:extLst>
              <a:ext uri="{FF2B5EF4-FFF2-40B4-BE49-F238E27FC236}">
                <a16:creationId xmlns:a16="http://schemas.microsoft.com/office/drawing/2014/main" id="{D03F621A-0E4E-EF49-950A-6F50D20377C5}"/>
              </a:ext>
            </a:extLst>
          </p:cNvPr>
          <p:cNvSpPr txBox="1">
            <a:spLocks/>
          </p:cNvSpPr>
          <p:nvPr/>
        </p:nvSpPr>
        <p:spPr>
          <a:xfrm>
            <a:off x="10007169" y="6232227"/>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28395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wipe(left)">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56"/>
                                        </p:tgtEl>
                                      </p:cBhvr>
                                    </p:animEffect>
                                    <p:set>
                                      <p:cBhvr>
                                        <p:cTn id="25" dur="1" fill="hold">
                                          <p:stCondLst>
                                            <p:cond delay="499"/>
                                          </p:stCondLst>
                                        </p:cTn>
                                        <p:tgtEl>
                                          <p:spTgt spid="5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nodeType="clickEffect">
                                  <p:stCondLst>
                                    <p:cond delay="0"/>
                                  </p:stCondLst>
                                  <p:childTnLst>
                                    <p:animEffect transition="out" filter="wipe(up)">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bldP spid="56" grpId="1" animBg="1"/>
      <p:bldP spid="5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検査が</a:t>
            </a:r>
            <a:r>
              <a:rPr lang="en-US" altLang="ja-JP" dirty="0"/>
              <a:t>100%</a:t>
            </a:r>
            <a:r>
              <a:rPr lang="ja-JP" altLang="en-US"/>
              <a:t>正しいとは言えないので、いろんなケースが考えられる</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52" name="テキスト プレースホルダー 51">
            <a:extLst>
              <a:ext uri="{FF2B5EF4-FFF2-40B4-BE49-F238E27FC236}">
                <a16:creationId xmlns:a16="http://schemas.microsoft.com/office/drawing/2014/main" id="{0E89F935-F816-E44A-88EF-443FCAED75D1}"/>
              </a:ext>
            </a:extLst>
          </p:cNvPr>
          <p:cNvSpPr>
            <a:spLocks noGrp="1"/>
          </p:cNvSpPr>
          <p:nvPr>
            <p:ph type="body" sz="quarter" idx="14"/>
          </p:nvPr>
        </p:nvSpPr>
        <p:spPr/>
        <p:txBody>
          <a:bodyPr/>
          <a:lstStyle/>
          <a:p>
            <a:r>
              <a:rPr lang="ja-JP" altLang="en-US"/>
              <a:t>予測精度と学習方法</a:t>
            </a:r>
            <a:endParaRPr lang="en-US" altLang="ja-JP" dirty="0"/>
          </a:p>
        </p:txBody>
      </p:sp>
      <p:pic>
        <p:nvPicPr>
          <p:cNvPr id="90" name="図 89">
            <a:extLst>
              <a:ext uri="{FF2B5EF4-FFF2-40B4-BE49-F238E27FC236}">
                <a16:creationId xmlns:a16="http://schemas.microsoft.com/office/drawing/2014/main" id="{509CCEF0-A6D9-AA49-91B7-7BCC9B386B37}"/>
              </a:ext>
            </a:extLst>
          </p:cNvPr>
          <p:cNvPicPr>
            <a:picLocks noChangeAspect="1"/>
          </p:cNvPicPr>
          <p:nvPr/>
        </p:nvPicPr>
        <p:blipFill>
          <a:blip r:embed="rId3"/>
          <a:stretch>
            <a:fillRect/>
          </a:stretch>
        </p:blipFill>
        <p:spPr>
          <a:xfrm>
            <a:off x="479376" y="3225844"/>
            <a:ext cx="2291388" cy="2291388"/>
          </a:xfrm>
          <a:prstGeom prst="rect">
            <a:avLst/>
          </a:prstGeom>
        </p:spPr>
      </p:pic>
      <p:sp>
        <p:nvSpPr>
          <p:cNvPr id="93" name="右矢印 92">
            <a:extLst>
              <a:ext uri="{FF2B5EF4-FFF2-40B4-BE49-F238E27FC236}">
                <a16:creationId xmlns:a16="http://schemas.microsoft.com/office/drawing/2014/main" id="{50DF8027-0046-0047-A25C-8F050E147CD6}"/>
              </a:ext>
            </a:extLst>
          </p:cNvPr>
          <p:cNvSpPr/>
          <p:nvPr/>
        </p:nvSpPr>
        <p:spPr>
          <a:xfrm rot="20320069">
            <a:off x="1818313" y="3132658"/>
            <a:ext cx="42575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94" name="右矢印 93">
            <a:extLst>
              <a:ext uri="{FF2B5EF4-FFF2-40B4-BE49-F238E27FC236}">
                <a16:creationId xmlns:a16="http://schemas.microsoft.com/office/drawing/2014/main" id="{D8E2A430-9E9C-0D43-B825-89C560A2DC5C}"/>
              </a:ext>
            </a:extLst>
          </p:cNvPr>
          <p:cNvSpPr/>
          <p:nvPr/>
        </p:nvSpPr>
        <p:spPr>
          <a:xfrm rot="1034045">
            <a:off x="1825388" y="5134025"/>
            <a:ext cx="42575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grpSp>
        <p:nvGrpSpPr>
          <p:cNvPr id="13" name="グループ化 12">
            <a:extLst>
              <a:ext uri="{FF2B5EF4-FFF2-40B4-BE49-F238E27FC236}">
                <a16:creationId xmlns:a16="http://schemas.microsoft.com/office/drawing/2014/main" id="{5284A7F2-B47A-F24A-A45E-EEF76B3F3DC5}"/>
              </a:ext>
            </a:extLst>
          </p:cNvPr>
          <p:cNvGrpSpPr/>
          <p:nvPr/>
        </p:nvGrpSpPr>
        <p:grpSpPr>
          <a:xfrm>
            <a:off x="6168008" y="1803589"/>
            <a:ext cx="5303317" cy="1049347"/>
            <a:chOff x="6193283" y="1844824"/>
            <a:chExt cx="5303317" cy="1049347"/>
          </a:xfrm>
        </p:grpSpPr>
        <p:sp>
          <p:nvSpPr>
            <p:cNvPr id="12" name="角丸四角形 11">
              <a:extLst>
                <a:ext uri="{FF2B5EF4-FFF2-40B4-BE49-F238E27FC236}">
                  <a16:creationId xmlns:a16="http://schemas.microsoft.com/office/drawing/2014/main" id="{E01FD7AF-1DCB-4648-989E-F0714E88144A}"/>
                </a:ext>
              </a:extLst>
            </p:cNvPr>
            <p:cNvSpPr/>
            <p:nvPr/>
          </p:nvSpPr>
          <p:spPr>
            <a:xfrm>
              <a:off x="6193283" y="1844824"/>
              <a:ext cx="5303317" cy="1049347"/>
            </a:xfrm>
            <a:prstGeom prst="roundRect">
              <a:avLst/>
            </a:prstGeom>
            <a:solidFill>
              <a:srgbClr val="FFFFFF"/>
            </a:solidFill>
            <a:ln w="19050">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8388"/>
              <a:r>
                <a:rPr lang="ja-JP" altLang="en-US" sz="3200" b="1">
                  <a:solidFill>
                    <a:srgbClr val="C00000"/>
                  </a:solidFill>
                  <a:latin typeface="Meiryo UI" panose="020B0604030504040204" pitchFamily="34" charset="-128"/>
                  <a:ea typeface="Meiryo UI" panose="020B0604030504040204" pitchFamily="34" charset="-128"/>
                </a:rPr>
                <a:t>◯真陽性</a:t>
              </a:r>
            </a:p>
            <a:p>
              <a:pPr marL="1068388" indent="401638"/>
              <a:r>
                <a:rPr lang="en" altLang="ja-JP" sz="2800" dirty="0">
                  <a:solidFill>
                    <a:srgbClr val="C00000"/>
                  </a:solidFill>
                  <a:latin typeface="Meiryo UI" panose="020B0604030504040204" pitchFamily="34" charset="-128"/>
                  <a:ea typeface="Meiryo UI" panose="020B0604030504040204" pitchFamily="34" charset="-128"/>
                </a:rPr>
                <a:t>True Positive (TP)</a:t>
              </a:r>
            </a:p>
          </p:txBody>
        </p:sp>
        <p:pic>
          <p:nvPicPr>
            <p:cNvPr id="91" name="図 90">
              <a:extLst>
                <a:ext uri="{FF2B5EF4-FFF2-40B4-BE49-F238E27FC236}">
                  <a16:creationId xmlns:a16="http://schemas.microsoft.com/office/drawing/2014/main" id="{CFA3E41E-4BF2-F946-A8B1-812F08AA7F55}"/>
                </a:ext>
              </a:extLst>
            </p:cNvPr>
            <p:cNvPicPr>
              <a:picLocks noChangeAspect="1"/>
            </p:cNvPicPr>
            <p:nvPr/>
          </p:nvPicPr>
          <p:blipFill>
            <a:blip r:embed="rId4"/>
            <a:stretch>
              <a:fillRect/>
            </a:stretch>
          </p:blipFill>
          <p:spPr>
            <a:xfrm>
              <a:off x="6307952" y="1885750"/>
              <a:ext cx="967186" cy="967186"/>
            </a:xfrm>
            <a:prstGeom prst="rect">
              <a:avLst/>
            </a:prstGeom>
          </p:spPr>
        </p:pic>
      </p:grpSp>
      <p:pic>
        <p:nvPicPr>
          <p:cNvPr id="96" name="図 95">
            <a:extLst>
              <a:ext uri="{FF2B5EF4-FFF2-40B4-BE49-F238E27FC236}">
                <a16:creationId xmlns:a16="http://schemas.microsoft.com/office/drawing/2014/main" id="{E2D9A03E-464F-C748-9259-8869AC6538D9}"/>
              </a:ext>
            </a:extLst>
          </p:cNvPr>
          <p:cNvPicPr>
            <a:picLocks noChangeAspect="1"/>
          </p:cNvPicPr>
          <p:nvPr/>
        </p:nvPicPr>
        <p:blipFill>
          <a:blip r:embed="rId5"/>
          <a:stretch>
            <a:fillRect/>
          </a:stretch>
        </p:blipFill>
        <p:spPr>
          <a:xfrm>
            <a:off x="4151784" y="2137744"/>
            <a:ext cx="993303" cy="859208"/>
          </a:xfrm>
          <a:prstGeom prst="rect">
            <a:avLst/>
          </a:prstGeom>
        </p:spPr>
      </p:pic>
      <p:grpSp>
        <p:nvGrpSpPr>
          <p:cNvPr id="18" name="グループ化 17">
            <a:extLst>
              <a:ext uri="{FF2B5EF4-FFF2-40B4-BE49-F238E27FC236}">
                <a16:creationId xmlns:a16="http://schemas.microsoft.com/office/drawing/2014/main" id="{A065C535-2897-C34A-9E27-FD67DD961D73}"/>
              </a:ext>
            </a:extLst>
          </p:cNvPr>
          <p:cNvGrpSpPr/>
          <p:nvPr/>
        </p:nvGrpSpPr>
        <p:grpSpPr>
          <a:xfrm>
            <a:off x="3575720" y="1807520"/>
            <a:ext cx="2459328" cy="1132105"/>
            <a:chOff x="3575720" y="1807520"/>
            <a:chExt cx="2459328" cy="1132105"/>
          </a:xfrm>
        </p:grpSpPr>
        <p:sp>
          <p:nvSpPr>
            <p:cNvPr id="95" name="テキスト ボックス 94">
              <a:extLst>
                <a:ext uri="{FF2B5EF4-FFF2-40B4-BE49-F238E27FC236}">
                  <a16:creationId xmlns:a16="http://schemas.microsoft.com/office/drawing/2014/main" id="{74B341FA-B2CF-6C49-9903-4976B33B258B}"/>
                </a:ext>
              </a:extLst>
            </p:cNvPr>
            <p:cNvSpPr txBox="1"/>
            <p:nvPr/>
          </p:nvSpPr>
          <p:spPr>
            <a:xfrm>
              <a:off x="3575720" y="1807520"/>
              <a:ext cx="2459328" cy="338554"/>
            </a:xfrm>
            <a:prstGeom prst="rect">
              <a:avLst/>
            </a:prstGeom>
            <a:noFill/>
          </p:spPr>
          <p:txBody>
            <a:bodyPr wrap="none" rtlCol="0">
              <a:spAutoFit/>
            </a:bodyPr>
            <a:lstStyle/>
            <a:p>
              <a:r>
                <a:rPr kumimoji="1" lang="ja-JP" altLang="en-US" sz="1600" b="1">
                  <a:solidFill>
                    <a:schemeClr val="accent2"/>
                  </a:solidFill>
                  <a:latin typeface="Meiryo UI" panose="020B0604030504040204" pitchFamily="34" charset="-128"/>
                  <a:ea typeface="Meiryo UI" panose="020B0604030504040204" pitchFamily="34" charset="-128"/>
                </a:rPr>
                <a:t>本当にウイルスを持っている</a:t>
              </a:r>
            </a:p>
          </p:txBody>
        </p:sp>
        <p:pic>
          <p:nvPicPr>
            <p:cNvPr id="97" name="図 96">
              <a:extLst>
                <a:ext uri="{FF2B5EF4-FFF2-40B4-BE49-F238E27FC236}">
                  <a16:creationId xmlns:a16="http://schemas.microsoft.com/office/drawing/2014/main" id="{28E506DF-1E69-9E41-A287-909A7369AFE8}"/>
                </a:ext>
              </a:extLst>
            </p:cNvPr>
            <p:cNvPicPr>
              <a:picLocks noChangeAspect="1"/>
            </p:cNvPicPr>
            <p:nvPr/>
          </p:nvPicPr>
          <p:blipFill>
            <a:blip r:embed="rId6"/>
            <a:stretch>
              <a:fillRect/>
            </a:stretch>
          </p:blipFill>
          <p:spPr>
            <a:xfrm>
              <a:off x="4218090" y="2193244"/>
              <a:ext cx="941806" cy="746381"/>
            </a:xfrm>
            <a:prstGeom prst="rect">
              <a:avLst/>
            </a:prstGeom>
          </p:spPr>
        </p:pic>
      </p:grpSp>
      <p:sp>
        <p:nvSpPr>
          <p:cNvPr id="99" name="右矢印 98">
            <a:extLst>
              <a:ext uri="{FF2B5EF4-FFF2-40B4-BE49-F238E27FC236}">
                <a16:creationId xmlns:a16="http://schemas.microsoft.com/office/drawing/2014/main" id="{3C8048C5-846A-844C-9C2D-3FCE0E8FA351}"/>
              </a:ext>
            </a:extLst>
          </p:cNvPr>
          <p:cNvSpPr/>
          <p:nvPr/>
        </p:nvSpPr>
        <p:spPr>
          <a:xfrm>
            <a:off x="5457529" y="2132856"/>
            <a:ext cx="41284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pic>
        <p:nvPicPr>
          <p:cNvPr id="92" name="図 91">
            <a:extLst>
              <a:ext uri="{FF2B5EF4-FFF2-40B4-BE49-F238E27FC236}">
                <a16:creationId xmlns:a16="http://schemas.microsoft.com/office/drawing/2014/main" id="{745D11A8-ACB9-D140-A0AF-4409BDB25938}"/>
              </a:ext>
            </a:extLst>
          </p:cNvPr>
          <p:cNvPicPr>
            <a:picLocks noChangeAspect="1"/>
          </p:cNvPicPr>
          <p:nvPr/>
        </p:nvPicPr>
        <p:blipFill>
          <a:blip r:embed="rId5"/>
          <a:stretch>
            <a:fillRect/>
          </a:stretch>
        </p:blipFill>
        <p:spPr>
          <a:xfrm>
            <a:off x="4234013" y="4514008"/>
            <a:ext cx="993303" cy="859208"/>
          </a:xfrm>
          <a:prstGeom prst="rect">
            <a:avLst/>
          </a:prstGeom>
        </p:spPr>
      </p:pic>
      <p:sp>
        <p:nvSpPr>
          <p:cNvPr id="100" name="右矢印 99">
            <a:extLst>
              <a:ext uri="{FF2B5EF4-FFF2-40B4-BE49-F238E27FC236}">
                <a16:creationId xmlns:a16="http://schemas.microsoft.com/office/drawing/2014/main" id="{AA74B090-3A59-FD46-9F31-B1FF1C32883C}"/>
              </a:ext>
            </a:extLst>
          </p:cNvPr>
          <p:cNvSpPr/>
          <p:nvPr/>
        </p:nvSpPr>
        <p:spPr>
          <a:xfrm>
            <a:off x="5501272" y="4612027"/>
            <a:ext cx="41284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101" name="テキスト ボックス 100">
            <a:extLst>
              <a:ext uri="{FF2B5EF4-FFF2-40B4-BE49-F238E27FC236}">
                <a16:creationId xmlns:a16="http://schemas.microsoft.com/office/drawing/2014/main" id="{900C73D3-EF11-2842-A0A2-45025EAF6FEC}"/>
              </a:ext>
            </a:extLst>
          </p:cNvPr>
          <p:cNvSpPr txBox="1"/>
          <p:nvPr/>
        </p:nvSpPr>
        <p:spPr>
          <a:xfrm>
            <a:off x="3578830" y="4293096"/>
            <a:ext cx="2658100" cy="338554"/>
          </a:xfrm>
          <a:prstGeom prst="rect">
            <a:avLst/>
          </a:prstGeom>
          <a:noFill/>
        </p:spPr>
        <p:txBody>
          <a:bodyPr wrap="none" rtlCol="0">
            <a:spAutoFit/>
          </a:bodyPr>
          <a:lstStyle/>
          <a:p>
            <a:r>
              <a:rPr kumimoji="1" lang="ja-JP" altLang="en-US" sz="1600" b="1">
                <a:solidFill>
                  <a:schemeClr val="accent2"/>
                </a:solidFill>
                <a:latin typeface="Meiryo UI" panose="020B0604030504040204" pitchFamily="34" charset="-128"/>
                <a:ea typeface="Meiryo UI" panose="020B0604030504040204" pitchFamily="34" charset="-128"/>
              </a:rPr>
              <a:t>本当にウイルスを持っていない</a:t>
            </a:r>
          </a:p>
        </p:txBody>
      </p:sp>
      <p:grpSp>
        <p:nvGrpSpPr>
          <p:cNvPr id="17" name="グループ化 16">
            <a:extLst>
              <a:ext uri="{FF2B5EF4-FFF2-40B4-BE49-F238E27FC236}">
                <a16:creationId xmlns:a16="http://schemas.microsoft.com/office/drawing/2014/main" id="{7ACCAAFB-3D08-E644-90D3-FEE9A4C04BC3}"/>
              </a:ext>
            </a:extLst>
          </p:cNvPr>
          <p:cNvGrpSpPr/>
          <p:nvPr/>
        </p:nvGrpSpPr>
        <p:grpSpPr>
          <a:xfrm>
            <a:off x="2004214" y="2658398"/>
            <a:ext cx="1340313" cy="1211144"/>
            <a:chOff x="2004214" y="2658398"/>
            <a:chExt cx="1340313" cy="1211144"/>
          </a:xfrm>
        </p:grpSpPr>
        <p:grpSp>
          <p:nvGrpSpPr>
            <p:cNvPr id="102" name="グループ化 101">
              <a:extLst>
                <a:ext uri="{FF2B5EF4-FFF2-40B4-BE49-F238E27FC236}">
                  <a16:creationId xmlns:a16="http://schemas.microsoft.com/office/drawing/2014/main" id="{F36B0A73-E224-F04E-91A7-974FD10A2334}"/>
                </a:ext>
              </a:extLst>
            </p:cNvPr>
            <p:cNvGrpSpPr/>
            <p:nvPr/>
          </p:nvGrpSpPr>
          <p:grpSpPr>
            <a:xfrm>
              <a:off x="2267253" y="2969342"/>
              <a:ext cx="1077274" cy="648429"/>
              <a:chOff x="5550261" y="2924944"/>
              <a:chExt cx="1803527" cy="1085572"/>
            </a:xfrm>
          </p:grpSpPr>
          <p:pic>
            <p:nvPicPr>
              <p:cNvPr id="108" name="図 107">
                <a:extLst>
                  <a:ext uri="{FF2B5EF4-FFF2-40B4-BE49-F238E27FC236}">
                    <a16:creationId xmlns:a16="http://schemas.microsoft.com/office/drawing/2014/main" id="{AA418A18-9371-5647-BA6F-434D3F17B53C}"/>
                  </a:ext>
                </a:extLst>
              </p:cNvPr>
              <p:cNvPicPr>
                <a:picLocks noChangeAspect="1"/>
              </p:cNvPicPr>
              <p:nvPr/>
            </p:nvPicPr>
            <p:blipFill>
              <a:blip r:embed="rId7"/>
              <a:stretch>
                <a:fillRect/>
              </a:stretch>
            </p:blipFill>
            <p:spPr>
              <a:xfrm flipH="1">
                <a:off x="6468244" y="3040505"/>
                <a:ext cx="885544" cy="970011"/>
              </a:xfrm>
              <a:prstGeom prst="rect">
                <a:avLst/>
              </a:prstGeom>
            </p:spPr>
          </p:pic>
          <p:sp>
            <p:nvSpPr>
              <p:cNvPr id="109" name="テキスト ボックス 108">
                <a:extLst>
                  <a:ext uri="{FF2B5EF4-FFF2-40B4-BE49-F238E27FC236}">
                    <a16:creationId xmlns:a16="http://schemas.microsoft.com/office/drawing/2014/main" id="{2531703B-FCED-8C4F-B14E-C09848C0CD98}"/>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88" name="テキスト ボックス 87">
              <a:extLst>
                <a:ext uri="{FF2B5EF4-FFF2-40B4-BE49-F238E27FC236}">
                  <a16:creationId xmlns:a16="http://schemas.microsoft.com/office/drawing/2014/main" id="{032A7570-1713-D04E-B627-D3E069D1AA8F}"/>
                </a:ext>
              </a:extLst>
            </p:cNvPr>
            <p:cNvSpPr txBox="1"/>
            <p:nvPr/>
          </p:nvSpPr>
          <p:spPr>
            <a:xfrm>
              <a:off x="2164297" y="2658398"/>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sp>
          <p:nvSpPr>
            <p:cNvPr id="131" name="テキスト ボックス 130">
              <a:extLst>
                <a:ext uri="{FF2B5EF4-FFF2-40B4-BE49-F238E27FC236}">
                  <a16:creationId xmlns:a16="http://schemas.microsoft.com/office/drawing/2014/main" id="{2775FD63-4E96-5F4C-960F-500D9C3C3AF8}"/>
                </a:ext>
              </a:extLst>
            </p:cNvPr>
            <p:cNvSpPr txBox="1"/>
            <p:nvPr/>
          </p:nvSpPr>
          <p:spPr>
            <a:xfrm>
              <a:off x="2004214" y="3530988"/>
              <a:ext cx="1297150"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ウイルスあり</a:t>
              </a:r>
              <a:r>
                <a:rPr kumimoji="1" lang="en-US" altLang="ja-JP" sz="1600" dirty="0">
                  <a:solidFill>
                    <a:schemeClr val="accent2"/>
                  </a:solidFill>
                  <a:latin typeface="Meiryo UI" panose="020B0604030504040204" pitchFamily="34" charset="-128"/>
                  <a:ea typeface="Meiryo UI" panose="020B0604030504040204" pitchFamily="34" charset="-128"/>
                </a:rPr>
                <a:t>?!</a:t>
              </a:r>
              <a:endParaRPr kumimoji="1" lang="ja-JP" altLang="en-US" sz="1600">
                <a:solidFill>
                  <a:schemeClr val="accent2"/>
                </a:solidFill>
                <a:latin typeface="Meiryo UI" panose="020B0604030504040204" pitchFamily="34" charset="-128"/>
                <a:ea typeface="Meiryo UI" panose="020B0604030504040204" pitchFamily="34" charset="-128"/>
              </a:endParaRPr>
            </a:p>
          </p:txBody>
        </p:sp>
      </p:grpSp>
      <p:grpSp>
        <p:nvGrpSpPr>
          <p:cNvPr id="20" name="グループ化 19">
            <a:extLst>
              <a:ext uri="{FF2B5EF4-FFF2-40B4-BE49-F238E27FC236}">
                <a16:creationId xmlns:a16="http://schemas.microsoft.com/office/drawing/2014/main" id="{4F0B8CB0-AE56-C942-8A24-CA4B4B6E3F84}"/>
              </a:ext>
            </a:extLst>
          </p:cNvPr>
          <p:cNvGrpSpPr/>
          <p:nvPr/>
        </p:nvGrpSpPr>
        <p:grpSpPr>
          <a:xfrm>
            <a:off x="2207568" y="4941168"/>
            <a:ext cx="1204892" cy="933853"/>
            <a:chOff x="2207568" y="4941168"/>
            <a:chExt cx="1204892" cy="933853"/>
          </a:xfrm>
        </p:grpSpPr>
        <p:grpSp>
          <p:nvGrpSpPr>
            <p:cNvPr id="103" name="グループ化 102">
              <a:extLst>
                <a:ext uri="{FF2B5EF4-FFF2-40B4-BE49-F238E27FC236}">
                  <a16:creationId xmlns:a16="http://schemas.microsoft.com/office/drawing/2014/main" id="{068BC7A3-C5C1-D24B-BB33-564EF29C2E3F}"/>
                </a:ext>
              </a:extLst>
            </p:cNvPr>
            <p:cNvGrpSpPr/>
            <p:nvPr/>
          </p:nvGrpSpPr>
          <p:grpSpPr>
            <a:xfrm>
              <a:off x="2320579" y="5239545"/>
              <a:ext cx="1091881" cy="635476"/>
              <a:chOff x="9596611" y="5491548"/>
              <a:chExt cx="1827981" cy="1063887"/>
            </a:xfrm>
          </p:grpSpPr>
          <p:pic>
            <p:nvPicPr>
              <p:cNvPr id="106" name="図 105">
                <a:extLst>
                  <a:ext uri="{FF2B5EF4-FFF2-40B4-BE49-F238E27FC236}">
                    <a16:creationId xmlns:a16="http://schemas.microsoft.com/office/drawing/2014/main" id="{6643EA58-4AE7-F345-99CA-6096C8975E00}"/>
                  </a:ext>
                </a:extLst>
              </p:cNvPr>
              <p:cNvPicPr>
                <a:picLocks noChangeAspect="1"/>
              </p:cNvPicPr>
              <p:nvPr/>
            </p:nvPicPr>
            <p:blipFill>
              <a:blip r:embed="rId8"/>
              <a:stretch>
                <a:fillRect/>
              </a:stretch>
            </p:blipFill>
            <p:spPr>
              <a:xfrm>
                <a:off x="10539048" y="5585424"/>
                <a:ext cx="885544" cy="970011"/>
              </a:xfrm>
              <a:prstGeom prst="rect">
                <a:avLst/>
              </a:prstGeom>
            </p:spPr>
          </p:pic>
          <p:sp>
            <p:nvSpPr>
              <p:cNvPr id="107" name="テキスト ボックス 106">
                <a:extLst>
                  <a:ext uri="{FF2B5EF4-FFF2-40B4-BE49-F238E27FC236}">
                    <a16:creationId xmlns:a16="http://schemas.microsoft.com/office/drawing/2014/main" id="{F6FFF14B-DAF1-5E41-81B4-B756EF06D08E}"/>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89" name="テキスト ボックス 88">
              <a:extLst>
                <a:ext uri="{FF2B5EF4-FFF2-40B4-BE49-F238E27FC236}">
                  <a16:creationId xmlns:a16="http://schemas.microsoft.com/office/drawing/2014/main" id="{EBE74B58-DDC2-FD4D-AAFC-24EEC679BF0C}"/>
                </a:ext>
              </a:extLst>
            </p:cNvPr>
            <p:cNvSpPr txBox="1"/>
            <p:nvPr/>
          </p:nvSpPr>
          <p:spPr>
            <a:xfrm>
              <a:off x="2207568" y="4941168"/>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sp>
        <p:nvSpPr>
          <p:cNvPr id="112" name="テキスト ボックス 111">
            <a:extLst>
              <a:ext uri="{FF2B5EF4-FFF2-40B4-BE49-F238E27FC236}">
                <a16:creationId xmlns:a16="http://schemas.microsoft.com/office/drawing/2014/main" id="{7D515F97-A306-9D44-9FF7-6BF70671D25B}"/>
              </a:ext>
            </a:extLst>
          </p:cNvPr>
          <p:cNvSpPr txBox="1"/>
          <p:nvPr/>
        </p:nvSpPr>
        <p:spPr>
          <a:xfrm>
            <a:off x="3575720" y="5538718"/>
            <a:ext cx="2475358" cy="338554"/>
          </a:xfrm>
          <a:prstGeom prst="rect">
            <a:avLst/>
          </a:prstGeom>
          <a:noFill/>
        </p:spPr>
        <p:txBody>
          <a:bodyPr wrap="none" rtlCol="0">
            <a:spAutoFit/>
          </a:bodyPr>
          <a:lstStyle/>
          <a:p>
            <a:r>
              <a:rPr kumimoji="1" lang="ja-JP" altLang="en-US" sz="1600" b="1">
                <a:solidFill>
                  <a:schemeClr val="tx2"/>
                </a:solidFill>
                <a:latin typeface="Meiryo UI" panose="020B0604030504040204" pitchFamily="34" charset="-128"/>
                <a:ea typeface="Meiryo UI" panose="020B0604030504040204" pitchFamily="34" charset="-128"/>
              </a:rPr>
              <a:t>本当はウイルスを持っている</a:t>
            </a:r>
          </a:p>
        </p:txBody>
      </p:sp>
      <p:pic>
        <p:nvPicPr>
          <p:cNvPr id="113" name="図 112">
            <a:extLst>
              <a:ext uri="{FF2B5EF4-FFF2-40B4-BE49-F238E27FC236}">
                <a16:creationId xmlns:a16="http://schemas.microsoft.com/office/drawing/2014/main" id="{A15FE5E4-273A-774A-8A8D-A391753B41A8}"/>
              </a:ext>
            </a:extLst>
          </p:cNvPr>
          <p:cNvPicPr>
            <a:picLocks noChangeAspect="1"/>
          </p:cNvPicPr>
          <p:nvPr/>
        </p:nvPicPr>
        <p:blipFill>
          <a:blip r:embed="rId5"/>
          <a:stretch>
            <a:fillRect/>
          </a:stretch>
        </p:blipFill>
        <p:spPr>
          <a:xfrm>
            <a:off x="4223792" y="5805264"/>
            <a:ext cx="993303" cy="859208"/>
          </a:xfrm>
          <a:prstGeom prst="rect">
            <a:avLst/>
          </a:prstGeom>
        </p:spPr>
      </p:pic>
      <p:pic>
        <p:nvPicPr>
          <p:cNvPr id="114" name="図 113">
            <a:extLst>
              <a:ext uri="{FF2B5EF4-FFF2-40B4-BE49-F238E27FC236}">
                <a16:creationId xmlns:a16="http://schemas.microsoft.com/office/drawing/2014/main" id="{401311DD-8B65-2B43-9623-951BBEB855B9}"/>
              </a:ext>
            </a:extLst>
          </p:cNvPr>
          <p:cNvPicPr>
            <a:picLocks noChangeAspect="1"/>
          </p:cNvPicPr>
          <p:nvPr/>
        </p:nvPicPr>
        <p:blipFill>
          <a:blip r:embed="rId6"/>
          <a:stretch>
            <a:fillRect/>
          </a:stretch>
        </p:blipFill>
        <p:spPr>
          <a:xfrm>
            <a:off x="4274440" y="5824157"/>
            <a:ext cx="941806" cy="746381"/>
          </a:xfrm>
          <a:prstGeom prst="rect">
            <a:avLst/>
          </a:prstGeom>
        </p:spPr>
      </p:pic>
      <p:sp>
        <p:nvSpPr>
          <p:cNvPr id="115" name="右矢印 114">
            <a:extLst>
              <a:ext uri="{FF2B5EF4-FFF2-40B4-BE49-F238E27FC236}">
                <a16:creationId xmlns:a16="http://schemas.microsoft.com/office/drawing/2014/main" id="{57AE3666-280D-1A47-BB33-9DEF3CD97088}"/>
              </a:ext>
            </a:extLst>
          </p:cNvPr>
          <p:cNvSpPr/>
          <p:nvPr/>
        </p:nvSpPr>
        <p:spPr>
          <a:xfrm>
            <a:off x="5519936" y="5877272"/>
            <a:ext cx="41284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119" name="右矢印 118">
            <a:extLst>
              <a:ext uri="{FF2B5EF4-FFF2-40B4-BE49-F238E27FC236}">
                <a16:creationId xmlns:a16="http://schemas.microsoft.com/office/drawing/2014/main" id="{EAC2E90B-4C1B-5344-8636-2C8AA9DA2A27}"/>
              </a:ext>
            </a:extLst>
          </p:cNvPr>
          <p:cNvSpPr/>
          <p:nvPr/>
        </p:nvSpPr>
        <p:spPr>
          <a:xfrm>
            <a:off x="5481741" y="3429000"/>
            <a:ext cx="41284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grpSp>
        <p:nvGrpSpPr>
          <p:cNvPr id="19" name="グループ化 18">
            <a:extLst>
              <a:ext uri="{FF2B5EF4-FFF2-40B4-BE49-F238E27FC236}">
                <a16:creationId xmlns:a16="http://schemas.microsoft.com/office/drawing/2014/main" id="{6A2C3DFC-84ED-4846-A311-71804E5324E0}"/>
              </a:ext>
            </a:extLst>
          </p:cNvPr>
          <p:cNvGrpSpPr/>
          <p:nvPr/>
        </p:nvGrpSpPr>
        <p:grpSpPr>
          <a:xfrm>
            <a:off x="3578830" y="3068960"/>
            <a:ext cx="2674130" cy="1080120"/>
            <a:chOff x="3578830" y="3068960"/>
            <a:chExt cx="2674130" cy="1080120"/>
          </a:xfrm>
        </p:grpSpPr>
        <p:pic>
          <p:nvPicPr>
            <p:cNvPr id="117" name="図 116">
              <a:extLst>
                <a:ext uri="{FF2B5EF4-FFF2-40B4-BE49-F238E27FC236}">
                  <a16:creationId xmlns:a16="http://schemas.microsoft.com/office/drawing/2014/main" id="{98EE8CFC-04AE-B445-A7BA-7A318CD8CAFF}"/>
                </a:ext>
              </a:extLst>
            </p:cNvPr>
            <p:cNvPicPr>
              <a:picLocks noChangeAspect="1"/>
            </p:cNvPicPr>
            <p:nvPr/>
          </p:nvPicPr>
          <p:blipFill>
            <a:blip r:embed="rId5"/>
            <a:stretch>
              <a:fillRect/>
            </a:stretch>
          </p:blipFill>
          <p:spPr>
            <a:xfrm>
              <a:off x="4195639" y="3289872"/>
              <a:ext cx="993303" cy="859208"/>
            </a:xfrm>
            <a:prstGeom prst="rect">
              <a:avLst/>
            </a:prstGeom>
          </p:spPr>
        </p:pic>
        <p:sp>
          <p:nvSpPr>
            <p:cNvPr id="120" name="テキスト ボックス 119">
              <a:extLst>
                <a:ext uri="{FF2B5EF4-FFF2-40B4-BE49-F238E27FC236}">
                  <a16:creationId xmlns:a16="http://schemas.microsoft.com/office/drawing/2014/main" id="{FC57848F-92B3-7E46-809F-598294247FC7}"/>
                </a:ext>
              </a:extLst>
            </p:cNvPr>
            <p:cNvSpPr txBox="1"/>
            <p:nvPr/>
          </p:nvSpPr>
          <p:spPr>
            <a:xfrm>
              <a:off x="3578830" y="3068960"/>
              <a:ext cx="2674130" cy="338554"/>
            </a:xfrm>
            <a:prstGeom prst="rect">
              <a:avLst/>
            </a:prstGeom>
            <a:noFill/>
          </p:spPr>
          <p:txBody>
            <a:bodyPr wrap="none" rtlCol="0">
              <a:spAutoFit/>
            </a:bodyPr>
            <a:lstStyle/>
            <a:p>
              <a:r>
                <a:rPr lang="ja-JP" altLang="en-US" sz="1600" b="1">
                  <a:solidFill>
                    <a:schemeClr val="tx2"/>
                  </a:solidFill>
                  <a:latin typeface="Meiryo UI" panose="020B0604030504040204" pitchFamily="34" charset="-128"/>
                  <a:ea typeface="Meiryo UI" panose="020B0604030504040204" pitchFamily="34" charset="-128"/>
                </a:rPr>
                <a:t>本当は</a:t>
              </a:r>
              <a:r>
                <a:rPr kumimoji="1" lang="ja-JP" altLang="en-US" sz="1600" b="1">
                  <a:solidFill>
                    <a:schemeClr val="tx2"/>
                  </a:solidFill>
                  <a:latin typeface="Meiryo UI" panose="020B0604030504040204" pitchFamily="34" charset="-128"/>
                  <a:ea typeface="Meiryo UI" panose="020B0604030504040204" pitchFamily="34" charset="-128"/>
                </a:rPr>
                <a:t>ウイルスを持っていない</a:t>
              </a:r>
            </a:p>
          </p:txBody>
        </p:sp>
      </p:grpSp>
      <p:sp>
        <p:nvSpPr>
          <p:cNvPr id="121" name="右矢印 120">
            <a:extLst>
              <a:ext uri="{FF2B5EF4-FFF2-40B4-BE49-F238E27FC236}">
                <a16:creationId xmlns:a16="http://schemas.microsoft.com/office/drawing/2014/main" id="{AFBFB340-BE0A-CE4F-AD29-9743AAA7D0D0}"/>
              </a:ext>
            </a:extLst>
          </p:cNvPr>
          <p:cNvSpPr/>
          <p:nvPr/>
        </p:nvSpPr>
        <p:spPr>
          <a:xfrm rot="20745709">
            <a:off x="3330481" y="2466238"/>
            <a:ext cx="42575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122" name="右矢印 121">
            <a:extLst>
              <a:ext uri="{FF2B5EF4-FFF2-40B4-BE49-F238E27FC236}">
                <a16:creationId xmlns:a16="http://schemas.microsoft.com/office/drawing/2014/main" id="{3A0F49F6-24AE-2F41-BB48-2302F2F11ADF}"/>
              </a:ext>
            </a:extLst>
          </p:cNvPr>
          <p:cNvSpPr/>
          <p:nvPr/>
        </p:nvSpPr>
        <p:spPr>
          <a:xfrm rot="20745709">
            <a:off x="3467212" y="4974452"/>
            <a:ext cx="42575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123" name="右矢印 122">
            <a:extLst>
              <a:ext uri="{FF2B5EF4-FFF2-40B4-BE49-F238E27FC236}">
                <a16:creationId xmlns:a16="http://schemas.microsoft.com/office/drawing/2014/main" id="{8CC3BF53-1E1D-9E4F-83CA-5EE7C4CFFF39}"/>
              </a:ext>
            </a:extLst>
          </p:cNvPr>
          <p:cNvSpPr/>
          <p:nvPr/>
        </p:nvSpPr>
        <p:spPr>
          <a:xfrm rot="1034045">
            <a:off x="3448693" y="5854105"/>
            <a:ext cx="42575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124" name="右矢印 123">
            <a:extLst>
              <a:ext uri="{FF2B5EF4-FFF2-40B4-BE49-F238E27FC236}">
                <a16:creationId xmlns:a16="http://schemas.microsoft.com/office/drawing/2014/main" id="{ED7935F0-485D-824A-B48F-5432823F12E7}"/>
              </a:ext>
            </a:extLst>
          </p:cNvPr>
          <p:cNvSpPr/>
          <p:nvPr/>
        </p:nvSpPr>
        <p:spPr>
          <a:xfrm rot="1034045">
            <a:off x="3338654" y="3309082"/>
            <a:ext cx="425755" cy="401149"/>
          </a:xfrm>
          <a:prstGeom prst="rightArrow">
            <a:avLst/>
          </a:prstGeom>
          <a:solidFill>
            <a:srgbClr val="FFFF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endParaRPr>
          </a:p>
        </p:txBody>
      </p:sp>
      <p:grpSp>
        <p:nvGrpSpPr>
          <p:cNvPr id="14" name="グループ化 13">
            <a:extLst>
              <a:ext uri="{FF2B5EF4-FFF2-40B4-BE49-F238E27FC236}">
                <a16:creationId xmlns:a16="http://schemas.microsoft.com/office/drawing/2014/main" id="{DBCF566A-F9FD-E546-B92A-9731D84563CF}"/>
              </a:ext>
            </a:extLst>
          </p:cNvPr>
          <p:cNvGrpSpPr/>
          <p:nvPr/>
        </p:nvGrpSpPr>
        <p:grpSpPr>
          <a:xfrm>
            <a:off x="6193730" y="3023243"/>
            <a:ext cx="5303317" cy="1049347"/>
            <a:chOff x="6940222" y="2980566"/>
            <a:chExt cx="5303317" cy="1049347"/>
          </a:xfrm>
        </p:grpSpPr>
        <p:sp>
          <p:nvSpPr>
            <p:cNvPr id="125" name="角丸四角形 124">
              <a:extLst>
                <a:ext uri="{FF2B5EF4-FFF2-40B4-BE49-F238E27FC236}">
                  <a16:creationId xmlns:a16="http://schemas.microsoft.com/office/drawing/2014/main" id="{CE284B68-25AF-DC49-8948-87C3034AD869}"/>
                </a:ext>
              </a:extLst>
            </p:cNvPr>
            <p:cNvSpPr/>
            <p:nvPr/>
          </p:nvSpPr>
          <p:spPr>
            <a:xfrm>
              <a:off x="6940222" y="2980566"/>
              <a:ext cx="5303317" cy="1049347"/>
            </a:xfrm>
            <a:prstGeom prst="roundRect">
              <a:avLst/>
            </a:prstGeom>
            <a:solidFill>
              <a:srgbClr val="FFFFFF"/>
            </a:solidFill>
            <a:ln w="19050">
              <a:solidFill>
                <a:schemeClr val="tx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8388"/>
              <a:r>
                <a:rPr lang="ja-JP" altLang="en-US" sz="3200" b="1">
                  <a:solidFill>
                    <a:schemeClr val="tx2"/>
                  </a:solidFill>
                  <a:latin typeface="Meiryo UI" panose="020B0604030504040204" pitchFamily="34" charset="-128"/>
                  <a:ea typeface="Meiryo UI" panose="020B0604030504040204" pitchFamily="34" charset="-128"/>
                </a:rPr>
                <a:t>◯偽陽性</a:t>
              </a:r>
            </a:p>
            <a:p>
              <a:pPr marL="1068388" indent="401638"/>
              <a:r>
                <a:rPr lang="en" altLang="ja-JP" sz="2800" dirty="0">
                  <a:solidFill>
                    <a:schemeClr val="tx2"/>
                  </a:solidFill>
                  <a:latin typeface="Meiryo UI" panose="020B0604030504040204" pitchFamily="34" charset="-128"/>
                  <a:ea typeface="Meiryo UI" panose="020B0604030504040204" pitchFamily="34" charset="-128"/>
                </a:rPr>
                <a:t>False Positive</a:t>
              </a:r>
              <a:r>
                <a:rPr lang="ja-JP" altLang="en-US" sz="2800">
                  <a:solidFill>
                    <a:schemeClr val="tx2"/>
                  </a:solidFill>
                  <a:latin typeface="Meiryo UI" panose="020B0604030504040204" pitchFamily="34" charset="-128"/>
                  <a:ea typeface="Meiryo UI" panose="020B0604030504040204" pitchFamily="34" charset="-128"/>
                </a:rPr>
                <a:t>　</a:t>
              </a:r>
              <a:r>
                <a:rPr lang="en" altLang="ja-JP" sz="2800" dirty="0">
                  <a:solidFill>
                    <a:schemeClr val="tx2"/>
                  </a:solidFill>
                  <a:latin typeface="Meiryo UI" panose="020B0604030504040204" pitchFamily="34" charset="-128"/>
                  <a:ea typeface="Meiryo UI" panose="020B0604030504040204" pitchFamily="34" charset="-128"/>
                </a:rPr>
                <a:t>(FP)</a:t>
              </a:r>
              <a:endParaRPr lang="en" altLang="ja-JP" sz="2400" dirty="0">
                <a:solidFill>
                  <a:schemeClr val="tx2"/>
                </a:solidFill>
                <a:latin typeface="Meiryo UI" panose="020B0604030504040204" pitchFamily="34" charset="-128"/>
                <a:ea typeface="Meiryo UI" panose="020B0604030504040204" pitchFamily="34" charset="-128"/>
              </a:endParaRPr>
            </a:p>
          </p:txBody>
        </p:sp>
        <p:pic>
          <p:nvPicPr>
            <p:cNvPr id="126" name="図 125">
              <a:extLst>
                <a:ext uri="{FF2B5EF4-FFF2-40B4-BE49-F238E27FC236}">
                  <a16:creationId xmlns:a16="http://schemas.microsoft.com/office/drawing/2014/main" id="{DD4A1C9B-DA3A-874F-8FFA-A1E1744C94A7}"/>
                </a:ext>
              </a:extLst>
            </p:cNvPr>
            <p:cNvPicPr>
              <a:picLocks noChangeAspect="1"/>
            </p:cNvPicPr>
            <p:nvPr/>
          </p:nvPicPr>
          <p:blipFill rotWithShape="1">
            <a:blip r:embed="rId9"/>
            <a:srcRect b="34116"/>
            <a:stretch/>
          </p:blipFill>
          <p:spPr>
            <a:xfrm>
              <a:off x="6940222" y="2985244"/>
              <a:ext cx="1287642" cy="1015983"/>
            </a:xfrm>
            <a:prstGeom prst="rect">
              <a:avLst/>
            </a:prstGeom>
          </p:spPr>
        </p:pic>
      </p:grpSp>
      <p:grpSp>
        <p:nvGrpSpPr>
          <p:cNvPr id="15" name="グループ化 14">
            <a:extLst>
              <a:ext uri="{FF2B5EF4-FFF2-40B4-BE49-F238E27FC236}">
                <a16:creationId xmlns:a16="http://schemas.microsoft.com/office/drawing/2014/main" id="{02EBD6D0-CC99-7A45-8275-564C2F6BEEFD}"/>
              </a:ext>
            </a:extLst>
          </p:cNvPr>
          <p:cNvGrpSpPr/>
          <p:nvPr/>
        </p:nvGrpSpPr>
        <p:grpSpPr>
          <a:xfrm>
            <a:off x="6188074" y="4259455"/>
            <a:ext cx="5303317" cy="1049347"/>
            <a:chOff x="6213349" y="4158225"/>
            <a:chExt cx="5303317" cy="1049347"/>
          </a:xfrm>
        </p:grpSpPr>
        <p:sp>
          <p:nvSpPr>
            <p:cNvPr id="127" name="角丸四角形 126">
              <a:extLst>
                <a:ext uri="{FF2B5EF4-FFF2-40B4-BE49-F238E27FC236}">
                  <a16:creationId xmlns:a16="http://schemas.microsoft.com/office/drawing/2014/main" id="{B9F38442-DDD8-1B4F-B5C4-3E1796495052}"/>
                </a:ext>
              </a:extLst>
            </p:cNvPr>
            <p:cNvSpPr/>
            <p:nvPr/>
          </p:nvSpPr>
          <p:spPr>
            <a:xfrm>
              <a:off x="6213349" y="4158225"/>
              <a:ext cx="5303317" cy="1049347"/>
            </a:xfrm>
            <a:prstGeom prst="roundRect">
              <a:avLst/>
            </a:prstGeom>
            <a:solidFill>
              <a:srgbClr val="FFFFFF"/>
            </a:solidFill>
            <a:ln w="19050">
              <a:solidFill>
                <a:schemeClr val="accent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8388"/>
              <a:r>
                <a:rPr lang="ja-JP" altLang="en-US" sz="3200" b="1">
                  <a:solidFill>
                    <a:srgbClr val="C00000"/>
                  </a:solidFill>
                  <a:latin typeface="Meiryo UI" panose="020B0604030504040204" pitchFamily="34" charset="-128"/>
                  <a:ea typeface="Meiryo UI" panose="020B0604030504040204" pitchFamily="34" charset="-128"/>
                </a:rPr>
                <a:t>◯真陰性</a:t>
              </a:r>
            </a:p>
            <a:p>
              <a:pPr marL="1068388" indent="401638"/>
              <a:r>
                <a:rPr lang="en" altLang="ja-JP" sz="2800" dirty="0">
                  <a:solidFill>
                    <a:srgbClr val="C00000"/>
                  </a:solidFill>
                  <a:latin typeface="Meiryo UI" panose="020B0604030504040204" pitchFamily="34" charset="-128"/>
                  <a:ea typeface="Meiryo UI" panose="020B0604030504040204" pitchFamily="34" charset="-128"/>
                </a:rPr>
                <a:t>True Negative (TN)</a:t>
              </a:r>
            </a:p>
          </p:txBody>
        </p:sp>
        <p:pic>
          <p:nvPicPr>
            <p:cNvPr id="129" name="図 128">
              <a:extLst>
                <a:ext uri="{FF2B5EF4-FFF2-40B4-BE49-F238E27FC236}">
                  <a16:creationId xmlns:a16="http://schemas.microsoft.com/office/drawing/2014/main" id="{557E6B57-5C2A-924B-8FE8-65A0A3BE4A3F}"/>
                </a:ext>
              </a:extLst>
            </p:cNvPr>
            <p:cNvPicPr>
              <a:picLocks noChangeAspect="1"/>
            </p:cNvPicPr>
            <p:nvPr/>
          </p:nvPicPr>
          <p:blipFill rotWithShape="1">
            <a:blip r:embed="rId9"/>
            <a:srcRect b="34116"/>
            <a:stretch/>
          </p:blipFill>
          <p:spPr>
            <a:xfrm>
              <a:off x="6213349" y="4158225"/>
              <a:ext cx="1287642" cy="1015983"/>
            </a:xfrm>
            <a:prstGeom prst="rect">
              <a:avLst/>
            </a:prstGeom>
          </p:spPr>
        </p:pic>
      </p:grpSp>
      <p:grpSp>
        <p:nvGrpSpPr>
          <p:cNvPr id="16" name="グループ化 15">
            <a:extLst>
              <a:ext uri="{FF2B5EF4-FFF2-40B4-BE49-F238E27FC236}">
                <a16:creationId xmlns:a16="http://schemas.microsoft.com/office/drawing/2014/main" id="{37076435-05E4-7B4D-95EA-8F9E4F646F21}"/>
              </a:ext>
            </a:extLst>
          </p:cNvPr>
          <p:cNvGrpSpPr/>
          <p:nvPr/>
        </p:nvGrpSpPr>
        <p:grpSpPr>
          <a:xfrm>
            <a:off x="6188073" y="5475997"/>
            <a:ext cx="5303317" cy="1049347"/>
            <a:chOff x="6480042" y="5759843"/>
            <a:chExt cx="5303317" cy="1049347"/>
          </a:xfrm>
        </p:grpSpPr>
        <p:sp>
          <p:nvSpPr>
            <p:cNvPr id="128" name="角丸四角形 127">
              <a:extLst>
                <a:ext uri="{FF2B5EF4-FFF2-40B4-BE49-F238E27FC236}">
                  <a16:creationId xmlns:a16="http://schemas.microsoft.com/office/drawing/2014/main" id="{90D5548B-090E-D642-918C-544EE23C8BB1}"/>
                </a:ext>
              </a:extLst>
            </p:cNvPr>
            <p:cNvSpPr/>
            <p:nvPr/>
          </p:nvSpPr>
          <p:spPr>
            <a:xfrm>
              <a:off x="6480042" y="5759843"/>
              <a:ext cx="5303317" cy="1049347"/>
            </a:xfrm>
            <a:prstGeom prst="roundRect">
              <a:avLst/>
            </a:prstGeom>
            <a:solidFill>
              <a:srgbClr val="FFFFFF"/>
            </a:solidFill>
            <a:ln w="19050">
              <a:solidFill>
                <a:schemeClr val="tx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8388"/>
              <a:r>
                <a:rPr lang="ja-JP" altLang="en-US" sz="3200" b="1">
                  <a:solidFill>
                    <a:schemeClr val="tx2"/>
                  </a:solidFill>
                  <a:latin typeface="Meiryo UI" panose="020B0604030504040204" pitchFamily="34" charset="-128"/>
                  <a:ea typeface="Meiryo UI" panose="020B0604030504040204" pitchFamily="34" charset="-128"/>
                </a:rPr>
                <a:t>◯偽陰性</a:t>
              </a:r>
            </a:p>
            <a:p>
              <a:pPr marL="1068388" indent="401638"/>
              <a:r>
                <a:rPr lang="en" altLang="ja-JP" sz="2800" dirty="0">
                  <a:solidFill>
                    <a:schemeClr val="tx2"/>
                  </a:solidFill>
                  <a:latin typeface="Meiryo UI" panose="020B0604030504040204" pitchFamily="34" charset="-128"/>
                  <a:ea typeface="Meiryo UI" panose="020B0604030504040204" pitchFamily="34" charset="-128"/>
                </a:rPr>
                <a:t>False Negative</a:t>
              </a:r>
              <a:r>
                <a:rPr lang="ja-JP" altLang="en-US" sz="2800">
                  <a:solidFill>
                    <a:schemeClr val="tx2"/>
                  </a:solidFill>
                  <a:latin typeface="Meiryo UI" panose="020B0604030504040204" pitchFamily="34" charset="-128"/>
                  <a:ea typeface="Meiryo UI" panose="020B0604030504040204" pitchFamily="34" charset="-128"/>
                </a:rPr>
                <a:t>　</a:t>
              </a:r>
              <a:r>
                <a:rPr lang="en" altLang="ja-JP" sz="2800" dirty="0">
                  <a:solidFill>
                    <a:schemeClr val="tx2"/>
                  </a:solidFill>
                  <a:latin typeface="Meiryo UI" panose="020B0604030504040204" pitchFamily="34" charset="-128"/>
                  <a:ea typeface="Meiryo UI" panose="020B0604030504040204" pitchFamily="34" charset="-128"/>
                </a:rPr>
                <a:t>(FN)</a:t>
              </a:r>
              <a:endParaRPr lang="en" altLang="ja-JP" sz="2400" dirty="0">
                <a:solidFill>
                  <a:schemeClr val="tx2"/>
                </a:solidFill>
                <a:latin typeface="Meiryo UI" panose="020B0604030504040204" pitchFamily="34" charset="-128"/>
                <a:ea typeface="Meiryo UI" panose="020B0604030504040204" pitchFamily="34" charset="-128"/>
              </a:endParaRPr>
            </a:p>
          </p:txBody>
        </p:sp>
        <p:pic>
          <p:nvPicPr>
            <p:cNvPr id="130" name="図 129">
              <a:extLst>
                <a:ext uri="{FF2B5EF4-FFF2-40B4-BE49-F238E27FC236}">
                  <a16:creationId xmlns:a16="http://schemas.microsoft.com/office/drawing/2014/main" id="{34ED8138-AEF7-FF44-8465-C3E3CF72A83B}"/>
                </a:ext>
              </a:extLst>
            </p:cNvPr>
            <p:cNvPicPr>
              <a:picLocks noChangeAspect="1"/>
            </p:cNvPicPr>
            <p:nvPr/>
          </p:nvPicPr>
          <p:blipFill>
            <a:blip r:embed="rId4"/>
            <a:stretch>
              <a:fillRect/>
            </a:stretch>
          </p:blipFill>
          <p:spPr>
            <a:xfrm>
              <a:off x="6544036" y="5822604"/>
              <a:ext cx="967186" cy="967186"/>
            </a:xfrm>
            <a:prstGeom prst="rect">
              <a:avLst/>
            </a:prstGeom>
          </p:spPr>
        </p:pic>
      </p:grpSp>
      <p:sp>
        <p:nvSpPr>
          <p:cNvPr id="53" name="フッター プレースホルダー 3">
            <a:extLst>
              <a:ext uri="{FF2B5EF4-FFF2-40B4-BE49-F238E27FC236}">
                <a16:creationId xmlns:a16="http://schemas.microsoft.com/office/drawing/2014/main" id="{6F481808-9ACD-2747-97E8-0D5CB212ACCE}"/>
              </a:ext>
            </a:extLst>
          </p:cNvPr>
          <p:cNvSpPr txBox="1">
            <a:spLocks/>
          </p:cNvSpPr>
          <p:nvPr/>
        </p:nvSpPr>
        <p:spPr>
          <a:xfrm>
            <a:off x="302295" y="6160219"/>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237023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92500"/>
          </a:bodyPr>
          <a:lstStyle/>
          <a:p>
            <a:r>
              <a:rPr lang="ja-JP" altLang="en-US"/>
              <a:t>識別精度の評価（例：ウイルスに感染しているかどうかの検査）</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t>コンフュージョンマトリックス（</a:t>
            </a:r>
            <a:r>
              <a:rPr lang="en-US" altLang="ja-JP" dirty="0"/>
              <a:t>Confusion Matrix: </a:t>
            </a:r>
            <a:r>
              <a:rPr lang="ja-JP" altLang="en-US"/>
              <a:t>混同行列）</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1774002465"/>
              </p:ext>
            </p:extLst>
          </p:nvPr>
        </p:nvGraphicFramePr>
        <p:xfrm>
          <a:off x="2958565" y="4014356"/>
          <a:ext cx="5297675" cy="2279444"/>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真陽性</a:t>
                      </a:r>
                    </a:p>
                    <a:p>
                      <a:r>
                        <a:rPr kumimoji="1" lang="en" altLang="ja-JP" dirty="0">
                          <a:latin typeface="Meiryo UI" panose="020B0604030504040204" pitchFamily="34" charset="-128"/>
                          <a:ea typeface="Meiryo UI" panose="020B0604030504040204" pitchFamily="34" charset="-128"/>
                        </a:rPr>
                        <a:t>True Positive (TP)</a:t>
                      </a:r>
                    </a:p>
                  </a:txBody>
                  <a:tcPr/>
                </a:tc>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偽陰性</a:t>
                      </a:r>
                    </a:p>
                    <a:p>
                      <a:r>
                        <a:rPr kumimoji="1" lang="en" altLang="ja-JP" dirty="0">
                          <a:latin typeface="Meiryo UI" panose="020B0604030504040204" pitchFamily="34" charset="-128"/>
                          <a:ea typeface="Meiryo UI" panose="020B0604030504040204" pitchFamily="34" charset="-128"/>
                        </a:rPr>
                        <a:t>False Negative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4285981796"/>
                  </a:ext>
                </a:extLst>
              </a:tr>
              <a:tr h="1139971">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偽陽性</a:t>
                      </a:r>
                    </a:p>
                    <a:p>
                      <a:r>
                        <a:rPr kumimoji="1" lang="en" altLang="ja-JP" dirty="0">
                          <a:latin typeface="Meiryo UI" panose="020B0604030504040204" pitchFamily="34" charset="-128"/>
                          <a:ea typeface="Meiryo UI" panose="020B0604030504040204" pitchFamily="34" charset="-128"/>
                        </a:rPr>
                        <a:t>False Positive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(FP)</a:t>
                      </a:r>
                    </a:p>
                  </a:txBody>
                  <a:tcPr/>
                </a:tc>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真陰性</a:t>
                      </a:r>
                    </a:p>
                    <a:p>
                      <a:r>
                        <a:rPr kumimoji="1" lang="en" altLang="ja-JP" dirty="0">
                          <a:latin typeface="Meiryo UI" panose="020B0604030504040204" pitchFamily="34" charset="-128"/>
                          <a:ea typeface="Meiryo UI" panose="020B0604030504040204" pitchFamily="34" charset="-128"/>
                        </a:rPr>
                        <a:t>True Negative (TN)</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p:sp>
        <p:nvSpPr>
          <p:cNvPr id="33" name="フッター プレースホルダー 3">
            <a:extLst>
              <a:ext uri="{FF2B5EF4-FFF2-40B4-BE49-F238E27FC236}">
                <a16:creationId xmlns:a16="http://schemas.microsoft.com/office/drawing/2014/main" id="{91F287B8-19A1-4141-BC3D-9815D905C776}"/>
              </a:ext>
            </a:extLst>
          </p:cNvPr>
          <p:cNvSpPr txBox="1">
            <a:spLocks/>
          </p:cNvSpPr>
          <p:nvPr/>
        </p:nvSpPr>
        <p:spPr>
          <a:xfrm>
            <a:off x="9935161" y="6165304"/>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213271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92500"/>
          </a:bodyPr>
          <a:lstStyle/>
          <a:p>
            <a:r>
              <a:rPr lang="ja-JP" altLang="en-US"/>
              <a:t>識別精度の評価（例：ウイルスに感染しているかどうかの検査）</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solidFill>
                  <a:srgbClr val="FFFF00"/>
                </a:solidFill>
              </a:rPr>
              <a:t>精度</a:t>
            </a:r>
            <a:r>
              <a:rPr lang="ja-JP" altLang="en-US"/>
              <a:t>・正答率・正解率（</a:t>
            </a:r>
            <a:r>
              <a:rPr lang="en-US" altLang="ja-JP" dirty="0"/>
              <a:t>Accuracy</a:t>
            </a:r>
            <a:r>
              <a:rPr lang="ja-JP" altLang="en-US"/>
              <a:t>：アキュラシー）</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821413172"/>
              </p:ext>
            </p:extLst>
          </p:nvPr>
        </p:nvGraphicFramePr>
        <p:xfrm>
          <a:off x="2958565" y="4014356"/>
          <a:ext cx="5297675" cy="2279444"/>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真陽性</a:t>
                      </a:r>
                    </a:p>
                    <a:p>
                      <a:r>
                        <a:rPr kumimoji="1" lang="en" altLang="ja-JP" dirty="0">
                          <a:latin typeface="Meiryo UI" panose="020B0604030504040204" pitchFamily="34" charset="-128"/>
                          <a:ea typeface="Meiryo UI" panose="020B0604030504040204" pitchFamily="34" charset="-128"/>
                        </a:rPr>
                        <a:t>True Positive (TP)</a:t>
                      </a:r>
                    </a:p>
                  </a:txBody>
                  <a:tcPr/>
                </a:tc>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偽陰性</a:t>
                      </a:r>
                    </a:p>
                    <a:p>
                      <a:r>
                        <a:rPr kumimoji="1" lang="en" altLang="ja-JP" dirty="0">
                          <a:latin typeface="Meiryo UI" panose="020B0604030504040204" pitchFamily="34" charset="-128"/>
                          <a:ea typeface="Meiryo UI" panose="020B0604030504040204" pitchFamily="34" charset="-128"/>
                        </a:rPr>
                        <a:t>False Negative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4285981796"/>
                  </a:ext>
                </a:extLst>
              </a:tr>
              <a:tr h="1139971">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偽陽性</a:t>
                      </a:r>
                    </a:p>
                    <a:p>
                      <a:r>
                        <a:rPr kumimoji="1" lang="en" altLang="ja-JP" dirty="0">
                          <a:latin typeface="Meiryo UI" panose="020B0604030504040204" pitchFamily="34" charset="-128"/>
                          <a:ea typeface="Meiryo UI" panose="020B0604030504040204" pitchFamily="34" charset="-128"/>
                        </a:rPr>
                        <a:t>False Positive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(FP)</a:t>
                      </a:r>
                    </a:p>
                  </a:txBody>
                  <a:tcPr/>
                </a:tc>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真陰性</a:t>
                      </a:r>
                    </a:p>
                    <a:p>
                      <a:r>
                        <a:rPr kumimoji="1" lang="en" altLang="ja-JP" dirty="0">
                          <a:latin typeface="Meiryo UI" panose="020B0604030504040204" pitchFamily="34" charset="-128"/>
                          <a:ea typeface="Meiryo UI" panose="020B0604030504040204" pitchFamily="34" charset="-128"/>
                        </a:rPr>
                        <a:t>True Negative (TN)</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04390550-4615-6146-B50C-0E4AC4DF4517}"/>
                  </a:ext>
                </a:extLst>
              </p:cNvPr>
              <p:cNvSpPr txBox="1"/>
              <p:nvPr/>
            </p:nvSpPr>
            <p:spPr>
              <a:xfrm>
                <a:off x="8231160" y="2852936"/>
                <a:ext cx="3894015" cy="3441520"/>
              </a:xfrm>
              <a:prstGeom prst="rect">
                <a:avLst/>
              </a:prstGeom>
              <a:noFill/>
            </p:spPr>
            <p:txBody>
              <a:bodyPr wrap="none" rtlCol="0">
                <a:spAutoFit/>
              </a:bodyPr>
              <a:lstStyle/>
              <a:p>
                <a:r>
                  <a:rPr kumimoji="1" lang="ja-JP" altLang="en-US" sz="2800">
                    <a:latin typeface="Meiryo UI" panose="020B0604030504040204" pitchFamily="34" charset="-128"/>
                    <a:ea typeface="Meiryo UI" panose="020B0604030504040204" pitchFamily="34" charset="-128"/>
                  </a:rPr>
                  <a:t>今まで考えていた精度：</a:t>
                </a:r>
                <a:endParaRPr kumimoji="1"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全検査のうち正解の割合</a:t>
                </a:r>
                <a:endParaRPr kumimoji="1" lang="en-US" altLang="ja-JP" sz="2800" dirty="0">
                  <a:latin typeface="Meiryo UI" panose="020B0604030504040204" pitchFamily="34" charset="-128"/>
                  <a:ea typeface="Meiryo UI" panose="020B0604030504040204" pitchFamily="34" charset="-128"/>
                </a:endParaRPr>
              </a:p>
              <a:p>
                <a:endParaRPr lang="en-US" altLang="ja-JP" sz="1600" i="1" dirty="0">
                  <a:latin typeface="Meiryo UI" panose="020B0604030504040204" pitchFamily="34" charset="-128"/>
                  <a:ea typeface="Meiryo UI" panose="020B0604030504040204" pitchFamily="34" charset="-128"/>
                </a:endParaRPr>
              </a:p>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真陽性</m:t>
                          </m:r>
                          <m:r>
                            <m:rPr>
                              <m:nor/>
                            </m:rPr>
                            <a:rPr lang="en-US" altLang="ja-JP" sz="2800" b="1" dirty="0">
                              <a:solidFill>
                                <a:srgbClr val="C00000"/>
                              </a:solidFill>
                              <a:latin typeface="Meiryo UI" panose="020B0604030504040204" pitchFamily="34" charset="-128"/>
                              <a:ea typeface="Meiryo UI" panose="020B0604030504040204" pitchFamily="34" charset="-128"/>
                            </a:rPr>
                            <m:t>]</m:t>
                          </m:r>
                          <m:r>
                            <a:rPr lang="ja-JP" altLang="en-US" sz="2800" i="1" smtClean="0">
                              <a:latin typeface="Cambria Math" panose="02040503050406030204" pitchFamily="18" charset="0"/>
                            </a:rPr>
                            <m:t>＋</m:t>
                          </m:r>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真陰性</m:t>
                          </m:r>
                          <m:r>
                            <m:rPr>
                              <m:nor/>
                            </m:rPr>
                            <a:rPr lang="en-US" altLang="ja-JP" sz="2800" b="1" dirty="0">
                              <a:solidFill>
                                <a:srgbClr val="C00000"/>
                              </a:solidFill>
                              <a:latin typeface="Meiryo UI" panose="020B0604030504040204" pitchFamily="34" charset="-128"/>
                              <a:ea typeface="Meiryo UI" panose="020B0604030504040204" pitchFamily="34" charset="-128"/>
                            </a:rPr>
                            <m:t>]</m:t>
                          </m:r>
                        </m:num>
                        <m:den>
                          <m:r>
                            <m:rPr>
                              <m:nor/>
                            </m:rPr>
                            <a:rPr lang="en-US" altLang="ja-JP" sz="2800" b="1" dirty="0" smtClean="0">
                              <a:solidFill>
                                <a:schemeClr val="accent4">
                                  <a:lumMod val="50000"/>
                                </a:schemeClr>
                              </a:solidFill>
                              <a:latin typeface="Meiryo UI" panose="020B0604030504040204" pitchFamily="34" charset="-128"/>
                              <a:ea typeface="Meiryo UI" panose="020B0604030504040204" pitchFamily="34" charset="-128"/>
                            </a:rPr>
                            <m:t>[</m:t>
                          </m:r>
                          <m:r>
                            <m:rPr>
                              <m:nor/>
                            </m:rPr>
                            <a:rPr lang="ja-JP" altLang="en-US" sz="2800" b="1" smtClean="0">
                              <a:solidFill>
                                <a:schemeClr val="accent4">
                                  <a:lumMod val="50000"/>
                                </a:schemeClr>
                              </a:solidFill>
                              <a:latin typeface="Meiryo UI" panose="020B0604030504040204" pitchFamily="34" charset="-128"/>
                              <a:ea typeface="Meiryo UI" panose="020B0604030504040204" pitchFamily="34" charset="-128"/>
                            </a:rPr>
                            <m:t>全検査</m:t>
                          </m:r>
                          <m:r>
                            <m:rPr>
                              <m:nor/>
                            </m:rPr>
                            <a:rPr lang="en-US" altLang="ja-JP" sz="2800" b="1" dirty="0" smtClean="0">
                              <a:solidFill>
                                <a:schemeClr val="accent4">
                                  <a:lumMod val="50000"/>
                                </a:schemeClr>
                              </a:solidFill>
                              <a:latin typeface="Meiryo UI" panose="020B0604030504040204" pitchFamily="34" charset="-128"/>
                              <a:ea typeface="Meiryo UI" panose="020B0604030504040204" pitchFamily="34" charset="-128"/>
                            </a:rPr>
                            <m:t>]</m:t>
                          </m:r>
                        </m:den>
                      </m:f>
                    </m:oMath>
                  </m:oMathPara>
                </a14:m>
                <a:endParaRPr kumimoji="1" lang="en-US" altLang="ja-JP" sz="2800" dirty="0">
                  <a:latin typeface="Meiryo UI" panose="020B0604030504040204" pitchFamily="34" charset="-128"/>
                </a:endParaRPr>
              </a:p>
              <a:p>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＝正答率、精度</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a:t>
                </a:r>
                <a:r>
                  <a:rPr kumimoji="1" lang="en-US" altLang="ja-JP" sz="2800" b="1" dirty="0">
                    <a:solidFill>
                      <a:schemeClr val="accent2"/>
                    </a:solidFill>
                    <a:latin typeface="Meiryo UI" panose="020B0604030504040204" pitchFamily="34" charset="-128"/>
                    <a:ea typeface="Meiryo UI" panose="020B0604030504040204" pitchFamily="34" charset="-128"/>
                  </a:rPr>
                  <a:t>Acc</a:t>
                </a:r>
                <a:r>
                  <a:rPr kumimoji="1" lang="en-US" altLang="ja-JP" sz="2800" dirty="0">
                    <a:latin typeface="Meiryo UI" panose="020B0604030504040204" pitchFamily="34" charset="-128"/>
                    <a:ea typeface="Meiryo UI" panose="020B0604030504040204" pitchFamily="34" charset="-128"/>
                  </a:rPr>
                  <a:t>uracy</a:t>
                </a:r>
                <a:r>
                  <a:rPr kumimoji="1" lang="ja-JP" altLang="en-US" sz="2800">
                    <a:latin typeface="Meiryo UI" panose="020B0604030504040204" pitchFamily="34" charset="-128"/>
                    <a:ea typeface="Meiryo UI" panose="020B0604030504040204" pitchFamily="34" charset="-128"/>
                  </a:rPr>
                  <a:t>）</a:t>
                </a:r>
              </a:p>
            </p:txBody>
          </p:sp>
        </mc:Choice>
        <mc:Fallback xmlns="">
          <p:sp>
            <p:nvSpPr>
              <p:cNvPr id="10" name="テキスト ボックス 9">
                <a:extLst>
                  <a:ext uri="{FF2B5EF4-FFF2-40B4-BE49-F238E27FC236}">
                    <a16:creationId xmlns:a16="http://schemas.microsoft.com/office/drawing/2014/main" id="{04390550-4615-6146-B50C-0E4AC4DF4517}"/>
                  </a:ext>
                </a:extLst>
              </p:cNvPr>
              <p:cNvSpPr txBox="1">
                <a:spLocks noRot="1" noChangeAspect="1" noMove="1" noResize="1" noEditPoints="1" noAdjustHandles="1" noChangeArrowheads="1" noChangeShapeType="1" noTextEdit="1"/>
              </p:cNvSpPr>
              <p:nvPr/>
            </p:nvSpPr>
            <p:spPr>
              <a:xfrm>
                <a:off x="8231160" y="2852936"/>
                <a:ext cx="3894015" cy="3441520"/>
              </a:xfrm>
              <a:prstGeom prst="rect">
                <a:avLst/>
              </a:prstGeom>
              <a:blipFill>
                <a:blip r:embed="rId8"/>
                <a:stretch>
                  <a:fillRect l="-3583" t="-1838" b="-4412"/>
                </a:stretch>
              </a:blipFill>
            </p:spPr>
            <p:txBody>
              <a:bodyPr/>
              <a:lstStyle/>
              <a:p>
                <a:r>
                  <a:rPr lang="ja-JP" altLang="en-US">
                    <a:noFill/>
                  </a:rPr>
                  <a:t> </a:t>
                </a:r>
              </a:p>
            </p:txBody>
          </p:sp>
        </mc:Fallback>
      </mc:AlternateContent>
      <p:sp>
        <p:nvSpPr>
          <p:cNvPr id="36" name="角丸四角形 35">
            <a:extLst>
              <a:ext uri="{FF2B5EF4-FFF2-40B4-BE49-F238E27FC236}">
                <a16:creationId xmlns:a16="http://schemas.microsoft.com/office/drawing/2014/main" id="{4C882ECF-CE24-B745-9BB1-FE5408FAA42B}"/>
              </a:ext>
            </a:extLst>
          </p:cNvPr>
          <p:cNvSpPr/>
          <p:nvPr/>
        </p:nvSpPr>
        <p:spPr>
          <a:xfrm>
            <a:off x="2958730" y="3999465"/>
            <a:ext cx="2633214" cy="1095011"/>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7" name="角丸四角形 36">
            <a:extLst>
              <a:ext uri="{FF2B5EF4-FFF2-40B4-BE49-F238E27FC236}">
                <a16:creationId xmlns:a16="http://schemas.microsoft.com/office/drawing/2014/main" id="{3B6E7824-7320-194C-845E-9EB62D068030}"/>
              </a:ext>
            </a:extLst>
          </p:cNvPr>
          <p:cNvSpPr/>
          <p:nvPr/>
        </p:nvSpPr>
        <p:spPr>
          <a:xfrm>
            <a:off x="5591944" y="5154078"/>
            <a:ext cx="2633214" cy="1095011"/>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8" name="角丸四角形 37">
            <a:extLst>
              <a:ext uri="{FF2B5EF4-FFF2-40B4-BE49-F238E27FC236}">
                <a16:creationId xmlns:a16="http://schemas.microsoft.com/office/drawing/2014/main" id="{ED2242AE-F479-F843-837A-D39BB9F6DCBA}"/>
              </a:ext>
            </a:extLst>
          </p:cNvPr>
          <p:cNvSpPr/>
          <p:nvPr/>
        </p:nvSpPr>
        <p:spPr>
          <a:xfrm>
            <a:off x="2948044" y="4000400"/>
            <a:ext cx="5308196" cy="2260125"/>
          </a:xfrm>
          <a:prstGeom prst="roundRect">
            <a:avLst>
              <a:gd name="adj" fmla="val 8966"/>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9" name="角丸四角形 38">
            <a:extLst>
              <a:ext uri="{FF2B5EF4-FFF2-40B4-BE49-F238E27FC236}">
                <a16:creationId xmlns:a16="http://schemas.microsoft.com/office/drawing/2014/main" id="{196CC306-51F6-AC41-80B6-D891E0CA17E8}"/>
              </a:ext>
            </a:extLst>
          </p:cNvPr>
          <p:cNvSpPr/>
          <p:nvPr/>
        </p:nvSpPr>
        <p:spPr>
          <a:xfrm>
            <a:off x="9355406" y="4539058"/>
            <a:ext cx="1732498" cy="474118"/>
          </a:xfrm>
          <a:prstGeom prst="roundRect">
            <a:avLst>
              <a:gd name="adj" fmla="val 8966"/>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0" name="角丸四角形 39">
            <a:extLst>
              <a:ext uri="{FF2B5EF4-FFF2-40B4-BE49-F238E27FC236}">
                <a16:creationId xmlns:a16="http://schemas.microsoft.com/office/drawing/2014/main" id="{CC73B7F6-56A4-FC44-8752-97D69F19168B}"/>
              </a:ext>
            </a:extLst>
          </p:cNvPr>
          <p:cNvSpPr/>
          <p:nvPr/>
        </p:nvSpPr>
        <p:spPr>
          <a:xfrm>
            <a:off x="8481044" y="3960076"/>
            <a:ext cx="3287585" cy="477036"/>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2" name="フッター プレースホルダー 3">
            <a:extLst>
              <a:ext uri="{FF2B5EF4-FFF2-40B4-BE49-F238E27FC236}">
                <a16:creationId xmlns:a16="http://schemas.microsoft.com/office/drawing/2014/main" id="{B58C0471-A744-7F4C-8D8C-D89DEE32B932}"/>
              </a:ext>
            </a:extLst>
          </p:cNvPr>
          <p:cNvSpPr txBox="1">
            <a:spLocks/>
          </p:cNvSpPr>
          <p:nvPr/>
        </p:nvSpPr>
        <p:spPr>
          <a:xfrm>
            <a:off x="9987672" y="6232227"/>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420398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92500"/>
          </a:bodyPr>
          <a:lstStyle/>
          <a:p>
            <a:r>
              <a:rPr lang="ja-JP" altLang="en-US"/>
              <a:t>識別精度の評価（例：ウイルスに感染しているかどうかの検査）</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solidFill>
                  <a:srgbClr val="FFFF00"/>
                </a:solidFill>
              </a:rPr>
              <a:t>適合率</a:t>
            </a:r>
            <a:r>
              <a:rPr lang="ja-JP" altLang="en-US"/>
              <a:t>・陽性的中率（</a:t>
            </a:r>
            <a:r>
              <a:rPr lang="en-US" altLang="ja-JP" dirty="0"/>
              <a:t>Precision</a:t>
            </a:r>
            <a:r>
              <a:rPr lang="ja-JP" altLang="en-US"/>
              <a:t>：プレシジョン）</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1401764380"/>
              </p:ext>
            </p:extLst>
          </p:nvPr>
        </p:nvGraphicFramePr>
        <p:xfrm>
          <a:off x="2958565" y="4014356"/>
          <a:ext cx="5297675" cy="2279444"/>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真陽性</a:t>
                      </a:r>
                    </a:p>
                    <a:p>
                      <a:r>
                        <a:rPr kumimoji="1" lang="en" altLang="ja-JP" dirty="0">
                          <a:latin typeface="Meiryo UI" panose="020B0604030504040204" pitchFamily="34" charset="-128"/>
                          <a:ea typeface="Meiryo UI" panose="020B0604030504040204" pitchFamily="34" charset="-128"/>
                        </a:rPr>
                        <a:t>True Positive (TP)</a:t>
                      </a:r>
                    </a:p>
                  </a:txBody>
                  <a:tcPr/>
                </a:tc>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偽陰性</a:t>
                      </a:r>
                    </a:p>
                    <a:p>
                      <a:r>
                        <a:rPr kumimoji="1" lang="en" altLang="ja-JP" dirty="0">
                          <a:latin typeface="Meiryo UI" panose="020B0604030504040204" pitchFamily="34" charset="-128"/>
                          <a:ea typeface="Meiryo UI" panose="020B0604030504040204" pitchFamily="34" charset="-128"/>
                        </a:rPr>
                        <a:t>False Negative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4285981796"/>
                  </a:ext>
                </a:extLst>
              </a:tr>
              <a:tr h="1139971">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偽陽性</a:t>
                      </a:r>
                    </a:p>
                    <a:p>
                      <a:r>
                        <a:rPr kumimoji="1" lang="en" altLang="ja-JP" dirty="0">
                          <a:latin typeface="Meiryo UI" panose="020B0604030504040204" pitchFamily="34" charset="-128"/>
                          <a:ea typeface="Meiryo UI" panose="020B0604030504040204" pitchFamily="34" charset="-128"/>
                        </a:rPr>
                        <a:t>False Positive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(FP)</a:t>
                      </a:r>
                    </a:p>
                  </a:txBody>
                  <a:tcPr/>
                </a:tc>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真陰性</a:t>
                      </a:r>
                    </a:p>
                    <a:p>
                      <a:r>
                        <a:rPr kumimoji="1" lang="en" altLang="ja-JP" dirty="0">
                          <a:latin typeface="Meiryo UI" panose="020B0604030504040204" pitchFamily="34" charset="-128"/>
                          <a:ea typeface="Meiryo UI" panose="020B0604030504040204" pitchFamily="34" charset="-128"/>
                        </a:rPr>
                        <a:t>True Negative (TN)</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A0D9A4D-3F36-BF43-B6F7-0A31206D6754}"/>
                  </a:ext>
                </a:extLst>
              </p:cNvPr>
              <p:cNvSpPr txBox="1"/>
              <p:nvPr/>
            </p:nvSpPr>
            <p:spPr>
              <a:xfrm>
                <a:off x="8231160" y="2852936"/>
                <a:ext cx="3736087" cy="3444020"/>
              </a:xfrm>
              <a:prstGeom prst="rect">
                <a:avLst/>
              </a:prstGeom>
              <a:noFill/>
            </p:spPr>
            <p:txBody>
              <a:bodyPr wrap="none" rtlCol="0">
                <a:spAutoFit/>
              </a:bodyPr>
              <a:lstStyle/>
              <a:p>
                <a:r>
                  <a:rPr lang="ja-JP" altLang="en-US" sz="2800">
                    <a:latin typeface="Meiryo UI" panose="020B0604030504040204" pitchFamily="34" charset="-128"/>
                    <a:ea typeface="Meiryo UI" panose="020B0604030504040204" pitchFamily="34" charset="-128"/>
                  </a:rPr>
                  <a:t>検査</a:t>
                </a:r>
                <a:r>
                  <a:rPr kumimoji="1" lang="ja-JP" altLang="en-US" sz="2800">
                    <a:latin typeface="Meiryo UI" panose="020B0604030504040204" pitchFamily="34" charset="-128"/>
                    <a:ea typeface="Meiryo UI" panose="020B0604030504040204" pitchFamily="34" charset="-128"/>
                  </a:rPr>
                  <a:t>が陽性の人のうち</a:t>
                </a:r>
                <a:endParaRPr kumimoji="1"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実際に陽性だった割合</a:t>
                </a:r>
                <a:endParaRPr kumimoji="1" lang="en-US" altLang="ja-JP" sz="2800" dirty="0">
                  <a:latin typeface="Meiryo UI" panose="020B0604030504040204" pitchFamily="34" charset="-128"/>
                  <a:ea typeface="Meiryo UI" panose="020B0604030504040204" pitchFamily="34" charset="-128"/>
                </a:endParaRPr>
              </a:p>
              <a:p>
                <a:endParaRPr lang="en-US" altLang="ja-JP" sz="1600" i="1" dirty="0">
                  <a:latin typeface="Meiryo UI" panose="020B0604030504040204" pitchFamily="34" charset="-128"/>
                  <a:ea typeface="Meiryo UI" panose="020B0604030504040204" pitchFamily="34" charset="-128"/>
                </a:endParaRPr>
              </a:p>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真陽性</m:t>
                          </m:r>
                          <m:r>
                            <m:rPr>
                              <m:nor/>
                            </m:rPr>
                            <a:rPr lang="en-US" altLang="ja-JP" sz="2800" b="1" dirty="0">
                              <a:solidFill>
                                <a:srgbClr val="C00000"/>
                              </a:solidFill>
                              <a:latin typeface="Meiryo UI" panose="020B0604030504040204" pitchFamily="34" charset="-128"/>
                              <a:ea typeface="Meiryo UI" panose="020B0604030504040204" pitchFamily="34" charset="-128"/>
                            </a:rPr>
                            <m:t>]</m:t>
                          </m:r>
                          <m:r>
                            <a:rPr lang="ja-JP" altLang="en-US" sz="2800" i="1" smtClean="0">
                              <a:latin typeface="Cambria Math" panose="02040503050406030204" pitchFamily="18" charset="0"/>
                            </a:rPr>
                            <m:t> </m:t>
                          </m:r>
                        </m:num>
                        <m:den>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真陽性</m:t>
                          </m:r>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en-US" altLang="ja-JP" sz="2800" b="1" i="0" dirty="0" smtClean="0">
                              <a:solidFill>
                                <a:srgbClr val="C00000"/>
                              </a:solidFill>
                              <a:latin typeface="Meiryo UI" panose="020B0604030504040204" pitchFamily="34" charset="-128"/>
                              <a:ea typeface="Meiryo UI" panose="020B0604030504040204" pitchFamily="34" charset="-128"/>
                            </a:rPr>
                            <m:t>+</m:t>
                          </m:r>
                          <m:r>
                            <m:rPr>
                              <m:nor/>
                            </m:rPr>
                            <a:rPr lang="en-US" altLang="ja-JP" sz="2800" b="1" dirty="0">
                              <a:solidFill>
                                <a:srgbClr val="1F497D"/>
                              </a:solidFill>
                              <a:latin typeface="Meiryo UI" panose="020B0604030504040204" pitchFamily="34" charset="-128"/>
                              <a:ea typeface="Meiryo UI" panose="020B0604030504040204" pitchFamily="34" charset="-128"/>
                            </a:rPr>
                            <m:t>[</m:t>
                          </m:r>
                          <m:r>
                            <m:rPr>
                              <m:nor/>
                            </m:rPr>
                            <a:rPr lang="ja-JP" altLang="en-US" sz="2800" b="1">
                              <a:solidFill>
                                <a:srgbClr val="1F497D"/>
                              </a:solidFill>
                              <a:latin typeface="Meiryo UI" panose="020B0604030504040204" pitchFamily="34" charset="-128"/>
                              <a:ea typeface="Meiryo UI" panose="020B0604030504040204" pitchFamily="34" charset="-128"/>
                            </a:rPr>
                            <m:t>偽陽性</m:t>
                          </m:r>
                          <m:r>
                            <m:rPr>
                              <m:nor/>
                            </m:rPr>
                            <a:rPr lang="en-US" altLang="ja-JP" sz="2800" b="1" dirty="0">
                              <a:solidFill>
                                <a:srgbClr val="1F497D"/>
                              </a:solidFill>
                              <a:latin typeface="Meiryo UI" panose="020B0604030504040204" pitchFamily="34" charset="-128"/>
                              <a:ea typeface="Meiryo UI" panose="020B0604030504040204" pitchFamily="34" charset="-128"/>
                            </a:rPr>
                            <m:t>]</m:t>
                          </m:r>
                        </m:den>
                      </m:f>
                    </m:oMath>
                  </m:oMathPara>
                </a14:m>
                <a:endParaRPr kumimoji="1" lang="en-US" altLang="ja-JP" sz="2800" dirty="0">
                  <a:latin typeface="Meiryo UI" panose="020B0604030504040204" pitchFamily="34" charset="-128"/>
                  <a:ea typeface="Meiryo UI" panose="020B0604030504040204" pitchFamily="34" charset="-128"/>
                </a:endParaRPr>
              </a:p>
              <a:p>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＝適合率</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a:t>
                </a:r>
                <a:r>
                  <a:rPr lang="en-US" altLang="ja-JP" sz="2800" dirty="0">
                    <a:latin typeface="Meiryo UI" panose="020B0604030504040204" pitchFamily="34" charset="-128"/>
                    <a:ea typeface="Meiryo UI" panose="020B0604030504040204" pitchFamily="34" charset="-128"/>
                  </a:rPr>
                  <a:t>Precision</a:t>
                </a:r>
                <a:r>
                  <a:rPr kumimoji="1" lang="ja-JP" altLang="en-US" sz="2800">
                    <a:latin typeface="Meiryo UI" panose="020B0604030504040204" pitchFamily="34" charset="-128"/>
                    <a:ea typeface="Meiryo UI" panose="020B0604030504040204" pitchFamily="34" charset="-128"/>
                  </a:rPr>
                  <a:t>）</a:t>
                </a:r>
              </a:p>
            </p:txBody>
          </p:sp>
        </mc:Choice>
        <mc:Fallback xmlns="">
          <p:sp>
            <p:nvSpPr>
              <p:cNvPr id="32" name="テキスト ボックス 31">
                <a:extLst>
                  <a:ext uri="{FF2B5EF4-FFF2-40B4-BE49-F238E27FC236}">
                    <a16:creationId xmlns:a16="http://schemas.microsoft.com/office/drawing/2014/main" id="{9A0D9A4D-3F36-BF43-B6F7-0A31206D6754}"/>
                  </a:ext>
                </a:extLst>
              </p:cNvPr>
              <p:cNvSpPr txBox="1">
                <a:spLocks noRot="1" noChangeAspect="1" noMove="1" noResize="1" noEditPoints="1" noAdjustHandles="1" noChangeArrowheads="1" noChangeShapeType="1" noTextEdit="1"/>
              </p:cNvSpPr>
              <p:nvPr/>
            </p:nvSpPr>
            <p:spPr>
              <a:xfrm>
                <a:off x="8231160" y="2852936"/>
                <a:ext cx="3736087" cy="3444020"/>
              </a:xfrm>
              <a:prstGeom prst="rect">
                <a:avLst/>
              </a:prstGeom>
              <a:blipFill>
                <a:blip r:embed="rId8"/>
                <a:stretch>
                  <a:fillRect l="-3729" t="-1838" b="-4412"/>
                </a:stretch>
              </a:blipFill>
            </p:spPr>
            <p:txBody>
              <a:bodyPr/>
              <a:lstStyle/>
              <a:p>
                <a:r>
                  <a:rPr lang="ja-JP" altLang="en-US">
                    <a:noFill/>
                  </a:rPr>
                  <a:t> </a:t>
                </a:r>
              </a:p>
            </p:txBody>
          </p:sp>
        </mc:Fallback>
      </mc:AlternateContent>
      <p:sp>
        <p:nvSpPr>
          <p:cNvPr id="33" name="角丸四角形 32">
            <a:extLst>
              <a:ext uri="{FF2B5EF4-FFF2-40B4-BE49-F238E27FC236}">
                <a16:creationId xmlns:a16="http://schemas.microsoft.com/office/drawing/2014/main" id="{35C90FA8-5124-F440-A744-13B83390631C}"/>
              </a:ext>
            </a:extLst>
          </p:cNvPr>
          <p:cNvSpPr/>
          <p:nvPr/>
        </p:nvSpPr>
        <p:spPr>
          <a:xfrm>
            <a:off x="8472264" y="4496756"/>
            <a:ext cx="3358156" cy="57913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4" name="角丸四角形 33">
            <a:extLst>
              <a:ext uri="{FF2B5EF4-FFF2-40B4-BE49-F238E27FC236}">
                <a16:creationId xmlns:a16="http://schemas.microsoft.com/office/drawing/2014/main" id="{5224938F-C2C2-9443-931E-9D1904127C59}"/>
              </a:ext>
            </a:extLst>
          </p:cNvPr>
          <p:cNvSpPr/>
          <p:nvPr/>
        </p:nvSpPr>
        <p:spPr>
          <a:xfrm>
            <a:off x="2958730" y="3990173"/>
            <a:ext cx="2633214" cy="2247139"/>
          </a:xfrm>
          <a:prstGeom prst="roundRect">
            <a:avLst>
              <a:gd name="adj" fmla="val 7624"/>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01098720-77F9-934A-BA3A-5B2D071C19FA}"/>
              </a:ext>
            </a:extLst>
          </p:cNvPr>
          <p:cNvSpPr/>
          <p:nvPr/>
        </p:nvSpPr>
        <p:spPr>
          <a:xfrm>
            <a:off x="2991154" y="4027103"/>
            <a:ext cx="2534784" cy="1067373"/>
          </a:xfrm>
          <a:prstGeom prst="roundRect">
            <a:avLst>
              <a:gd name="adj" fmla="val 14347"/>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6" name="角丸四角形 35">
            <a:extLst>
              <a:ext uri="{FF2B5EF4-FFF2-40B4-BE49-F238E27FC236}">
                <a16:creationId xmlns:a16="http://schemas.microsoft.com/office/drawing/2014/main" id="{20A886C9-972A-1548-A945-E4C1E0A1B864}"/>
              </a:ext>
            </a:extLst>
          </p:cNvPr>
          <p:cNvSpPr/>
          <p:nvPr/>
        </p:nvSpPr>
        <p:spPr>
          <a:xfrm>
            <a:off x="9253382" y="3992700"/>
            <a:ext cx="1573902" cy="452671"/>
          </a:xfrm>
          <a:prstGeom prst="roundRect">
            <a:avLst>
              <a:gd name="adj" fmla="val 14347"/>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 name="正方形/長方形 7">
            <a:extLst>
              <a:ext uri="{FF2B5EF4-FFF2-40B4-BE49-F238E27FC236}">
                <a16:creationId xmlns:a16="http://schemas.microsoft.com/office/drawing/2014/main" id="{8D1E3968-3C5D-A740-B40F-8C0CEAFE0B65}"/>
              </a:ext>
            </a:extLst>
          </p:cNvPr>
          <p:cNvSpPr/>
          <p:nvPr/>
        </p:nvSpPr>
        <p:spPr>
          <a:xfrm>
            <a:off x="887485" y="6228020"/>
            <a:ext cx="7343677" cy="369332"/>
          </a:xfrm>
          <a:prstGeom prst="rect">
            <a:avLst/>
          </a:prstGeom>
        </p:spPr>
        <p:txBody>
          <a:bodyPr wrap="none">
            <a:spAutoFit/>
          </a:bodyPr>
          <a:lstStyle/>
          <a:p>
            <a:pPr algn="r"/>
            <a:r>
              <a:rPr lang="en-US" altLang="ja-JP" dirty="0">
                <a:solidFill>
                  <a:srgbClr val="FF0000"/>
                </a:solidFill>
              </a:rPr>
              <a:t>※</a:t>
            </a:r>
            <a:r>
              <a:rPr lang="ja-JP" altLang="en-US">
                <a:solidFill>
                  <a:srgbClr val="FF0000"/>
                </a:solidFill>
              </a:rPr>
              <a:t>「適合率</a:t>
            </a:r>
            <a:r>
              <a:rPr lang="en-US" altLang="ja-JP" dirty="0">
                <a:solidFill>
                  <a:srgbClr val="FF0000"/>
                </a:solidFill>
              </a:rPr>
              <a:t>(</a:t>
            </a:r>
            <a:r>
              <a:rPr lang="ja-JP" altLang="en-US">
                <a:solidFill>
                  <a:srgbClr val="FF0000"/>
                </a:solidFill>
              </a:rPr>
              <a:t>陽性的中率</a:t>
            </a:r>
            <a:r>
              <a:rPr lang="en-US" altLang="ja-JP" dirty="0">
                <a:solidFill>
                  <a:srgbClr val="FF0000"/>
                </a:solidFill>
              </a:rPr>
              <a:t>)</a:t>
            </a:r>
            <a:r>
              <a:rPr lang="ja-JP" altLang="en-US">
                <a:solidFill>
                  <a:srgbClr val="FF0000"/>
                </a:solidFill>
              </a:rPr>
              <a:t>」を分野によって「精度」と呼ぶことがあるので注意</a:t>
            </a:r>
          </a:p>
        </p:txBody>
      </p:sp>
      <p:sp>
        <p:nvSpPr>
          <p:cNvPr id="38" name="フッター プレースホルダー 3">
            <a:extLst>
              <a:ext uri="{FF2B5EF4-FFF2-40B4-BE49-F238E27FC236}">
                <a16:creationId xmlns:a16="http://schemas.microsoft.com/office/drawing/2014/main" id="{E98D396F-DFFF-DC4B-A46B-D11D05D284DD}"/>
              </a:ext>
            </a:extLst>
          </p:cNvPr>
          <p:cNvSpPr txBox="1">
            <a:spLocks/>
          </p:cNvSpPr>
          <p:nvPr/>
        </p:nvSpPr>
        <p:spPr>
          <a:xfrm>
            <a:off x="10002393" y="6237312"/>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32165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92500"/>
          </a:bodyPr>
          <a:lstStyle/>
          <a:p>
            <a:r>
              <a:rPr lang="ja-JP" altLang="en-US"/>
              <a:t>識別精度の評価（例：ウイルスに感染しているかどうかの検査）</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solidFill>
                  <a:srgbClr val="FFFF00"/>
                </a:solidFill>
              </a:rPr>
              <a:t>再現率</a:t>
            </a:r>
            <a:r>
              <a:rPr lang="ja-JP" altLang="en-US"/>
              <a:t>・真陽性率・検出率・感度（</a:t>
            </a:r>
            <a:r>
              <a:rPr lang="en-US" altLang="ja-JP" dirty="0"/>
              <a:t>Recall</a:t>
            </a:r>
            <a:r>
              <a:rPr lang="ja-JP" altLang="en-US"/>
              <a:t>：リコール）</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2659804867"/>
              </p:ext>
            </p:extLst>
          </p:nvPr>
        </p:nvGraphicFramePr>
        <p:xfrm>
          <a:off x="2958565" y="4014356"/>
          <a:ext cx="5297675" cy="2279444"/>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真陽性</a:t>
                      </a:r>
                    </a:p>
                    <a:p>
                      <a:r>
                        <a:rPr kumimoji="1" lang="en" altLang="ja-JP" dirty="0">
                          <a:latin typeface="Meiryo UI" panose="020B0604030504040204" pitchFamily="34" charset="-128"/>
                          <a:ea typeface="Meiryo UI" panose="020B0604030504040204" pitchFamily="34" charset="-128"/>
                        </a:rPr>
                        <a:t>True Positive (TP)</a:t>
                      </a:r>
                    </a:p>
                  </a:txBody>
                  <a:tcPr/>
                </a:tc>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偽陰性</a:t>
                      </a:r>
                    </a:p>
                    <a:p>
                      <a:r>
                        <a:rPr kumimoji="1" lang="en" altLang="ja-JP" dirty="0">
                          <a:latin typeface="Meiryo UI" panose="020B0604030504040204" pitchFamily="34" charset="-128"/>
                          <a:ea typeface="Meiryo UI" panose="020B0604030504040204" pitchFamily="34" charset="-128"/>
                        </a:rPr>
                        <a:t>False Negative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4285981796"/>
                  </a:ext>
                </a:extLst>
              </a:tr>
              <a:tr h="1139971">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偽陽性</a:t>
                      </a:r>
                    </a:p>
                    <a:p>
                      <a:r>
                        <a:rPr kumimoji="1" lang="en" altLang="ja-JP" dirty="0">
                          <a:latin typeface="Meiryo UI" panose="020B0604030504040204" pitchFamily="34" charset="-128"/>
                          <a:ea typeface="Meiryo UI" panose="020B0604030504040204" pitchFamily="34" charset="-128"/>
                        </a:rPr>
                        <a:t>False Positive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(FP)</a:t>
                      </a:r>
                    </a:p>
                  </a:txBody>
                  <a:tcPr/>
                </a:tc>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真陰性</a:t>
                      </a:r>
                    </a:p>
                    <a:p>
                      <a:r>
                        <a:rPr kumimoji="1" lang="en" altLang="ja-JP" dirty="0">
                          <a:latin typeface="Meiryo UI" panose="020B0604030504040204" pitchFamily="34" charset="-128"/>
                          <a:ea typeface="Meiryo UI" panose="020B0604030504040204" pitchFamily="34" charset="-128"/>
                        </a:rPr>
                        <a:t>True Negative (TN)</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A0D9A4D-3F36-BF43-B6F7-0A31206D6754}"/>
                  </a:ext>
                </a:extLst>
              </p:cNvPr>
              <p:cNvSpPr txBox="1"/>
              <p:nvPr/>
            </p:nvSpPr>
            <p:spPr>
              <a:xfrm>
                <a:off x="8231160" y="2852936"/>
                <a:ext cx="3861122" cy="3487108"/>
              </a:xfrm>
              <a:prstGeom prst="rect">
                <a:avLst/>
              </a:prstGeom>
              <a:noFill/>
            </p:spPr>
            <p:txBody>
              <a:bodyPr wrap="none" rtlCol="0">
                <a:spAutoFit/>
              </a:bodyPr>
              <a:lstStyle/>
              <a:p>
                <a:r>
                  <a:rPr lang="ja-JP" altLang="en-US" sz="2800">
                    <a:latin typeface="Meiryo UI" panose="020B0604030504040204" pitchFamily="34" charset="-128"/>
                    <a:ea typeface="Meiryo UI" panose="020B0604030504040204" pitchFamily="34" charset="-128"/>
                  </a:rPr>
                  <a:t>実際に陽性の人のうち</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検査も陽性だった割合</a:t>
                </a:r>
                <a:endParaRPr kumimoji="1" lang="en-US" altLang="ja-JP" sz="2800" dirty="0">
                  <a:latin typeface="Meiryo UI" panose="020B0604030504040204" pitchFamily="34" charset="-128"/>
                  <a:ea typeface="Meiryo UI" panose="020B0604030504040204" pitchFamily="34" charset="-128"/>
                </a:endParaRPr>
              </a:p>
              <a:p>
                <a:endParaRPr lang="en-US" altLang="ja-JP" sz="1600" i="1" dirty="0">
                  <a:latin typeface="Meiryo UI" panose="020B0604030504040204" pitchFamily="34" charset="-128"/>
                  <a:ea typeface="Meiryo UI" panose="020B0604030504040204" pitchFamily="34" charset="-128"/>
                </a:endParaRPr>
              </a:p>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真陽性</m:t>
                          </m:r>
                          <m:r>
                            <m:rPr>
                              <m:nor/>
                            </m:rPr>
                            <a:rPr lang="en-US" altLang="ja-JP" sz="2800" b="1" dirty="0">
                              <a:solidFill>
                                <a:srgbClr val="C00000"/>
                              </a:solidFill>
                              <a:latin typeface="Meiryo UI" panose="020B0604030504040204" pitchFamily="34" charset="-128"/>
                              <a:ea typeface="Meiryo UI" panose="020B0604030504040204" pitchFamily="34" charset="-128"/>
                            </a:rPr>
                            <m:t>]</m:t>
                          </m:r>
                        </m:num>
                        <m:den>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真陽性</m:t>
                          </m:r>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en-US" altLang="ja-JP" sz="2800" b="1" i="0" dirty="0" smtClean="0">
                              <a:solidFill>
                                <a:srgbClr val="C00000"/>
                              </a:solidFill>
                              <a:latin typeface="Meiryo UI" panose="020B0604030504040204" pitchFamily="34" charset="-128"/>
                              <a:ea typeface="Meiryo UI" panose="020B0604030504040204" pitchFamily="34" charset="-128"/>
                            </a:rPr>
                            <m:t>+</m:t>
                          </m:r>
                          <m:r>
                            <m:rPr>
                              <m:nor/>
                            </m:rPr>
                            <a:rPr lang="en-US" altLang="ja-JP" sz="2800" b="1" dirty="0">
                              <a:solidFill>
                                <a:srgbClr val="1F497D"/>
                              </a:solidFill>
                              <a:latin typeface="Meiryo UI" panose="020B0604030504040204" pitchFamily="34" charset="-128"/>
                              <a:ea typeface="Meiryo UI" panose="020B0604030504040204" pitchFamily="34" charset="-128"/>
                            </a:rPr>
                            <m:t>[</m:t>
                          </m:r>
                          <m:r>
                            <m:rPr>
                              <m:nor/>
                            </m:rPr>
                            <a:rPr lang="ja-JP" altLang="en-US" sz="2800" b="1">
                              <a:solidFill>
                                <a:srgbClr val="1F497D"/>
                              </a:solidFill>
                              <a:latin typeface="Meiryo UI" panose="020B0604030504040204" pitchFamily="34" charset="-128"/>
                              <a:ea typeface="Meiryo UI" panose="020B0604030504040204" pitchFamily="34" charset="-128"/>
                            </a:rPr>
                            <m:t>偽陰性</m:t>
                          </m:r>
                          <m:r>
                            <m:rPr>
                              <m:nor/>
                            </m:rPr>
                            <a:rPr lang="en-US" altLang="ja-JP" sz="2800" b="1" dirty="0">
                              <a:solidFill>
                                <a:srgbClr val="1F497D"/>
                              </a:solidFill>
                              <a:latin typeface="Meiryo UI" panose="020B0604030504040204" pitchFamily="34" charset="-128"/>
                              <a:ea typeface="Meiryo UI" panose="020B0604030504040204" pitchFamily="34" charset="-128"/>
                            </a:rPr>
                            <m:t>]</m:t>
                          </m:r>
                        </m:den>
                      </m:f>
                    </m:oMath>
                  </m:oMathPara>
                </a14:m>
                <a:endParaRPr kumimoji="1" lang="en-US" altLang="ja-JP" sz="2800" dirty="0">
                  <a:latin typeface="Meiryo UI" panose="020B0604030504040204" pitchFamily="34" charset="-128"/>
                </a:endParaRPr>
              </a:p>
              <a:p>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＝再現率（感度）</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a:t>
                </a:r>
                <a:r>
                  <a:rPr lang="en-US" altLang="ja-JP" sz="2800" dirty="0">
                    <a:latin typeface="Meiryo UI" panose="020B0604030504040204" pitchFamily="34" charset="-128"/>
                    <a:ea typeface="Meiryo UI" panose="020B0604030504040204" pitchFamily="34" charset="-128"/>
                  </a:rPr>
                  <a:t>Recall</a:t>
                </a:r>
                <a:r>
                  <a:rPr kumimoji="1" lang="ja-JP" altLang="en-US" sz="2800">
                    <a:latin typeface="Meiryo UI" panose="020B0604030504040204" pitchFamily="34" charset="-128"/>
                    <a:ea typeface="Meiryo UI" panose="020B0604030504040204" pitchFamily="34" charset="-128"/>
                  </a:rPr>
                  <a:t>）</a:t>
                </a:r>
              </a:p>
            </p:txBody>
          </p:sp>
        </mc:Choice>
        <mc:Fallback xmlns="">
          <p:sp>
            <p:nvSpPr>
              <p:cNvPr id="32" name="テキスト ボックス 31">
                <a:extLst>
                  <a:ext uri="{FF2B5EF4-FFF2-40B4-BE49-F238E27FC236}">
                    <a16:creationId xmlns:a16="http://schemas.microsoft.com/office/drawing/2014/main" id="{9A0D9A4D-3F36-BF43-B6F7-0A31206D6754}"/>
                  </a:ext>
                </a:extLst>
              </p:cNvPr>
              <p:cNvSpPr txBox="1">
                <a:spLocks noRot="1" noChangeAspect="1" noMove="1" noResize="1" noEditPoints="1" noAdjustHandles="1" noChangeArrowheads="1" noChangeShapeType="1" noTextEdit="1"/>
              </p:cNvSpPr>
              <p:nvPr/>
            </p:nvSpPr>
            <p:spPr>
              <a:xfrm>
                <a:off x="8231160" y="2852936"/>
                <a:ext cx="3861122" cy="3487108"/>
              </a:xfrm>
              <a:prstGeom prst="rect">
                <a:avLst/>
              </a:prstGeom>
              <a:blipFill>
                <a:blip r:embed="rId8"/>
                <a:stretch>
                  <a:fillRect l="-3607" t="-1812" b="-2899"/>
                </a:stretch>
              </a:blipFill>
            </p:spPr>
            <p:txBody>
              <a:bodyPr/>
              <a:lstStyle/>
              <a:p>
                <a:r>
                  <a:rPr lang="ja-JP" altLang="en-US">
                    <a:noFill/>
                  </a:rPr>
                  <a:t> </a:t>
                </a:r>
              </a:p>
            </p:txBody>
          </p:sp>
        </mc:Fallback>
      </mc:AlternateContent>
      <p:sp>
        <p:nvSpPr>
          <p:cNvPr id="8" name="角丸四角形 7">
            <a:extLst>
              <a:ext uri="{FF2B5EF4-FFF2-40B4-BE49-F238E27FC236}">
                <a16:creationId xmlns:a16="http://schemas.microsoft.com/office/drawing/2014/main" id="{4CE664D7-67A5-B44B-9459-62E0168BEF10}"/>
              </a:ext>
            </a:extLst>
          </p:cNvPr>
          <p:cNvSpPr/>
          <p:nvPr/>
        </p:nvSpPr>
        <p:spPr>
          <a:xfrm>
            <a:off x="2958730" y="4005064"/>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3" name="角丸四角形 32">
            <a:extLst>
              <a:ext uri="{FF2B5EF4-FFF2-40B4-BE49-F238E27FC236}">
                <a16:creationId xmlns:a16="http://schemas.microsoft.com/office/drawing/2014/main" id="{5767BE21-EEED-D546-8402-7E62695BBF1A}"/>
              </a:ext>
            </a:extLst>
          </p:cNvPr>
          <p:cNvSpPr/>
          <p:nvPr/>
        </p:nvSpPr>
        <p:spPr>
          <a:xfrm>
            <a:off x="8472264" y="4509120"/>
            <a:ext cx="3358156" cy="57913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4" name="角丸四角形 33">
            <a:extLst>
              <a:ext uri="{FF2B5EF4-FFF2-40B4-BE49-F238E27FC236}">
                <a16:creationId xmlns:a16="http://schemas.microsoft.com/office/drawing/2014/main" id="{B194B8DE-3652-B945-AA8C-2E7731A474C2}"/>
              </a:ext>
            </a:extLst>
          </p:cNvPr>
          <p:cNvSpPr/>
          <p:nvPr/>
        </p:nvSpPr>
        <p:spPr>
          <a:xfrm>
            <a:off x="2999656" y="4042627"/>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B68B08B5-D9BD-4F40-BE7D-034A351954C5}"/>
              </a:ext>
            </a:extLst>
          </p:cNvPr>
          <p:cNvSpPr/>
          <p:nvPr/>
        </p:nvSpPr>
        <p:spPr>
          <a:xfrm>
            <a:off x="9336360" y="3969055"/>
            <a:ext cx="1635019" cy="468057"/>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7" name="フッター プレースホルダー 3">
            <a:extLst>
              <a:ext uri="{FF2B5EF4-FFF2-40B4-BE49-F238E27FC236}">
                <a16:creationId xmlns:a16="http://schemas.microsoft.com/office/drawing/2014/main" id="{38FD6B4C-7FA6-FF48-9877-DB8B3D1B3F4D}"/>
              </a:ext>
            </a:extLst>
          </p:cNvPr>
          <p:cNvSpPr txBox="1">
            <a:spLocks/>
          </p:cNvSpPr>
          <p:nvPr/>
        </p:nvSpPr>
        <p:spPr>
          <a:xfrm>
            <a:off x="10079177" y="6246604"/>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293605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4CF409F9-B14C-1746-9E99-57227BCDDE71}"/>
              </a:ext>
            </a:extLst>
          </p:cNvPr>
          <p:cNvSpPr>
            <a:spLocks noGrp="1"/>
          </p:cNvSpPr>
          <p:nvPr>
            <p:ph idx="1"/>
          </p:nvPr>
        </p:nvSpPr>
        <p:spPr>
          <a:xfrm>
            <a:off x="527382" y="1844824"/>
            <a:ext cx="11137237" cy="760492"/>
          </a:xfrm>
        </p:spPr>
        <p:txBody>
          <a:bodyPr>
            <a:normAutofit fontScale="92500"/>
          </a:bodyPr>
          <a:lstStyle/>
          <a:p>
            <a:r>
              <a:rPr lang="ja-JP" altLang="en-US"/>
              <a:t>識別精度の評価（例：ウイルスに感染しているかどうかの検査）</a:t>
            </a:r>
          </a:p>
        </p:txBody>
      </p:sp>
      <p:sp>
        <p:nvSpPr>
          <p:cNvPr id="6" name="テキスト プレースホルダー 5">
            <a:extLst>
              <a:ext uri="{FF2B5EF4-FFF2-40B4-BE49-F238E27FC236}">
                <a16:creationId xmlns:a16="http://schemas.microsoft.com/office/drawing/2014/main" id="{9410AC1D-BC1E-3D47-B494-C8ABD79379FD}"/>
              </a:ext>
            </a:extLst>
          </p:cNvPr>
          <p:cNvSpPr>
            <a:spLocks noGrp="1"/>
          </p:cNvSpPr>
          <p:nvPr>
            <p:ph type="body" sz="quarter" idx="13"/>
          </p:nvPr>
        </p:nvSpPr>
        <p:spPr/>
        <p:txBody>
          <a:bodyPr>
            <a:normAutofit fontScale="92500" lnSpcReduction="20000"/>
          </a:bodyPr>
          <a:lstStyle/>
          <a:p>
            <a:r>
              <a:rPr lang="ja-JP" altLang="en-US">
                <a:solidFill>
                  <a:srgbClr val="FFFF00"/>
                </a:solidFill>
              </a:rPr>
              <a:t>特異度</a:t>
            </a:r>
            <a:r>
              <a:rPr lang="ja-JP" altLang="en-US"/>
              <a:t>（</a:t>
            </a:r>
            <a:r>
              <a:rPr lang="en-US" altLang="ja-JP" dirty="0"/>
              <a:t>Specificity</a:t>
            </a:r>
            <a:r>
              <a:rPr lang="ja-JP" altLang="en-US"/>
              <a:t>：スペシフィシティ）</a:t>
            </a:r>
          </a:p>
        </p:txBody>
      </p:sp>
      <p:sp>
        <p:nvSpPr>
          <p:cNvPr id="4" name="タイトル 3">
            <a:extLst>
              <a:ext uri="{FF2B5EF4-FFF2-40B4-BE49-F238E27FC236}">
                <a16:creationId xmlns:a16="http://schemas.microsoft.com/office/drawing/2014/main" id="{577B1A5C-F83C-4046-8D97-3CC4FDC89FEF}"/>
              </a:ext>
            </a:extLst>
          </p:cNvPr>
          <p:cNvSpPr>
            <a:spLocks noGrp="1"/>
          </p:cNvSpPr>
          <p:nvPr>
            <p:ph type="title"/>
          </p:nvPr>
        </p:nvSpPr>
        <p:spPr/>
        <p:txBody>
          <a:bodyPr/>
          <a:lstStyle/>
          <a:p>
            <a:r>
              <a:rPr lang="ja-JP" altLang="en-US"/>
              <a:t>識別モデル・技術の評価</a:t>
            </a:r>
          </a:p>
        </p:txBody>
      </p:sp>
      <p:sp>
        <p:nvSpPr>
          <p:cNvPr id="7" name="テキスト プレースホルダー 6">
            <a:extLst>
              <a:ext uri="{FF2B5EF4-FFF2-40B4-BE49-F238E27FC236}">
                <a16:creationId xmlns:a16="http://schemas.microsoft.com/office/drawing/2014/main" id="{D70BDB0E-7929-9446-AF97-FA751E78BC3E}"/>
              </a:ext>
            </a:extLst>
          </p:cNvPr>
          <p:cNvSpPr>
            <a:spLocks noGrp="1"/>
          </p:cNvSpPr>
          <p:nvPr>
            <p:ph type="body" sz="quarter" idx="14"/>
          </p:nvPr>
        </p:nvSpPr>
        <p:spPr/>
        <p:txBody>
          <a:bodyPr/>
          <a:lstStyle/>
          <a:p>
            <a:r>
              <a:rPr lang="ja-JP" altLang="en-US"/>
              <a:t>予測精度と学習方法</a:t>
            </a:r>
            <a:endParaRPr lang="en-US" altLang="ja-JP" dirty="0"/>
          </a:p>
        </p:txBody>
      </p:sp>
      <p:graphicFrame>
        <p:nvGraphicFramePr>
          <p:cNvPr id="2" name="表 1">
            <a:extLst>
              <a:ext uri="{FF2B5EF4-FFF2-40B4-BE49-F238E27FC236}">
                <a16:creationId xmlns:a16="http://schemas.microsoft.com/office/drawing/2014/main" id="{1E356DA2-EB54-CC4E-8B38-96EB443E6B06}"/>
              </a:ext>
            </a:extLst>
          </p:cNvPr>
          <p:cNvGraphicFramePr>
            <a:graphicFrameLocks noGrp="1"/>
          </p:cNvGraphicFramePr>
          <p:nvPr>
            <p:extLst>
              <p:ext uri="{D42A27DB-BD31-4B8C-83A1-F6EECF244321}">
                <p14:modId xmlns:p14="http://schemas.microsoft.com/office/powerpoint/2010/main" val="3189042539"/>
              </p:ext>
            </p:extLst>
          </p:nvPr>
        </p:nvGraphicFramePr>
        <p:xfrm>
          <a:off x="2958565" y="4014356"/>
          <a:ext cx="5297675" cy="2279444"/>
        </p:xfrm>
        <a:graphic>
          <a:graphicData uri="http://schemas.openxmlformats.org/drawingml/2006/table">
            <a:tbl>
              <a:tblPr bandRow="1">
                <a:tableStyleId>{5C22544A-7EE6-4342-B048-85BDC9FD1C3A}</a:tableStyleId>
              </a:tblPr>
              <a:tblGrid>
                <a:gridCol w="2675064">
                  <a:extLst>
                    <a:ext uri="{9D8B030D-6E8A-4147-A177-3AD203B41FA5}">
                      <a16:colId xmlns:a16="http://schemas.microsoft.com/office/drawing/2014/main" val="785890562"/>
                    </a:ext>
                  </a:extLst>
                </a:gridCol>
                <a:gridCol w="2622611">
                  <a:extLst>
                    <a:ext uri="{9D8B030D-6E8A-4147-A177-3AD203B41FA5}">
                      <a16:colId xmlns:a16="http://schemas.microsoft.com/office/drawing/2014/main" val="2228602091"/>
                    </a:ext>
                  </a:extLst>
                </a:gridCol>
              </a:tblGrid>
              <a:tr h="1139473">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真陽性</a:t>
                      </a:r>
                    </a:p>
                    <a:p>
                      <a:r>
                        <a:rPr kumimoji="1" lang="en" altLang="ja-JP" dirty="0">
                          <a:latin typeface="Meiryo UI" panose="020B0604030504040204" pitchFamily="34" charset="-128"/>
                          <a:ea typeface="Meiryo UI" panose="020B0604030504040204" pitchFamily="34" charset="-128"/>
                        </a:rPr>
                        <a:t>True Positive (TP)</a:t>
                      </a:r>
                    </a:p>
                  </a:txBody>
                  <a:tcPr/>
                </a:tc>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偽陰性</a:t>
                      </a:r>
                    </a:p>
                    <a:p>
                      <a:r>
                        <a:rPr kumimoji="1" lang="en" altLang="ja-JP" dirty="0">
                          <a:latin typeface="Meiryo UI" panose="020B0604030504040204" pitchFamily="34" charset="-128"/>
                          <a:ea typeface="Meiryo UI" panose="020B0604030504040204" pitchFamily="34" charset="-128"/>
                        </a:rPr>
                        <a:t>False Negative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(FN)</a:t>
                      </a:r>
                    </a:p>
                    <a:p>
                      <a:endParaRPr kumimoji="1" lang="en" altLang="ja-JP"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4285981796"/>
                  </a:ext>
                </a:extLst>
              </a:tr>
              <a:tr h="1139971">
                <a:tc>
                  <a:txBody>
                    <a:bodyPr/>
                    <a:lstStyle/>
                    <a:p>
                      <a:r>
                        <a:rPr kumimoji="1" lang="ja-JP" altLang="en-US" sz="3200" b="1">
                          <a:solidFill>
                            <a:schemeClr val="tx2"/>
                          </a:solidFill>
                          <a:latin typeface="Meiryo UI" panose="020B0604030504040204" pitchFamily="34" charset="-128"/>
                          <a:ea typeface="Meiryo UI" panose="020B0604030504040204" pitchFamily="34" charset="-128"/>
                        </a:rPr>
                        <a:t>偽陽性</a:t>
                      </a:r>
                    </a:p>
                    <a:p>
                      <a:r>
                        <a:rPr kumimoji="1" lang="en" altLang="ja-JP" dirty="0">
                          <a:latin typeface="Meiryo UI" panose="020B0604030504040204" pitchFamily="34" charset="-128"/>
                          <a:ea typeface="Meiryo UI" panose="020B0604030504040204" pitchFamily="34" charset="-128"/>
                        </a:rPr>
                        <a:t>False Positive</a:t>
                      </a:r>
                      <a:r>
                        <a:rPr kumimoji="1" lang="ja-JP" altLang="en">
                          <a:latin typeface="Meiryo UI" panose="020B0604030504040204" pitchFamily="34" charset="-128"/>
                          <a:ea typeface="Meiryo UI" panose="020B0604030504040204" pitchFamily="34" charset="-128"/>
                        </a:rPr>
                        <a:t>　</a:t>
                      </a:r>
                      <a:r>
                        <a:rPr kumimoji="1" lang="en" altLang="ja-JP" dirty="0">
                          <a:latin typeface="Meiryo UI" panose="020B0604030504040204" pitchFamily="34" charset="-128"/>
                          <a:ea typeface="Meiryo UI" panose="020B0604030504040204" pitchFamily="34" charset="-128"/>
                        </a:rPr>
                        <a:t>(FP)</a:t>
                      </a:r>
                    </a:p>
                  </a:txBody>
                  <a:tcPr/>
                </a:tc>
                <a:tc>
                  <a:txBody>
                    <a:bodyPr/>
                    <a:lstStyle/>
                    <a:p>
                      <a:r>
                        <a:rPr kumimoji="1" lang="ja-JP" altLang="en-US" sz="3200" b="1">
                          <a:solidFill>
                            <a:srgbClr val="C00000"/>
                          </a:solidFill>
                          <a:latin typeface="Meiryo UI" panose="020B0604030504040204" pitchFamily="34" charset="-128"/>
                          <a:ea typeface="Meiryo UI" panose="020B0604030504040204" pitchFamily="34" charset="-128"/>
                        </a:rPr>
                        <a:t>真陰性</a:t>
                      </a:r>
                    </a:p>
                    <a:p>
                      <a:r>
                        <a:rPr kumimoji="1" lang="en" altLang="ja-JP" dirty="0">
                          <a:latin typeface="Meiryo UI" panose="020B0604030504040204" pitchFamily="34" charset="-128"/>
                          <a:ea typeface="Meiryo UI" panose="020B0604030504040204" pitchFamily="34" charset="-128"/>
                        </a:rPr>
                        <a:t>True Negative (TN)</a:t>
                      </a:r>
                    </a:p>
                  </a:txBody>
                  <a:tcPr/>
                </a:tc>
                <a:extLst>
                  <a:ext uri="{0D108BD9-81ED-4DB2-BD59-A6C34878D82A}">
                    <a16:rowId xmlns:a16="http://schemas.microsoft.com/office/drawing/2014/main" val="2164917932"/>
                  </a:ext>
                </a:extLst>
              </a:tr>
            </a:tbl>
          </a:graphicData>
        </a:graphic>
      </p:graphicFrame>
      <p:sp>
        <p:nvSpPr>
          <p:cNvPr id="3" name="テキスト ボックス 2">
            <a:extLst>
              <a:ext uri="{FF2B5EF4-FFF2-40B4-BE49-F238E27FC236}">
                <a16:creationId xmlns:a16="http://schemas.microsoft.com/office/drawing/2014/main" id="{51BF8FAB-9F2C-8C48-8505-9396072FB3AF}"/>
              </a:ext>
            </a:extLst>
          </p:cNvPr>
          <p:cNvSpPr txBox="1"/>
          <p:nvPr/>
        </p:nvSpPr>
        <p:spPr>
          <a:xfrm>
            <a:off x="3712599" y="2708920"/>
            <a:ext cx="2959465" cy="400110"/>
          </a:xfrm>
          <a:prstGeom prst="rect">
            <a:avLst/>
          </a:prstGeom>
          <a:noFill/>
          <a:ln>
            <a:solidFill>
              <a:schemeClr val="tx1"/>
            </a:solidFill>
          </a:ln>
        </p:spPr>
        <p:txBody>
          <a:bodyPr wrap="none" rtlCol="0">
            <a:spAutoFit/>
          </a:bodyPr>
          <a:lstStyle/>
          <a:p>
            <a:r>
              <a:rPr kumimoji="1" lang="ja-JP" altLang="en-US" sz="2000" b="1">
                <a:latin typeface="Meiryo UI" panose="020B0604030504040204" pitchFamily="34" charset="-128"/>
                <a:ea typeface="Meiryo UI" panose="020B0604030504040204" pitchFamily="34" charset="-128"/>
              </a:rPr>
              <a:t>検査の結果（予測結果）</a:t>
            </a:r>
          </a:p>
        </p:txBody>
      </p:sp>
      <p:sp>
        <p:nvSpPr>
          <p:cNvPr id="15" name="テキスト ボックス 14">
            <a:extLst>
              <a:ext uri="{FF2B5EF4-FFF2-40B4-BE49-F238E27FC236}">
                <a16:creationId xmlns:a16="http://schemas.microsoft.com/office/drawing/2014/main" id="{D8B69EF2-1314-F840-B33B-CDAE719E5F6B}"/>
              </a:ext>
            </a:extLst>
          </p:cNvPr>
          <p:cNvSpPr txBox="1"/>
          <p:nvPr/>
        </p:nvSpPr>
        <p:spPr>
          <a:xfrm>
            <a:off x="423370" y="4608456"/>
            <a:ext cx="461665" cy="1244329"/>
          </a:xfrm>
          <a:prstGeom prst="rect">
            <a:avLst/>
          </a:prstGeom>
          <a:noFill/>
          <a:ln>
            <a:solidFill>
              <a:schemeClr val="tx1"/>
            </a:solidFill>
          </a:ln>
        </p:spPr>
        <p:txBody>
          <a:bodyPr vert="eaVert" wrap="square" rtlCol="0">
            <a:spAutoFit/>
          </a:bodyPr>
          <a:lstStyle/>
          <a:p>
            <a:r>
              <a:rPr kumimoji="1" lang="ja-JP" altLang="en-US" b="1">
                <a:latin typeface="Meiryo UI" panose="020B0604030504040204" pitchFamily="34" charset="-128"/>
                <a:ea typeface="Meiryo UI" panose="020B0604030504040204" pitchFamily="34" charset="-128"/>
              </a:rPr>
              <a:t>実際の状態</a:t>
            </a:r>
          </a:p>
        </p:txBody>
      </p:sp>
      <p:pic>
        <p:nvPicPr>
          <p:cNvPr id="16" name="図 15">
            <a:extLst>
              <a:ext uri="{FF2B5EF4-FFF2-40B4-BE49-F238E27FC236}">
                <a16:creationId xmlns:a16="http://schemas.microsoft.com/office/drawing/2014/main" id="{6F5889A9-21A2-CB4B-8B91-FE1F666D6A51}"/>
              </a:ext>
            </a:extLst>
          </p:cNvPr>
          <p:cNvPicPr>
            <a:picLocks noChangeAspect="1"/>
          </p:cNvPicPr>
          <p:nvPr/>
        </p:nvPicPr>
        <p:blipFill rotWithShape="1">
          <a:blip r:embed="rId2"/>
          <a:srcRect b="34116"/>
          <a:stretch/>
        </p:blipFill>
        <p:spPr>
          <a:xfrm>
            <a:off x="1703512" y="5230621"/>
            <a:ext cx="1287642" cy="1015983"/>
          </a:xfrm>
          <a:prstGeom prst="rect">
            <a:avLst/>
          </a:prstGeom>
        </p:spPr>
      </p:pic>
      <p:pic>
        <p:nvPicPr>
          <p:cNvPr id="17" name="図 16">
            <a:extLst>
              <a:ext uri="{FF2B5EF4-FFF2-40B4-BE49-F238E27FC236}">
                <a16:creationId xmlns:a16="http://schemas.microsoft.com/office/drawing/2014/main" id="{BA4859B3-DA78-2847-A68A-519B8BC92625}"/>
              </a:ext>
            </a:extLst>
          </p:cNvPr>
          <p:cNvPicPr>
            <a:picLocks noChangeAspect="1"/>
          </p:cNvPicPr>
          <p:nvPr/>
        </p:nvPicPr>
        <p:blipFill>
          <a:blip r:embed="rId3"/>
          <a:stretch>
            <a:fillRect/>
          </a:stretch>
        </p:blipFill>
        <p:spPr>
          <a:xfrm>
            <a:off x="1919536" y="4127290"/>
            <a:ext cx="967186" cy="967186"/>
          </a:xfrm>
          <a:prstGeom prst="rect">
            <a:avLst/>
          </a:prstGeom>
        </p:spPr>
      </p:pic>
      <p:grpSp>
        <p:nvGrpSpPr>
          <p:cNvPr id="21" name="グループ化 20">
            <a:extLst>
              <a:ext uri="{FF2B5EF4-FFF2-40B4-BE49-F238E27FC236}">
                <a16:creationId xmlns:a16="http://schemas.microsoft.com/office/drawing/2014/main" id="{8E7C9E94-150D-1945-A88E-5ED2B830ADBC}"/>
              </a:ext>
            </a:extLst>
          </p:cNvPr>
          <p:cNvGrpSpPr/>
          <p:nvPr/>
        </p:nvGrpSpPr>
        <p:grpSpPr>
          <a:xfrm>
            <a:off x="3395674" y="3076396"/>
            <a:ext cx="1264398" cy="926524"/>
            <a:chOff x="2080129" y="2691247"/>
            <a:chExt cx="1264398" cy="926524"/>
          </a:xfrm>
        </p:grpSpPr>
        <p:grpSp>
          <p:nvGrpSpPr>
            <p:cNvPr id="22" name="グループ化 21">
              <a:extLst>
                <a:ext uri="{FF2B5EF4-FFF2-40B4-BE49-F238E27FC236}">
                  <a16:creationId xmlns:a16="http://schemas.microsoft.com/office/drawing/2014/main" id="{CEEEDE31-2A84-4148-B7E7-53436B620D36}"/>
                </a:ext>
              </a:extLst>
            </p:cNvPr>
            <p:cNvGrpSpPr/>
            <p:nvPr/>
          </p:nvGrpSpPr>
          <p:grpSpPr>
            <a:xfrm>
              <a:off x="2267253" y="2969342"/>
              <a:ext cx="1077274" cy="648429"/>
              <a:chOff x="5550261" y="2924944"/>
              <a:chExt cx="1803527" cy="1085572"/>
            </a:xfrm>
          </p:grpSpPr>
          <p:pic>
            <p:nvPicPr>
              <p:cNvPr id="24" name="図 23">
                <a:extLst>
                  <a:ext uri="{FF2B5EF4-FFF2-40B4-BE49-F238E27FC236}">
                    <a16:creationId xmlns:a16="http://schemas.microsoft.com/office/drawing/2014/main" id="{29AA3458-0656-8446-AA6C-EB8CF0AEE1A9}"/>
                  </a:ext>
                </a:extLst>
              </p:cNvPr>
              <p:cNvPicPr>
                <a:picLocks noChangeAspect="1"/>
              </p:cNvPicPr>
              <p:nvPr/>
            </p:nvPicPr>
            <p:blipFill>
              <a:blip r:embed="rId4"/>
              <a:stretch>
                <a:fillRect/>
              </a:stretch>
            </p:blipFill>
            <p:spPr>
              <a:xfrm flipH="1">
                <a:off x="6468244" y="3040505"/>
                <a:ext cx="885544" cy="970011"/>
              </a:xfrm>
              <a:prstGeom prst="rect">
                <a:avLst/>
              </a:prstGeom>
            </p:spPr>
          </p:pic>
          <p:sp>
            <p:nvSpPr>
              <p:cNvPr id="25" name="テキスト ボックス 24">
                <a:extLst>
                  <a:ext uri="{FF2B5EF4-FFF2-40B4-BE49-F238E27FC236}">
                    <a16:creationId xmlns:a16="http://schemas.microsoft.com/office/drawing/2014/main" id="{D3EEA500-7701-A94C-8B19-41D45B00E78A}"/>
                  </a:ext>
                </a:extLst>
              </p:cNvPr>
              <p:cNvSpPr txBox="1"/>
              <p:nvPr/>
            </p:nvSpPr>
            <p:spPr>
              <a:xfrm>
                <a:off x="5550261" y="2924944"/>
                <a:ext cx="1235710" cy="741106"/>
              </a:xfrm>
              <a:prstGeom prst="roundRect">
                <a:avLst/>
              </a:prstGeom>
              <a:solidFill>
                <a:srgbClr val="FFFFFF"/>
              </a:solidFill>
              <a:ln w="19050">
                <a:solidFill>
                  <a:schemeClr val="accent2"/>
                </a:solidFill>
              </a:ln>
            </p:spPr>
            <p:txBody>
              <a:bodyPr wrap="none" rtlCol="0">
                <a:spAutoFit/>
              </a:bodyPr>
              <a:lstStyle/>
              <a:p>
                <a:r>
                  <a:rPr lang="ja-JP" altLang="en-US" sz="2000" b="1">
                    <a:solidFill>
                      <a:schemeClr val="accent2"/>
                    </a:solidFill>
                    <a:latin typeface="Meiryo UI" panose="020B0604030504040204" pitchFamily="34" charset="-128"/>
                    <a:ea typeface="Meiryo UI" panose="020B0604030504040204" pitchFamily="34" charset="-128"/>
                  </a:rPr>
                  <a:t>陽性</a:t>
                </a:r>
                <a:endParaRPr lang="en-US" altLang="ja-JP" sz="2000" b="1" dirty="0">
                  <a:solidFill>
                    <a:schemeClr val="accent2"/>
                  </a:solidFill>
                  <a:latin typeface="Meiryo UI" panose="020B0604030504040204" pitchFamily="34" charset="-128"/>
                  <a:ea typeface="Meiryo UI" panose="020B0604030504040204" pitchFamily="34" charset="-128"/>
                </a:endParaRPr>
              </a:p>
            </p:txBody>
          </p:sp>
        </p:grpSp>
        <p:sp>
          <p:nvSpPr>
            <p:cNvPr id="23" name="テキスト ボックス 22">
              <a:extLst>
                <a:ext uri="{FF2B5EF4-FFF2-40B4-BE49-F238E27FC236}">
                  <a16:creationId xmlns:a16="http://schemas.microsoft.com/office/drawing/2014/main" id="{E4DCBB65-8ED8-9148-BC75-C7A89D51ACC2}"/>
                </a:ext>
              </a:extLst>
            </p:cNvPr>
            <p:cNvSpPr txBox="1"/>
            <p:nvPr/>
          </p:nvSpPr>
          <p:spPr>
            <a:xfrm>
              <a:off x="2080129" y="2691247"/>
              <a:ext cx="763351" cy="338554"/>
            </a:xfrm>
            <a:prstGeom prst="rect">
              <a:avLst/>
            </a:prstGeom>
            <a:noFill/>
          </p:spPr>
          <p:txBody>
            <a:bodyPr wrap="none" rtlCol="0">
              <a:spAutoFit/>
            </a:bodyPr>
            <a:lstStyle/>
            <a:p>
              <a:r>
                <a:rPr kumimoji="1" lang="ja-JP" altLang="en-US" sz="1600">
                  <a:solidFill>
                    <a:schemeClr val="accent2"/>
                  </a:solidFill>
                  <a:latin typeface="Meiryo UI" panose="020B0604030504040204" pitchFamily="34" charset="-128"/>
                  <a:ea typeface="Meiryo UI" panose="020B0604030504040204" pitchFamily="34" charset="-128"/>
                </a:rPr>
                <a:t>検査で</a:t>
              </a:r>
            </a:p>
          </p:txBody>
        </p:sp>
      </p:grpSp>
      <p:grpSp>
        <p:nvGrpSpPr>
          <p:cNvPr id="27" name="グループ化 26">
            <a:extLst>
              <a:ext uri="{FF2B5EF4-FFF2-40B4-BE49-F238E27FC236}">
                <a16:creationId xmlns:a16="http://schemas.microsoft.com/office/drawing/2014/main" id="{60595A1C-5A17-5840-BAB5-312C3D18FC8B}"/>
              </a:ext>
            </a:extLst>
          </p:cNvPr>
          <p:cNvGrpSpPr/>
          <p:nvPr/>
        </p:nvGrpSpPr>
        <p:grpSpPr>
          <a:xfrm>
            <a:off x="6292219" y="3075791"/>
            <a:ext cx="1295281" cy="923674"/>
            <a:chOff x="7404768" y="3416595"/>
            <a:chExt cx="1295281" cy="923674"/>
          </a:xfrm>
        </p:grpSpPr>
        <p:grpSp>
          <p:nvGrpSpPr>
            <p:cNvPr id="18" name="グループ化 17">
              <a:extLst>
                <a:ext uri="{FF2B5EF4-FFF2-40B4-BE49-F238E27FC236}">
                  <a16:creationId xmlns:a16="http://schemas.microsoft.com/office/drawing/2014/main" id="{7FC1BC7D-93F4-1E47-94E0-E334169E6B2B}"/>
                </a:ext>
              </a:extLst>
            </p:cNvPr>
            <p:cNvGrpSpPr/>
            <p:nvPr/>
          </p:nvGrpSpPr>
          <p:grpSpPr>
            <a:xfrm>
              <a:off x="7608168" y="3704793"/>
              <a:ext cx="1091881" cy="635476"/>
              <a:chOff x="9596611" y="5491548"/>
              <a:chExt cx="1827981" cy="1063887"/>
            </a:xfrm>
          </p:grpSpPr>
          <p:pic>
            <p:nvPicPr>
              <p:cNvPr id="19" name="図 18">
                <a:extLst>
                  <a:ext uri="{FF2B5EF4-FFF2-40B4-BE49-F238E27FC236}">
                    <a16:creationId xmlns:a16="http://schemas.microsoft.com/office/drawing/2014/main" id="{4B1721A6-B915-144F-BCEE-080980D1357F}"/>
                  </a:ext>
                </a:extLst>
              </p:cNvPr>
              <p:cNvPicPr>
                <a:picLocks noChangeAspect="1"/>
              </p:cNvPicPr>
              <p:nvPr/>
            </p:nvPicPr>
            <p:blipFill>
              <a:blip r:embed="rId5"/>
              <a:stretch>
                <a:fillRect/>
              </a:stretch>
            </p:blipFill>
            <p:spPr>
              <a:xfrm>
                <a:off x="10539048" y="5585424"/>
                <a:ext cx="885544" cy="970011"/>
              </a:xfrm>
              <a:prstGeom prst="rect">
                <a:avLst/>
              </a:prstGeom>
            </p:spPr>
          </p:pic>
          <p:sp>
            <p:nvSpPr>
              <p:cNvPr id="20" name="テキスト ボックス 19">
                <a:extLst>
                  <a:ext uri="{FF2B5EF4-FFF2-40B4-BE49-F238E27FC236}">
                    <a16:creationId xmlns:a16="http://schemas.microsoft.com/office/drawing/2014/main" id="{004C86F2-9EF7-484D-8B2D-83A066B70626}"/>
                  </a:ext>
                </a:extLst>
              </p:cNvPr>
              <p:cNvSpPr txBox="1"/>
              <p:nvPr/>
            </p:nvSpPr>
            <p:spPr>
              <a:xfrm>
                <a:off x="9596611" y="5491548"/>
                <a:ext cx="1235709" cy="741106"/>
              </a:xfrm>
              <a:prstGeom prst="roundRect">
                <a:avLst/>
              </a:prstGeom>
              <a:solidFill>
                <a:srgbClr val="FFFFFF"/>
              </a:solidFill>
              <a:ln w="19050">
                <a:solidFill>
                  <a:schemeClr val="tx2"/>
                </a:solidFill>
              </a:ln>
            </p:spPr>
            <p:txBody>
              <a:bodyPr wrap="none" rtlCol="0">
                <a:spAutoFit/>
              </a:bodyPr>
              <a:lstStyle/>
              <a:p>
                <a:r>
                  <a:rPr lang="ja-JP" altLang="en-US" sz="2000" b="1">
                    <a:solidFill>
                      <a:schemeClr val="tx2"/>
                    </a:solidFill>
                    <a:latin typeface="Meiryo UI" panose="020B0604030504040204" pitchFamily="34" charset="-128"/>
                    <a:ea typeface="Meiryo UI" panose="020B0604030504040204" pitchFamily="34" charset="-128"/>
                  </a:rPr>
                  <a:t>陰性</a:t>
                </a:r>
                <a:endParaRPr lang="en-US" altLang="ja-JP" sz="2000" b="1" dirty="0">
                  <a:solidFill>
                    <a:schemeClr val="tx2"/>
                  </a:solidFill>
                  <a:latin typeface="Meiryo UI" panose="020B0604030504040204" pitchFamily="34" charset="-128"/>
                  <a:ea typeface="Meiryo UI" panose="020B0604030504040204" pitchFamily="34" charset="-128"/>
                </a:endParaRPr>
              </a:p>
            </p:txBody>
          </p:sp>
        </p:grpSp>
        <p:sp>
          <p:nvSpPr>
            <p:cNvPr id="26" name="テキスト ボックス 25">
              <a:extLst>
                <a:ext uri="{FF2B5EF4-FFF2-40B4-BE49-F238E27FC236}">
                  <a16:creationId xmlns:a16="http://schemas.microsoft.com/office/drawing/2014/main" id="{6289E9D9-1DA2-1D4E-B73D-42B1447A541E}"/>
                </a:ext>
              </a:extLst>
            </p:cNvPr>
            <p:cNvSpPr txBox="1"/>
            <p:nvPr/>
          </p:nvSpPr>
          <p:spPr>
            <a:xfrm>
              <a:off x="7404768" y="3416595"/>
              <a:ext cx="763351" cy="338554"/>
            </a:xfrm>
            <a:prstGeom prst="rect">
              <a:avLst/>
            </a:prstGeom>
            <a:noFill/>
          </p:spPr>
          <p:txBody>
            <a:bodyPr wrap="none" rtlCol="0">
              <a:spAutoFit/>
            </a:bodyPr>
            <a:lstStyle/>
            <a:p>
              <a:r>
                <a:rPr kumimoji="1" lang="ja-JP" altLang="en-US" sz="1600">
                  <a:solidFill>
                    <a:schemeClr val="tx2"/>
                  </a:solidFill>
                  <a:latin typeface="Meiryo UI" panose="020B0604030504040204" pitchFamily="34" charset="-128"/>
                  <a:ea typeface="Meiryo UI" panose="020B0604030504040204" pitchFamily="34" charset="-128"/>
                </a:rPr>
                <a:t>検査で</a:t>
              </a:r>
            </a:p>
          </p:txBody>
        </p:sp>
      </p:grpSp>
      <p:pic>
        <p:nvPicPr>
          <p:cNvPr id="28" name="図 27">
            <a:extLst>
              <a:ext uri="{FF2B5EF4-FFF2-40B4-BE49-F238E27FC236}">
                <a16:creationId xmlns:a16="http://schemas.microsoft.com/office/drawing/2014/main" id="{84F4F204-2A35-6F43-BFA2-09B00CBC463C}"/>
              </a:ext>
            </a:extLst>
          </p:cNvPr>
          <p:cNvPicPr>
            <a:picLocks noChangeAspect="1"/>
          </p:cNvPicPr>
          <p:nvPr/>
        </p:nvPicPr>
        <p:blipFill>
          <a:blip r:embed="rId6"/>
          <a:stretch>
            <a:fillRect/>
          </a:stretch>
        </p:blipFill>
        <p:spPr>
          <a:xfrm>
            <a:off x="1082429" y="5238492"/>
            <a:ext cx="765099" cy="661811"/>
          </a:xfrm>
          <a:prstGeom prst="rect">
            <a:avLst/>
          </a:prstGeom>
        </p:spPr>
      </p:pic>
      <p:grpSp>
        <p:nvGrpSpPr>
          <p:cNvPr id="31" name="グループ化 30">
            <a:extLst>
              <a:ext uri="{FF2B5EF4-FFF2-40B4-BE49-F238E27FC236}">
                <a16:creationId xmlns:a16="http://schemas.microsoft.com/office/drawing/2014/main" id="{7B4E8587-DE73-7440-B461-6FE43C5016CF}"/>
              </a:ext>
            </a:extLst>
          </p:cNvPr>
          <p:cNvGrpSpPr/>
          <p:nvPr/>
        </p:nvGrpSpPr>
        <p:grpSpPr>
          <a:xfrm>
            <a:off x="1154437" y="4230380"/>
            <a:ext cx="765099" cy="661811"/>
            <a:chOff x="1941155" y="4124427"/>
            <a:chExt cx="1234703" cy="1068018"/>
          </a:xfrm>
        </p:grpSpPr>
        <p:pic>
          <p:nvPicPr>
            <p:cNvPr id="29" name="図 28">
              <a:extLst>
                <a:ext uri="{FF2B5EF4-FFF2-40B4-BE49-F238E27FC236}">
                  <a16:creationId xmlns:a16="http://schemas.microsoft.com/office/drawing/2014/main" id="{ACD9A43A-AD3C-A04A-9DC0-DA4516D03A23}"/>
                </a:ext>
              </a:extLst>
            </p:cNvPr>
            <p:cNvPicPr>
              <a:picLocks noChangeAspect="1"/>
            </p:cNvPicPr>
            <p:nvPr/>
          </p:nvPicPr>
          <p:blipFill>
            <a:blip r:embed="rId6"/>
            <a:stretch>
              <a:fillRect/>
            </a:stretch>
          </p:blipFill>
          <p:spPr>
            <a:xfrm>
              <a:off x="1941155" y="4124427"/>
              <a:ext cx="1234703" cy="1068018"/>
            </a:xfrm>
            <a:prstGeom prst="rect">
              <a:avLst/>
            </a:prstGeom>
          </p:spPr>
        </p:pic>
        <p:pic>
          <p:nvPicPr>
            <p:cNvPr id="30" name="図 29">
              <a:extLst>
                <a:ext uri="{FF2B5EF4-FFF2-40B4-BE49-F238E27FC236}">
                  <a16:creationId xmlns:a16="http://schemas.microsoft.com/office/drawing/2014/main" id="{ABC99867-DF2F-C14A-A4CA-09BA93E65032}"/>
                </a:ext>
              </a:extLst>
            </p:cNvPr>
            <p:cNvPicPr>
              <a:picLocks noChangeAspect="1"/>
            </p:cNvPicPr>
            <p:nvPr/>
          </p:nvPicPr>
          <p:blipFill>
            <a:blip r:embed="rId7"/>
            <a:stretch>
              <a:fillRect/>
            </a:stretch>
          </p:blipFill>
          <p:spPr>
            <a:xfrm>
              <a:off x="2004112" y="4147913"/>
              <a:ext cx="1170690" cy="927772"/>
            </a:xfrm>
            <a:prstGeom prst="rect">
              <a:avLst/>
            </a:prstGeom>
          </p:spPr>
        </p:pic>
      </p:gr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A0D9A4D-3F36-BF43-B6F7-0A31206D6754}"/>
                  </a:ext>
                </a:extLst>
              </p:cNvPr>
              <p:cNvSpPr txBox="1"/>
              <p:nvPr/>
            </p:nvSpPr>
            <p:spPr>
              <a:xfrm>
                <a:off x="8231160" y="2852936"/>
                <a:ext cx="3879588" cy="3444020"/>
              </a:xfrm>
              <a:prstGeom prst="rect">
                <a:avLst/>
              </a:prstGeom>
              <a:noFill/>
            </p:spPr>
            <p:txBody>
              <a:bodyPr wrap="none" rtlCol="0">
                <a:spAutoFit/>
              </a:bodyPr>
              <a:lstStyle/>
              <a:p>
                <a:r>
                  <a:rPr lang="ja-JP" altLang="en-US" sz="2800">
                    <a:latin typeface="Meiryo UI" panose="020B0604030504040204" pitchFamily="34" charset="-128"/>
                    <a:ea typeface="Meiryo UI" panose="020B0604030504040204" pitchFamily="34" charset="-128"/>
                  </a:rPr>
                  <a:t>実際に陰性の人のうち</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検査も陰性だった割合</a:t>
                </a:r>
                <a:endParaRPr kumimoji="1" lang="en-US" altLang="ja-JP" sz="2800" dirty="0">
                  <a:latin typeface="Meiryo UI" panose="020B0604030504040204" pitchFamily="34" charset="-128"/>
                  <a:ea typeface="Meiryo UI" panose="020B0604030504040204" pitchFamily="34" charset="-128"/>
                </a:endParaRPr>
              </a:p>
              <a:p>
                <a:endParaRPr lang="en-US" altLang="ja-JP" sz="1600" i="1" dirty="0">
                  <a:latin typeface="Meiryo UI" panose="020B0604030504040204" pitchFamily="34" charset="-128"/>
                  <a:ea typeface="Meiryo UI" panose="020B0604030504040204" pitchFamily="34" charset="-128"/>
                </a:endParaRPr>
              </a:p>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r>
                            <m:rPr>
                              <m:nor/>
                            </m:rPr>
                            <a:rPr lang="en-US" altLang="ja-JP" sz="2800" b="1" dirty="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真陰性</m:t>
                          </m:r>
                          <m:r>
                            <m:rPr>
                              <m:nor/>
                            </m:rPr>
                            <a:rPr lang="en-US" altLang="ja-JP" sz="2800" b="1" dirty="0">
                              <a:solidFill>
                                <a:srgbClr val="C00000"/>
                              </a:solidFill>
                              <a:latin typeface="Meiryo UI" panose="020B0604030504040204" pitchFamily="34" charset="-128"/>
                              <a:ea typeface="Meiryo UI" panose="020B0604030504040204" pitchFamily="34" charset="-128"/>
                            </a:rPr>
                            <m:t>]</m:t>
                          </m:r>
                        </m:num>
                        <m:den>
                          <m:r>
                            <m:rPr>
                              <m:nor/>
                            </m:rPr>
                            <a:rPr lang="en-US" altLang="ja-JP" sz="2800" b="1" dirty="0">
                              <a:solidFill>
                                <a:srgbClr val="1F497D"/>
                              </a:solidFill>
                              <a:latin typeface="Meiryo UI" panose="020B0604030504040204" pitchFamily="34" charset="-128"/>
                              <a:ea typeface="Meiryo UI" panose="020B0604030504040204" pitchFamily="34" charset="-128"/>
                            </a:rPr>
                            <m:t>[</m:t>
                          </m:r>
                          <m:r>
                            <m:rPr>
                              <m:nor/>
                            </m:rPr>
                            <a:rPr lang="ja-JP" altLang="en-US" sz="2800" b="1">
                              <a:solidFill>
                                <a:srgbClr val="1F497D"/>
                              </a:solidFill>
                              <a:latin typeface="Meiryo UI" panose="020B0604030504040204" pitchFamily="34" charset="-128"/>
                              <a:ea typeface="Meiryo UI" panose="020B0604030504040204" pitchFamily="34" charset="-128"/>
                            </a:rPr>
                            <m:t>偽陽性</m:t>
                          </m:r>
                          <m:r>
                            <m:rPr>
                              <m:nor/>
                            </m:rPr>
                            <a:rPr lang="en-US" altLang="ja-JP" sz="2800" b="1" dirty="0">
                              <a:solidFill>
                                <a:srgbClr val="1F497D"/>
                              </a:solidFill>
                              <a:latin typeface="Meiryo UI" panose="020B0604030504040204" pitchFamily="34" charset="-128"/>
                              <a:ea typeface="Meiryo UI" panose="020B0604030504040204" pitchFamily="34" charset="-128"/>
                            </a:rPr>
                            <m:t>]</m:t>
                          </m:r>
                          <m:r>
                            <m:rPr>
                              <m:nor/>
                            </m:rPr>
                            <a:rPr lang="en-US" altLang="ja-JP" sz="2800" b="1" i="0" dirty="0" smtClean="0">
                              <a:solidFill>
                                <a:srgbClr val="1F497D"/>
                              </a:solidFill>
                              <a:latin typeface="Meiryo UI" panose="020B0604030504040204" pitchFamily="34" charset="-128"/>
                              <a:ea typeface="Meiryo UI" panose="020B0604030504040204" pitchFamily="34" charset="-128"/>
                            </a:rPr>
                            <m:t>+</m:t>
                          </m:r>
                          <m:r>
                            <m:rPr>
                              <m:nor/>
                            </m:rPr>
                            <a:rPr lang="en-US" altLang="ja-JP" sz="2800" b="1" i="0" dirty="0" smtClean="0">
                              <a:solidFill>
                                <a:srgbClr val="C00000"/>
                              </a:solidFill>
                              <a:latin typeface="Meiryo UI" panose="020B0604030504040204" pitchFamily="34" charset="-128"/>
                              <a:ea typeface="Meiryo UI" panose="020B0604030504040204" pitchFamily="34" charset="-128"/>
                            </a:rPr>
                            <m:t>[</m:t>
                          </m:r>
                          <m:r>
                            <m:rPr>
                              <m:nor/>
                            </m:rPr>
                            <a:rPr lang="ja-JP" altLang="en-US" sz="2800" b="1">
                              <a:solidFill>
                                <a:srgbClr val="C00000"/>
                              </a:solidFill>
                              <a:latin typeface="Meiryo UI" panose="020B0604030504040204" pitchFamily="34" charset="-128"/>
                              <a:ea typeface="Meiryo UI" panose="020B0604030504040204" pitchFamily="34" charset="-128"/>
                            </a:rPr>
                            <m:t>真陰性</m:t>
                          </m:r>
                          <m:r>
                            <m:rPr>
                              <m:nor/>
                            </m:rPr>
                            <a:rPr lang="en-US" altLang="ja-JP" sz="2800" b="1" i="0" smtClean="0">
                              <a:solidFill>
                                <a:srgbClr val="C00000"/>
                              </a:solidFill>
                              <a:latin typeface="Meiryo UI" panose="020B0604030504040204" pitchFamily="34" charset="-128"/>
                              <a:ea typeface="Meiryo UI" panose="020B0604030504040204" pitchFamily="34" charset="-128"/>
                            </a:rPr>
                            <m:t>]</m:t>
                          </m:r>
                        </m:den>
                      </m:f>
                    </m:oMath>
                  </m:oMathPara>
                </a14:m>
                <a:endParaRPr kumimoji="1" lang="en-US" altLang="ja-JP" sz="2800" dirty="0">
                  <a:latin typeface="Meiryo UI" panose="020B0604030504040204" pitchFamily="34" charset="-128"/>
                  <a:ea typeface="Meiryo UI" panose="020B0604030504040204" pitchFamily="34" charset="-128"/>
                </a:endParaRPr>
              </a:p>
              <a:p>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＝特異度</a:t>
                </a:r>
                <a:endParaRPr lang="en-US" altLang="ja-JP" sz="2800" dirty="0">
                  <a:latin typeface="Meiryo UI" panose="020B0604030504040204" pitchFamily="34" charset="-128"/>
                  <a:ea typeface="Meiryo UI" panose="020B0604030504040204" pitchFamily="34" charset="-128"/>
                </a:endParaRPr>
              </a:p>
              <a:p>
                <a:r>
                  <a:rPr lang="ja-JP" altLang="en-US" sz="2800">
                    <a:latin typeface="Meiryo UI" panose="020B0604030504040204" pitchFamily="34" charset="-128"/>
                    <a:ea typeface="Meiryo UI" panose="020B0604030504040204" pitchFamily="34" charset="-128"/>
                  </a:rPr>
                  <a:t>（</a:t>
                </a:r>
                <a:r>
                  <a:rPr lang="en-US" altLang="ja-JP" sz="2800" dirty="0">
                    <a:latin typeface="Meiryo UI" panose="020B0604030504040204" pitchFamily="34" charset="-128"/>
                    <a:ea typeface="Meiryo UI" panose="020B0604030504040204" pitchFamily="34" charset="-128"/>
                  </a:rPr>
                  <a:t>Specificity</a:t>
                </a:r>
                <a:r>
                  <a:rPr kumimoji="1" lang="ja-JP" altLang="en-US" sz="2800">
                    <a:latin typeface="Meiryo UI" panose="020B0604030504040204" pitchFamily="34" charset="-128"/>
                    <a:ea typeface="Meiryo UI" panose="020B0604030504040204" pitchFamily="34" charset="-128"/>
                  </a:rPr>
                  <a:t>）</a:t>
                </a:r>
              </a:p>
            </p:txBody>
          </p:sp>
        </mc:Choice>
        <mc:Fallback xmlns="">
          <p:sp>
            <p:nvSpPr>
              <p:cNvPr id="32" name="テキスト ボックス 31">
                <a:extLst>
                  <a:ext uri="{FF2B5EF4-FFF2-40B4-BE49-F238E27FC236}">
                    <a16:creationId xmlns:a16="http://schemas.microsoft.com/office/drawing/2014/main" id="{9A0D9A4D-3F36-BF43-B6F7-0A31206D6754}"/>
                  </a:ext>
                </a:extLst>
              </p:cNvPr>
              <p:cNvSpPr txBox="1">
                <a:spLocks noRot="1" noChangeAspect="1" noMove="1" noResize="1" noEditPoints="1" noAdjustHandles="1" noChangeArrowheads="1" noChangeShapeType="1" noTextEdit="1"/>
              </p:cNvSpPr>
              <p:nvPr/>
            </p:nvSpPr>
            <p:spPr>
              <a:xfrm>
                <a:off x="8231160" y="2852936"/>
                <a:ext cx="3879588" cy="3444020"/>
              </a:xfrm>
              <a:prstGeom prst="rect">
                <a:avLst/>
              </a:prstGeom>
              <a:blipFill>
                <a:blip r:embed="rId8"/>
                <a:stretch>
                  <a:fillRect l="-3595" t="-1838" b="-4412"/>
                </a:stretch>
              </a:blipFill>
            </p:spPr>
            <p:txBody>
              <a:bodyPr/>
              <a:lstStyle/>
              <a:p>
                <a:r>
                  <a:rPr lang="ja-JP" altLang="en-US">
                    <a:noFill/>
                  </a:rPr>
                  <a:t> </a:t>
                </a:r>
              </a:p>
            </p:txBody>
          </p:sp>
        </mc:Fallback>
      </mc:AlternateContent>
      <p:sp>
        <p:nvSpPr>
          <p:cNvPr id="8" name="角丸四角形 7">
            <a:extLst>
              <a:ext uri="{FF2B5EF4-FFF2-40B4-BE49-F238E27FC236}">
                <a16:creationId xmlns:a16="http://schemas.microsoft.com/office/drawing/2014/main" id="{4CE664D7-67A5-B44B-9459-62E0168BEF10}"/>
              </a:ext>
            </a:extLst>
          </p:cNvPr>
          <p:cNvSpPr/>
          <p:nvPr/>
        </p:nvSpPr>
        <p:spPr>
          <a:xfrm>
            <a:off x="2958730" y="5157192"/>
            <a:ext cx="5297510" cy="112328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3" name="角丸四角形 32">
            <a:extLst>
              <a:ext uri="{FF2B5EF4-FFF2-40B4-BE49-F238E27FC236}">
                <a16:creationId xmlns:a16="http://schemas.microsoft.com/office/drawing/2014/main" id="{5767BE21-EEED-D546-8402-7E62695BBF1A}"/>
              </a:ext>
            </a:extLst>
          </p:cNvPr>
          <p:cNvSpPr/>
          <p:nvPr/>
        </p:nvSpPr>
        <p:spPr>
          <a:xfrm>
            <a:off x="8472264" y="4509120"/>
            <a:ext cx="3358156" cy="579133"/>
          </a:xfrm>
          <a:prstGeom prst="roundRect">
            <a:avLst/>
          </a:prstGeom>
          <a:noFill/>
          <a:ln w="38100">
            <a:solidFill>
              <a:srgbClr val="FF4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4" name="角丸四角形 33">
            <a:extLst>
              <a:ext uri="{FF2B5EF4-FFF2-40B4-BE49-F238E27FC236}">
                <a16:creationId xmlns:a16="http://schemas.microsoft.com/office/drawing/2014/main" id="{B194B8DE-3652-B945-AA8C-2E7731A474C2}"/>
              </a:ext>
            </a:extLst>
          </p:cNvPr>
          <p:cNvSpPr/>
          <p:nvPr/>
        </p:nvSpPr>
        <p:spPr>
          <a:xfrm>
            <a:off x="5551018" y="5194755"/>
            <a:ext cx="2633214" cy="1051850"/>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5" name="角丸四角形 34">
            <a:extLst>
              <a:ext uri="{FF2B5EF4-FFF2-40B4-BE49-F238E27FC236}">
                <a16:creationId xmlns:a16="http://schemas.microsoft.com/office/drawing/2014/main" id="{B68B08B5-D9BD-4F40-BE7D-034A351954C5}"/>
              </a:ext>
            </a:extLst>
          </p:cNvPr>
          <p:cNvSpPr/>
          <p:nvPr/>
        </p:nvSpPr>
        <p:spPr>
          <a:xfrm>
            <a:off x="9429533" y="3969055"/>
            <a:ext cx="1635019" cy="468057"/>
          </a:xfrm>
          <a:prstGeom prst="roundRect">
            <a:avLst/>
          </a:prstGeom>
          <a:noFill/>
          <a:ln w="38100">
            <a:solidFill>
              <a:srgbClr val="00F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7" name="フッター プレースホルダー 3">
            <a:extLst>
              <a:ext uri="{FF2B5EF4-FFF2-40B4-BE49-F238E27FC236}">
                <a16:creationId xmlns:a16="http://schemas.microsoft.com/office/drawing/2014/main" id="{4C7B35E9-E7CC-2541-A961-FEA770F2B0A4}"/>
              </a:ext>
            </a:extLst>
          </p:cNvPr>
          <p:cNvSpPr txBox="1">
            <a:spLocks/>
          </p:cNvSpPr>
          <p:nvPr/>
        </p:nvSpPr>
        <p:spPr>
          <a:xfrm>
            <a:off x="10079177" y="6246604"/>
            <a:ext cx="2137503"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イラスト：</a:t>
            </a:r>
            <a:r>
              <a:rPr lang="en-US" altLang="ja-JP" sz="1600"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a:solidFill>
                  <a:schemeClr val="tx1">
                    <a:lumMod val="50000"/>
                    <a:lumOff val="50000"/>
                  </a:schemeClr>
                </a:solidFill>
                <a:latin typeface="Meiryo UI" panose="020B0604030504040204" pitchFamily="34" charset="-128"/>
                <a:ea typeface="Meiryo UI" panose="020B0604030504040204" pitchFamily="34" charset="-128"/>
              </a:rPr>
              <a:t>いらすとや</a:t>
            </a:r>
          </a:p>
        </p:txBody>
      </p:sp>
    </p:spTree>
    <p:extLst>
      <p:ext uri="{BB962C8B-B14F-4D97-AF65-F5344CB8AC3E}">
        <p14:creationId xmlns:p14="http://schemas.microsoft.com/office/powerpoint/2010/main" val="16292016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rgbClr val="FF0000"/>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6E20ECB-A5C2-D040-8E76-57FAAEAA2B02}" vid="{6102943B-52AD-BA4D-AC26-286A1C21306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​​テーマ</Template>
  <TotalTime>33039</TotalTime>
  <Words>1559</Words>
  <Application>Microsoft Macintosh PowerPoint</Application>
  <PresentationFormat>ワイド画面</PresentationFormat>
  <Paragraphs>391</Paragraphs>
  <Slides>17</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Meiryo UI</vt:lpstr>
      <vt:lpstr>Arial</vt:lpstr>
      <vt:lpstr>Calibri</vt:lpstr>
      <vt:lpstr>Cambria Math</vt:lpstr>
      <vt:lpstr>Wingdings</vt:lpstr>
      <vt:lpstr>Office ​​テーマ</vt:lpstr>
      <vt:lpstr>データサイエンス・リテラシー</vt:lpstr>
      <vt:lpstr>Table of Contents</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lpstr>識別モデル・技術の評価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データサイエンスリテラシー</dc:title>
  <dc:creator>KAWAI Takazumi</dc:creator>
  <cp:lastModifiedBy>KAWAI Takazumi</cp:lastModifiedBy>
  <cp:revision>640</cp:revision>
  <cp:lastPrinted>2020-07-06T01:07:31Z</cp:lastPrinted>
  <dcterms:created xsi:type="dcterms:W3CDTF">2020-06-02T07:08:32Z</dcterms:created>
  <dcterms:modified xsi:type="dcterms:W3CDTF">2021-06-30T08:09:00Z</dcterms:modified>
</cp:coreProperties>
</file>