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handoutMasterIdLst>
    <p:handoutMasterId r:id="rId53"/>
  </p:handoutMasterIdLst>
  <p:sldIdLst>
    <p:sldId id="1324" r:id="rId2"/>
    <p:sldId id="1310" r:id="rId3"/>
    <p:sldId id="1040" r:id="rId4"/>
    <p:sldId id="331" r:id="rId5"/>
    <p:sldId id="659" r:id="rId6"/>
    <p:sldId id="662" r:id="rId7"/>
    <p:sldId id="664" r:id="rId8"/>
    <p:sldId id="403" r:id="rId9"/>
    <p:sldId id="1314" r:id="rId10"/>
    <p:sldId id="412" r:id="rId11"/>
    <p:sldId id="406" r:id="rId12"/>
    <p:sldId id="408" r:id="rId13"/>
    <p:sldId id="415" r:id="rId14"/>
    <p:sldId id="414" r:id="rId15"/>
    <p:sldId id="418" r:id="rId16"/>
    <p:sldId id="420" r:id="rId17"/>
    <p:sldId id="399" r:id="rId18"/>
    <p:sldId id="422" r:id="rId19"/>
    <p:sldId id="1316" r:id="rId20"/>
    <p:sldId id="427" r:id="rId21"/>
    <p:sldId id="430" r:id="rId22"/>
    <p:sldId id="431" r:id="rId23"/>
    <p:sldId id="433" r:id="rId24"/>
    <p:sldId id="432" r:id="rId25"/>
    <p:sldId id="435" r:id="rId26"/>
    <p:sldId id="434" r:id="rId27"/>
    <p:sldId id="436" r:id="rId28"/>
    <p:sldId id="1320" r:id="rId29"/>
    <p:sldId id="1317" r:id="rId30"/>
    <p:sldId id="635" r:id="rId31"/>
    <p:sldId id="637" r:id="rId32"/>
    <p:sldId id="640" r:id="rId33"/>
    <p:sldId id="648" r:id="rId34"/>
    <p:sldId id="646" r:id="rId35"/>
    <p:sldId id="1325" r:id="rId36"/>
    <p:sldId id="654" r:id="rId37"/>
    <p:sldId id="1318" r:id="rId38"/>
    <p:sldId id="518" r:id="rId39"/>
    <p:sldId id="527" r:id="rId40"/>
    <p:sldId id="522" r:id="rId41"/>
    <p:sldId id="524" r:id="rId42"/>
    <p:sldId id="525" r:id="rId43"/>
    <p:sldId id="528" r:id="rId44"/>
    <p:sldId id="529" r:id="rId45"/>
    <p:sldId id="517" r:id="rId46"/>
    <p:sldId id="1322" r:id="rId47"/>
    <p:sldId id="526" r:id="rId48"/>
    <p:sldId id="521" r:id="rId49"/>
    <p:sldId id="519" r:id="rId50"/>
    <p:sldId id="1326" r:id="rId51"/>
  </p:sldIdLst>
  <p:sldSz cx="12192000" cy="6858000"/>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AB0B3B54-67E2-2F41-8F6A-B5A8940ED58C}">
          <p14:sldIdLst>
            <p14:sldId id="1324"/>
            <p14:sldId id="1310"/>
            <p14:sldId id="1040"/>
            <p14:sldId id="331"/>
            <p14:sldId id="659"/>
            <p14:sldId id="662"/>
            <p14:sldId id="664"/>
            <p14:sldId id="403"/>
            <p14:sldId id="1314"/>
            <p14:sldId id="412"/>
            <p14:sldId id="406"/>
            <p14:sldId id="408"/>
            <p14:sldId id="415"/>
            <p14:sldId id="414"/>
            <p14:sldId id="418"/>
            <p14:sldId id="420"/>
            <p14:sldId id="399"/>
            <p14:sldId id="422"/>
            <p14:sldId id="1316"/>
            <p14:sldId id="427"/>
            <p14:sldId id="430"/>
            <p14:sldId id="431"/>
            <p14:sldId id="433"/>
            <p14:sldId id="432"/>
            <p14:sldId id="435"/>
            <p14:sldId id="434"/>
            <p14:sldId id="436"/>
            <p14:sldId id="1320"/>
            <p14:sldId id="1317"/>
            <p14:sldId id="635"/>
            <p14:sldId id="637"/>
            <p14:sldId id="640"/>
            <p14:sldId id="648"/>
            <p14:sldId id="646"/>
            <p14:sldId id="1325"/>
            <p14:sldId id="654"/>
            <p14:sldId id="1318"/>
            <p14:sldId id="518"/>
            <p14:sldId id="527"/>
            <p14:sldId id="522"/>
            <p14:sldId id="524"/>
            <p14:sldId id="525"/>
            <p14:sldId id="528"/>
            <p14:sldId id="529"/>
            <p14:sldId id="517"/>
            <p14:sldId id="1322"/>
            <p14:sldId id="526"/>
            <p14:sldId id="521"/>
            <p14:sldId id="519"/>
            <p14:sldId id="132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WAI Takazumi" initials="KT" lastIdx="2" clrIdx="0">
    <p:extLst>
      <p:ext uri="{19B8F6BF-5375-455C-9EA6-DF929625EA0E}">
        <p15:presenceInfo xmlns:p15="http://schemas.microsoft.com/office/powerpoint/2012/main" userId="S::tkawai@w.tcu.ac.jp::d410fa5f-dbc3-4aec-994b-face13ab5c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DC"/>
    <a:srgbClr val="FFFFFF"/>
    <a:srgbClr val="0000FF"/>
    <a:srgbClr val="1F497D"/>
    <a:srgbClr val="3FA6EB"/>
    <a:srgbClr val="47B1ED"/>
    <a:srgbClr val="41A8EC"/>
    <a:srgbClr val="000000"/>
    <a:srgbClr val="FF2600"/>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269" autoAdjust="0"/>
    <p:restoredTop sz="96240" autoAdjust="0"/>
  </p:normalViewPr>
  <p:slideViewPr>
    <p:cSldViewPr>
      <p:cViewPr varScale="1">
        <p:scale>
          <a:sx n="75" d="100"/>
          <a:sy n="75" d="100"/>
        </p:scale>
        <p:origin x="344"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31750" cap="rnd">
              <a:solidFill>
                <a:schemeClr val="accent1"/>
              </a:solidFill>
              <a:round/>
            </a:ln>
            <a:effectLst/>
          </c:spPr>
          <c:marker>
            <c:symbol val="circle"/>
            <c:size val="10"/>
            <c:spPr>
              <a:solidFill>
                <a:schemeClr val="accent1"/>
              </a:solidFill>
              <a:ln w="9525">
                <a:solidFill>
                  <a:schemeClr val="accent1"/>
                </a:solidFill>
              </a:ln>
              <a:effectLst/>
            </c:spPr>
          </c:marker>
          <c:cat>
            <c:numRef>
              <c:f>Sheet1!$A$2:$A$7</c:f>
              <c:numCache>
                <c:formatCode>General</c:formatCode>
                <c:ptCount val="6"/>
                <c:pt idx="0">
                  <c:v>0</c:v>
                </c:pt>
                <c:pt idx="1">
                  <c:v>10</c:v>
                </c:pt>
                <c:pt idx="2">
                  <c:v>20</c:v>
                </c:pt>
                <c:pt idx="3">
                  <c:v>30</c:v>
                </c:pt>
                <c:pt idx="4">
                  <c:v>40</c:v>
                </c:pt>
                <c:pt idx="5">
                  <c:v>50</c:v>
                </c:pt>
              </c:numCache>
            </c:numRef>
          </c:cat>
          <c:val>
            <c:numRef>
              <c:f>Sheet1!$B$2:$B$7</c:f>
              <c:numCache>
                <c:formatCode>General</c:formatCode>
                <c:ptCount val="6"/>
                <c:pt idx="0">
                  <c:v>0.1</c:v>
                </c:pt>
                <c:pt idx="1">
                  <c:v>9.9</c:v>
                </c:pt>
                <c:pt idx="2">
                  <c:v>20.5</c:v>
                </c:pt>
                <c:pt idx="3">
                  <c:v>16</c:v>
                </c:pt>
                <c:pt idx="4">
                  <c:v>40</c:v>
                </c:pt>
                <c:pt idx="5">
                  <c:v>49.9</c:v>
                </c:pt>
              </c:numCache>
            </c:numRef>
          </c:val>
          <c:smooth val="0"/>
          <c:extLst>
            <c:ext xmlns:c16="http://schemas.microsoft.com/office/drawing/2014/chart" uri="{C3380CC4-5D6E-409C-BE32-E72D297353CC}">
              <c16:uniqueId val="{00000000-5A85-3E47-ACDD-48EA9875C697}"/>
            </c:ext>
          </c:extLst>
        </c:ser>
        <c:dLbls>
          <c:showLegendKey val="0"/>
          <c:showVal val="0"/>
          <c:showCatName val="0"/>
          <c:showSerName val="0"/>
          <c:showPercent val="0"/>
          <c:showBubbleSize val="0"/>
        </c:dLbls>
        <c:marker val="1"/>
        <c:smooth val="0"/>
        <c:axId val="51165711"/>
        <c:axId val="139417055"/>
      </c:lineChart>
      <c:catAx>
        <c:axId val="5116571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39417055"/>
        <c:crosses val="autoZero"/>
        <c:auto val="1"/>
        <c:lblAlgn val="ctr"/>
        <c:lblOffset val="100"/>
        <c:noMultiLvlLbl val="0"/>
      </c:catAx>
      <c:valAx>
        <c:axId val="139417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1165711"/>
        <c:crosses val="autoZero"/>
        <c:crossBetween val="between"/>
      </c:valAx>
      <c:spPr>
        <a:solidFill>
          <a:schemeClr val="bg1"/>
        </a:solid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8884" cy="497081"/>
          </a:xfrm>
          <a:prstGeom prst="rect">
            <a:avLst/>
          </a:prstGeom>
        </p:spPr>
        <p:txBody>
          <a:bodyPr vert="horz" lIns="90528" tIns="45264" rIns="90528" bIns="45264" rtlCol="0"/>
          <a:lstStyle>
            <a:lvl1pPr algn="l">
              <a:defRPr sz="1100"/>
            </a:lvl1pPr>
          </a:lstStyle>
          <a:p>
            <a:endParaRPr kumimoji="1" lang="ja-JP" altLang="en-US"/>
          </a:p>
        </p:txBody>
      </p:sp>
      <p:sp>
        <p:nvSpPr>
          <p:cNvPr id="3" name="日付プレースホルダー 2"/>
          <p:cNvSpPr>
            <a:spLocks noGrp="1"/>
          </p:cNvSpPr>
          <p:nvPr>
            <p:ph type="dt" sz="quarter" idx="1"/>
          </p:nvPr>
        </p:nvSpPr>
        <p:spPr>
          <a:xfrm>
            <a:off x="3854575" y="1"/>
            <a:ext cx="2949961" cy="497081"/>
          </a:xfrm>
          <a:prstGeom prst="rect">
            <a:avLst/>
          </a:prstGeom>
        </p:spPr>
        <p:txBody>
          <a:bodyPr vert="horz" lIns="90528" tIns="45264" rIns="90528" bIns="45264" rtlCol="0"/>
          <a:lstStyle>
            <a:lvl1pPr algn="r">
              <a:defRPr sz="1100"/>
            </a:lvl1pPr>
          </a:lstStyle>
          <a:p>
            <a:fld id="{032C4624-EB4D-4933-AD60-29FDCA47B6C1}" type="datetimeFigureOut">
              <a:rPr kumimoji="1" lang="ja-JP" altLang="en-US" smtClean="0"/>
              <a:t>2021/6/30</a:t>
            </a:fld>
            <a:endParaRPr kumimoji="1" lang="ja-JP" altLang="en-US"/>
          </a:p>
        </p:txBody>
      </p:sp>
      <p:sp>
        <p:nvSpPr>
          <p:cNvPr id="4" name="フッター プレースホルダー 3"/>
          <p:cNvSpPr>
            <a:spLocks noGrp="1"/>
          </p:cNvSpPr>
          <p:nvPr>
            <p:ph type="ftr" sz="quarter" idx="2"/>
          </p:nvPr>
        </p:nvSpPr>
        <p:spPr>
          <a:xfrm>
            <a:off x="1" y="9439970"/>
            <a:ext cx="2948884" cy="497080"/>
          </a:xfrm>
          <a:prstGeom prst="rect">
            <a:avLst/>
          </a:prstGeom>
        </p:spPr>
        <p:txBody>
          <a:bodyPr vert="horz" lIns="90528" tIns="45264" rIns="90528" bIns="45264"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3854575" y="9439970"/>
            <a:ext cx="2949961" cy="497080"/>
          </a:xfrm>
          <a:prstGeom prst="rect">
            <a:avLst/>
          </a:prstGeom>
        </p:spPr>
        <p:txBody>
          <a:bodyPr vert="horz" lIns="90528" tIns="45264" rIns="90528" bIns="45264" rtlCol="0" anchor="b"/>
          <a:lstStyle>
            <a:lvl1pPr algn="r">
              <a:defRPr sz="1100"/>
            </a:lvl1pPr>
          </a:lstStyle>
          <a:p>
            <a:fld id="{C40A43BD-46F6-4A45-9369-DE6FBA5C0184}" type="slidenum">
              <a:rPr kumimoji="1" lang="ja-JP" altLang="en-US" smtClean="0"/>
              <a:t>‹#›</a:t>
            </a:fld>
            <a:endParaRPr kumimoji="1" lang="ja-JP" altLang="en-US"/>
          </a:p>
        </p:txBody>
      </p:sp>
    </p:spTree>
    <p:extLst>
      <p:ext uri="{BB962C8B-B14F-4D97-AF65-F5344CB8AC3E}">
        <p14:creationId xmlns:p14="http://schemas.microsoft.com/office/powerpoint/2010/main" val="1248929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4"/>
            <a:ext cx="2949098" cy="496966"/>
          </a:xfrm>
          <a:prstGeom prst="rect">
            <a:avLst/>
          </a:prstGeom>
        </p:spPr>
        <p:txBody>
          <a:bodyPr vert="horz" lIns="95607" tIns="47802" rIns="95607" bIns="47802" rtlCol="0"/>
          <a:lstStyle>
            <a:lvl1pPr algn="l">
              <a:defRPr sz="1100"/>
            </a:lvl1pPr>
          </a:lstStyle>
          <a:p>
            <a:endParaRPr kumimoji="1" lang="ja-JP" altLang="en-US"/>
          </a:p>
        </p:txBody>
      </p:sp>
      <p:sp>
        <p:nvSpPr>
          <p:cNvPr id="3" name="日付プレースホルダー 2"/>
          <p:cNvSpPr>
            <a:spLocks noGrp="1"/>
          </p:cNvSpPr>
          <p:nvPr>
            <p:ph type="dt" idx="1"/>
          </p:nvPr>
        </p:nvSpPr>
        <p:spPr>
          <a:xfrm>
            <a:off x="3854943" y="4"/>
            <a:ext cx="2949098" cy="496966"/>
          </a:xfrm>
          <a:prstGeom prst="rect">
            <a:avLst/>
          </a:prstGeom>
        </p:spPr>
        <p:txBody>
          <a:bodyPr vert="horz" lIns="95607" tIns="47802" rIns="95607" bIns="47802" rtlCol="0"/>
          <a:lstStyle>
            <a:lvl1pPr algn="r">
              <a:defRPr sz="1100"/>
            </a:lvl1pPr>
          </a:lstStyle>
          <a:p>
            <a:fld id="{968DAD15-E570-4A54-9D03-86F33ED006BB}" type="datetimeFigureOut">
              <a:rPr kumimoji="1" lang="ja-JP" altLang="en-US" smtClean="0"/>
              <a:t>2021/6/30</a:t>
            </a:fld>
            <a:endParaRPr kumimoji="1" lang="ja-JP" altLang="en-US"/>
          </a:p>
        </p:txBody>
      </p:sp>
      <p:sp>
        <p:nvSpPr>
          <p:cNvPr id="4" name="スライド イメージ プレースホルダー 3"/>
          <p:cNvSpPr>
            <a:spLocks noGrp="1" noRot="1" noChangeAspect="1"/>
          </p:cNvSpPr>
          <p:nvPr>
            <p:ph type="sldImg" idx="2"/>
          </p:nvPr>
        </p:nvSpPr>
        <p:spPr>
          <a:xfrm>
            <a:off x="87313" y="744538"/>
            <a:ext cx="6630987" cy="3730625"/>
          </a:xfrm>
          <a:prstGeom prst="rect">
            <a:avLst/>
          </a:prstGeom>
          <a:noFill/>
          <a:ln w="12700">
            <a:solidFill>
              <a:prstClr val="black"/>
            </a:solidFill>
          </a:ln>
        </p:spPr>
        <p:txBody>
          <a:bodyPr vert="horz" lIns="95607" tIns="47802" rIns="95607" bIns="47802" rtlCol="0" anchor="ctr"/>
          <a:lstStyle/>
          <a:p>
            <a:endParaRPr lang="ja-JP" altLang="en-US"/>
          </a:p>
        </p:txBody>
      </p:sp>
      <p:sp>
        <p:nvSpPr>
          <p:cNvPr id="5" name="ノート プレースホルダー 4"/>
          <p:cNvSpPr>
            <a:spLocks noGrp="1"/>
          </p:cNvSpPr>
          <p:nvPr>
            <p:ph type="body" sz="quarter" idx="3"/>
          </p:nvPr>
        </p:nvSpPr>
        <p:spPr>
          <a:xfrm>
            <a:off x="680562" y="4721190"/>
            <a:ext cx="5444490" cy="4472699"/>
          </a:xfrm>
          <a:prstGeom prst="rect">
            <a:avLst/>
          </a:prstGeom>
        </p:spPr>
        <p:txBody>
          <a:bodyPr vert="horz" lIns="95607" tIns="47802" rIns="95607" bIns="4780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652"/>
            <a:ext cx="2949098" cy="496966"/>
          </a:xfrm>
          <a:prstGeom prst="rect">
            <a:avLst/>
          </a:prstGeom>
        </p:spPr>
        <p:txBody>
          <a:bodyPr vert="horz" lIns="95607" tIns="47802" rIns="95607" bIns="47802"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54943" y="9440652"/>
            <a:ext cx="2949098" cy="496966"/>
          </a:xfrm>
          <a:prstGeom prst="rect">
            <a:avLst/>
          </a:prstGeom>
        </p:spPr>
        <p:txBody>
          <a:bodyPr vert="horz" lIns="95607" tIns="47802" rIns="95607" bIns="47802" rtlCol="0" anchor="b"/>
          <a:lstStyle>
            <a:lvl1pPr algn="r">
              <a:defRPr sz="1100"/>
            </a:lvl1pPr>
          </a:lstStyle>
          <a:p>
            <a:fld id="{5CBD0F50-0484-4585-89C4-936AD3F55A68}" type="slidenum">
              <a:rPr kumimoji="1" lang="ja-JP" altLang="en-US" smtClean="0"/>
              <a:t>‹#›</a:t>
            </a:fld>
            <a:endParaRPr kumimoji="1" lang="ja-JP" altLang="en-US"/>
          </a:p>
        </p:txBody>
      </p:sp>
    </p:spTree>
    <p:extLst>
      <p:ext uri="{BB962C8B-B14F-4D97-AF65-F5344CB8AC3E}">
        <p14:creationId xmlns:p14="http://schemas.microsoft.com/office/powerpoint/2010/main" val="18895160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a:t>
            </a:fld>
            <a:endParaRPr kumimoji="1" lang="ja-JP" altLang="en-US"/>
          </a:p>
        </p:txBody>
      </p:sp>
    </p:spTree>
    <p:extLst>
      <p:ext uri="{BB962C8B-B14F-4D97-AF65-F5344CB8AC3E}">
        <p14:creationId xmlns:p14="http://schemas.microsoft.com/office/powerpoint/2010/main" val="3067003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30</a:t>
            </a:fld>
            <a:endParaRPr kumimoji="1" lang="ja-JP" altLang="en-US"/>
          </a:p>
        </p:txBody>
      </p:sp>
    </p:spTree>
    <p:extLst>
      <p:ext uri="{BB962C8B-B14F-4D97-AF65-F5344CB8AC3E}">
        <p14:creationId xmlns:p14="http://schemas.microsoft.com/office/powerpoint/2010/main" val="977303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solidFill>
                  <a:srgbClr val="141412"/>
                </a:solidFill>
                <a:latin typeface="Source Sans Pro" panose="020F0502020204030204" pitchFamily="34" charset="0"/>
              </a:rPr>
              <a:t>データ捏造：　ヘンドリック・シェーン</a:t>
            </a:r>
            <a:endParaRPr lang="en-US" altLang="ja-JP" dirty="0">
              <a:solidFill>
                <a:srgbClr val="141412"/>
              </a:solidFill>
              <a:latin typeface="Source Sans Pro"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solidFill>
                  <a:srgbClr val="141412"/>
                </a:solidFill>
                <a:latin typeface="Source Sans Pro" panose="020F0502020204030204" pitchFamily="34" charset="0"/>
              </a:rPr>
              <a:t>データ改竄：　科学的正当性や統計的正当性なく、矛盾するデータを選択的に省略</a:t>
            </a:r>
            <a:r>
              <a:rPr lang="en-US" altLang="ja-JP" dirty="0">
                <a:solidFill>
                  <a:srgbClr val="141412"/>
                </a:solidFill>
                <a:latin typeface="Source Sans Pro" panose="020F0502020204030204" pitchFamily="34" charset="0"/>
              </a:rPr>
              <a:t>/</a:t>
            </a:r>
            <a:r>
              <a:rPr lang="ja-JP" altLang="en-US">
                <a:solidFill>
                  <a:srgbClr val="141412"/>
                </a:solidFill>
                <a:latin typeface="Source Sans Pro" panose="020F0502020204030204" pitchFamily="34" charset="0"/>
              </a:rPr>
              <a:t>削除</a:t>
            </a:r>
            <a:r>
              <a:rPr lang="en-US" altLang="ja-JP" dirty="0">
                <a:solidFill>
                  <a:srgbClr val="141412"/>
                </a:solidFill>
                <a:latin typeface="Source Sans Pro" panose="020F0502020204030204" pitchFamily="34" charset="0"/>
              </a:rPr>
              <a:t>/</a:t>
            </a:r>
            <a:r>
              <a:rPr lang="ja-JP" altLang="en-US">
                <a:solidFill>
                  <a:srgbClr val="141412"/>
                </a:solidFill>
                <a:latin typeface="Source Sans Pro" panose="020F0502020204030204" pitchFamily="34" charset="0"/>
              </a:rPr>
              <a:t>抑制することも含まれる</a:t>
            </a:r>
            <a:endParaRPr lang="ja-JP" altLang="en-US"/>
          </a:p>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40</a:t>
            </a:fld>
            <a:endParaRPr kumimoji="1" lang="ja-JP" altLang="en-US"/>
          </a:p>
        </p:txBody>
      </p:sp>
    </p:spTree>
    <p:extLst>
      <p:ext uri="{BB962C8B-B14F-4D97-AF65-F5344CB8AC3E}">
        <p14:creationId xmlns:p14="http://schemas.microsoft.com/office/powerpoint/2010/main" val="3895338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41</a:t>
            </a:fld>
            <a:endParaRPr kumimoji="1" lang="ja-JP" altLang="en-US"/>
          </a:p>
        </p:txBody>
      </p:sp>
    </p:spTree>
    <p:extLst>
      <p:ext uri="{BB962C8B-B14F-4D97-AF65-F5344CB8AC3E}">
        <p14:creationId xmlns:p14="http://schemas.microsoft.com/office/powerpoint/2010/main" val="536419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43</a:t>
            </a:fld>
            <a:endParaRPr kumimoji="1" lang="ja-JP" altLang="en-US"/>
          </a:p>
        </p:txBody>
      </p:sp>
    </p:spTree>
    <p:extLst>
      <p:ext uri="{BB962C8B-B14F-4D97-AF65-F5344CB8AC3E}">
        <p14:creationId xmlns:p14="http://schemas.microsoft.com/office/powerpoint/2010/main" val="231666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45</a:t>
            </a:fld>
            <a:endParaRPr kumimoji="1" lang="ja-JP" altLang="en-US"/>
          </a:p>
        </p:txBody>
      </p:sp>
    </p:spTree>
    <p:extLst>
      <p:ext uri="{BB962C8B-B14F-4D97-AF65-F5344CB8AC3E}">
        <p14:creationId xmlns:p14="http://schemas.microsoft.com/office/powerpoint/2010/main" val="4232180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47</a:t>
            </a:fld>
            <a:endParaRPr kumimoji="1" lang="ja-JP" altLang="en-US"/>
          </a:p>
        </p:txBody>
      </p:sp>
    </p:spTree>
    <p:extLst>
      <p:ext uri="{BB962C8B-B14F-4D97-AF65-F5344CB8AC3E}">
        <p14:creationId xmlns:p14="http://schemas.microsoft.com/office/powerpoint/2010/main" val="1388849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3</a:t>
            </a:fld>
            <a:endParaRPr kumimoji="1" lang="ja-JP" altLang="en-US"/>
          </a:p>
        </p:txBody>
      </p:sp>
    </p:spTree>
    <p:extLst>
      <p:ext uri="{BB962C8B-B14F-4D97-AF65-F5344CB8AC3E}">
        <p14:creationId xmlns:p14="http://schemas.microsoft.com/office/powerpoint/2010/main" val="54513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4</a:t>
            </a:fld>
            <a:endParaRPr kumimoji="1" lang="ja-JP" altLang="en-US"/>
          </a:p>
        </p:txBody>
      </p:sp>
    </p:spTree>
    <p:extLst>
      <p:ext uri="{BB962C8B-B14F-4D97-AF65-F5344CB8AC3E}">
        <p14:creationId xmlns:p14="http://schemas.microsoft.com/office/powerpoint/2010/main" val="4213690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5</a:t>
            </a:fld>
            <a:endParaRPr kumimoji="1" lang="ja-JP" altLang="en-US"/>
          </a:p>
        </p:txBody>
      </p:sp>
    </p:spTree>
    <p:extLst>
      <p:ext uri="{BB962C8B-B14F-4D97-AF65-F5344CB8AC3E}">
        <p14:creationId xmlns:p14="http://schemas.microsoft.com/office/powerpoint/2010/main" val="1745832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7</a:t>
            </a:fld>
            <a:endParaRPr kumimoji="1" lang="ja-JP" altLang="en-US"/>
          </a:p>
        </p:txBody>
      </p:sp>
    </p:spTree>
    <p:extLst>
      <p:ext uri="{BB962C8B-B14F-4D97-AF65-F5344CB8AC3E}">
        <p14:creationId xmlns:p14="http://schemas.microsoft.com/office/powerpoint/2010/main" val="4176361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8</a:t>
            </a:fld>
            <a:endParaRPr kumimoji="1" lang="ja-JP" altLang="en-US"/>
          </a:p>
        </p:txBody>
      </p:sp>
    </p:spTree>
    <p:extLst>
      <p:ext uri="{BB962C8B-B14F-4D97-AF65-F5344CB8AC3E}">
        <p14:creationId xmlns:p14="http://schemas.microsoft.com/office/powerpoint/2010/main" val="2042211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16</a:t>
            </a:fld>
            <a:endParaRPr kumimoji="1" lang="ja-JP" altLang="en-US"/>
          </a:p>
        </p:txBody>
      </p:sp>
    </p:spTree>
    <p:extLst>
      <p:ext uri="{BB962C8B-B14F-4D97-AF65-F5344CB8AC3E}">
        <p14:creationId xmlns:p14="http://schemas.microsoft.com/office/powerpoint/2010/main" val="1448509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17</a:t>
            </a:fld>
            <a:endParaRPr kumimoji="1" lang="ja-JP" altLang="en-US"/>
          </a:p>
        </p:txBody>
      </p:sp>
    </p:spTree>
    <p:extLst>
      <p:ext uri="{BB962C8B-B14F-4D97-AF65-F5344CB8AC3E}">
        <p14:creationId xmlns:p14="http://schemas.microsoft.com/office/powerpoint/2010/main" val="1559604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18</a:t>
            </a:fld>
            <a:endParaRPr kumimoji="1" lang="ja-JP" altLang="en-US"/>
          </a:p>
        </p:txBody>
      </p:sp>
    </p:spTree>
    <p:extLst>
      <p:ext uri="{BB962C8B-B14F-4D97-AF65-F5344CB8AC3E}">
        <p14:creationId xmlns:p14="http://schemas.microsoft.com/office/powerpoint/2010/main" val="138759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9BE79B4-80B2-2047-B0A8-DCCCC59C9B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133722"/>
            <a:ext cx="1664402" cy="1609229"/>
          </a:xfrm>
          <a:prstGeom prst="rect">
            <a:avLst/>
          </a:prstGeom>
        </p:spPr>
      </p:pic>
      <p:pic>
        <p:nvPicPr>
          <p:cNvPr id="5" name="図 4">
            <a:extLst>
              <a:ext uri="{FF2B5EF4-FFF2-40B4-BE49-F238E27FC236}">
                <a16:creationId xmlns:a16="http://schemas.microsoft.com/office/drawing/2014/main" id="{C3493600-BFED-B440-B5D7-FC17B373C7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72284"/>
            <a:ext cx="12192000" cy="3213100"/>
          </a:xfrm>
          <a:prstGeom prst="rect">
            <a:avLst/>
          </a:prstGeom>
        </p:spPr>
      </p:pic>
      <p:sp>
        <p:nvSpPr>
          <p:cNvPr id="3" name="サブタイトル 2"/>
          <p:cNvSpPr>
            <a:spLocks noGrp="1"/>
          </p:cNvSpPr>
          <p:nvPr>
            <p:ph type="subTitle" idx="1" hasCustomPrompt="1"/>
          </p:nvPr>
        </p:nvSpPr>
        <p:spPr>
          <a:xfrm>
            <a:off x="1828800" y="3284985"/>
            <a:ext cx="8534400" cy="55086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サブタイトルの書式設定</a:t>
            </a:r>
          </a:p>
        </p:txBody>
      </p:sp>
      <p:sp>
        <p:nvSpPr>
          <p:cNvPr id="2" name="タイトル 1"/>
          <p:cNvSpPr>
            <a:spLocks noGrp="1"/>
          </p:cNvSpPr>
          <p:nvPr>
            <p:ph type="ctrTitle" hasCustomPrompt="1"/>
          </p:nvPr>
        </p:nvSpPr>
        <p:spPr>
          <a:xfrm>
            <a:off x="914400" y="1700809"/>
            <a:ext cx="10363200" cy="1470025"/>
          </a:xfrm>
        </p:spPr>
        <p:txBody>
          <a:bodyPr/>
          <a:lstStyle>
            <a:lvl1pPr>
              <a:defRPr b="1">
                <a:latin typeface="Meiryo UI" panose="020B0604030504040204" pitchFamily="34" charset="-128"/>
                <a:ea typeface="Meiryo UI" panose="020B0604030504040204" pitchFamily="34" charset="-128"/>
              </a:defRPr>
            </a:lvl1pPr>
          </a:lstStyle>
          <a:p>
            <a:r>
              <a:rPr kumimoji="1" lang="ja-JP" altLang="en-US"/>
              <a:t>マスタータイトルの書式設定</a:t>
            </a:r>
          </a:p>
        </p:txBody>
      </p:sp>
      <p:sp>
        <p:nvSpPr>
          <p:cNvPr id="25" name="テキスト プレースホルダー 24">
            <a:extLst>
              <a:ext uri="{FF2B5EF4-FFF2-40B4-BE49-F238E27FC236}">
                <a16:creationId xmlns:a16="http://schemas.microsoft.com/office/drawing/2014/main" id="{3931D52A-02DD-1A48-B2D3-AF543E094F5D}"/>
              </a:ext>
            </a:extLst>
          </p:cNvPr>
          <p:cNvSpPr>
            <a:spLocks noGrp="1"/>
          </p:cNvSpPr>
          <p:nvPr>
            <p:ph type="body" sz="quarter" idx="11" hasCustomPrompt="1"/>
          </p:nvPr>
        </p:nvSpPr>
        <p:spPr>
          <a:xfrm>
            <a:off x="719667" y="4437064"/>
            <a:ext cx="4032251" cy="1512887"/>
          </a:xfrm>
        </p:spPr>
        <p:txBody>
          <a:bodyPr>
            <a:noAutofit/>
          </a:bodyPr>
          <a:lstStyle>
            <a:lvl1pPr marL="0" indent="0">
              <a:buNone/>
              <a:defRPr sz="2400" i="0">
                <a:latin typeface="Meiryo UI" panose="020B0604030504040204" pitchFamily="34" charset="-128"/>
                <a:ea typeface="Meiryo UI" panose="020B0604030504040204" pitchFamily="34" charset="-128"/>
              </a:defRPr>
            </a:lvl1pPr>
            <a:lvl2pPr>
              <a:defRPr sz="1800">
                <a:latin typeface="Meiryo UI" panose="020B0604030504040204" pitchFamily="34" charset="-128"/>
                <a:ea typeface="Meiryo UI" panose="020B0604030504040204" pitchFamily="34" charset="-128"/>
              </a:defRPr>
            </a:lvl2pPr>
            <a:lvl3pPr>
              <a:defRPr sz="1800">
                <a:latin typeface="Meiryo UI" panose="020B0604030504040204" pitchFamily="34" charset="-128"/>
                <a:ea typeface="Meiryo UI" panose="020B0604030504040204" pitchFamily="34" charset="-128"/>
              </a:defRPr>
            </a:lvl3pPr>
            <a:lvl4pPr>
              <a:defRPr sz="18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所属・名前・日付</a:t>
            </a:r>
          </a:p>
        </p:txBody>
      </p:sp>
      <p:sp>
        <p:nvSpPr>
          <p:cNvPr id="8" name="正方形/長方形 7">
            <a:extLst>
              <a:ext uri="{FF2B5EF4-FFF2-40B4-BE49-F238E27FC236}">
                <a16:creationId xmlns:a16="http://schemas.microsoft.com/office/drawing/2014/main" id="{CB2E8F2E-C18D-BF48-A719-C759490DFB49}"/>
              </a:ext>
            </a:extLst>
          </p:cNvPr>
          <p:cNvSpPr/>
          <p:nvPr userDrawn="1"/>
        </p:nvSpPr>
        <p:spPr>
          <a:xfrm>
            <a:off x="0" y="6525345"/>
            <a:ext cx="12192000" cy="360040"/>
          </a:xfrm>
          <a:prstGeom prst="rect">
            <a:avLst/>
          </a:prstGeom>
          <a:solidFill>
            <a:srgbClr val="00AAD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a:latin typeface="Meiryo UI" panose="020B0604030504040204" pitchFamily="34" charset="-128"/>
                <a:ea typeface="Meiryo UI" panose="020B0604030504040204" pitchFamily="34" charset="-128"/>
              </a:rPr>
              <a:t>本資料は</a:t>
            </a:r>
            <a:r>
              <a:rPr lang="en" altLang="ja-JP" sz="900" dirty="0">
                <a:latin typeface="Meiryo UI" panose="020B0604030504040204" pitchFamily="34" charset="-128"/>
                <a:ea typeface="Meiryo UI" panose="020B0604030504040204" pitchFamily="34" charset="-128"/>
              </a:rPr>
              <a:t>CC-BY</a:t>
            </a:r>
            <a:r>
              <a:rPr lang="ja-JP" altLang="en-US" sz="900">
                <a:latin typeface="Meiryo UI" panose="020B0604030504040204" pitchFamily="34" charset="-128"/>
                <a:ea typeface="Meiryo UI" panose="020B0604030504040204" pitchFamily="34" charset="-128"/>
              </a:rPr>
              <a:t>ライセンスによって許諾されています．ライセンスの内容を知りたい方は</a:t>
            </a:r>
            <a:r>
              <a:rPr lang="en" altLang="ja-JP" sz="900" u="none" dirty="0">
                <a:latin typeface="Meiryo UI" panose="020B0604030504040204" pitchFamily="34" charset="-128"/>
                <a:ea typeface="Meiryo UI" panose="020B0604030504040204" pitchFamily="34" charset="-128"/>
              </a:rPr>
              <a:t>http://creativecommons.org/licenses/by/4.0/deed.ja</a:t>
            </a:r>
            <a:r>
              <a:rPr lang="ja-JP" altLang="en-US" sz="900">
                <a:latin typeface="Meiryo UI" panose="020B0604030504040204" pitchFamily="34" charset="-128"/>
                <a:ea typeface="Meiryo UI" panose="020B0604030504040204" pitchFamily="34" charset="-128"/>
              </a:rPr>
              <a:t>でご確認ください．</a:t>
            </a:r>
            <a:br>
              <a:rPr lang="ja-JP" altLang="en-US" sz="900">
                <a:latin typeface="Meiryo UI" panose="020B0604030504040204" pitchFamily="34" charset="-128"/>
                <a:ea typeface="Meiryo UI" panose="020B0604030504040204" pitchFamily="34" charset="-128"/>
              </a:rPr>
            </a:br>
            <a:r>
              <a:rPr lang="ja-JP" altLang="en-US" sz="900">
                <a:latin typeface="Meiryo UI" panose="020B0604030504040204" pitchFamily="34" charset="-128"/>
                <a:ea typeface="Meiryo UI" panose="020B0604030504040204" pitchFamily="34" charset="-128"/>
              </a:rPr>
              <a:t>ただし，出典の表記等によって第三者が権利を有していることを直接的に表示・示唆している場合は利用者の責任において確認し，提供元の利用条件に従ってください．</a:t>
            </a:r>
          </a:p>
        </p:txBody>
      </p:sp>
      <p:pic>
        <p:nvPicPr>
          <p:cNvPr id="9" name="図 8">
            <a:extLst>
              <a:ext uri="{FF2B5EF4-FFF2-40B4-BE49-F238E27FC236}">
                <a16:creationId xmlns:a16="http://schemas.microsoft.com/office/drawing/2014/main" id="{28E6BEC6-1B6A-2F4D-AB53-418D479D4FD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7784" y="6509255"/>
            <a:ext cx="1944216" cy="376129"/>
          </a:xfrm>
          <a:prstGeom prst="rect">
            <a:avLst/>
          </a:prstGeom>
        </p:spPr>
      </p:pic>
    </p:spTree>
    <p:extLst>
      <p:ext uri="{BB962C8B-B14F-4D97-AF65-F5344CB8AC3E}">
        <p14:creationId xmlns:p14="http://schemas.microsoft.com/office/powerpoint/2010/main" val="85632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609600" y="1196752"/>
            <a:ext cx="5386917" cy="639762"/>
          </a:xfrm>
          <a:solidFill>
            <a:srgbClr val="41A8EC"/>
          </a:solidFill>
        </p:spPr>
        <p:txBody>
          <a:bodyPr vert="horz" lIns="91440" tIns="36000" rIns="91440" bIns="36000" rtlCol="0" anchor="ctr" anchorCtr="0">
            <a:normAutofit/>
          </a:bodyPr>
          <a:lstStyle>
            <a:lvl1pPr>
              <a:defRPr lang="ja-JP" altLang="en-US"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marL="0" lvl="0" indent="0">
              <a:buNone/>
            </a:pPr>
            <a:r>
              <a:rPr kumimoji="1" lang="ja-JP" altLang="en-US"/>
              <a:t>マスター テキストの書式設定</a:t>
            </a:r>
          </a:p>
        </p:txBody>
      </p:sp>
      <p:sp>
        <p:nvSpPr>
          <p:cNvPr id="4" name="コンテンツ プレースホルダー 3"/>
          <p:cNvSpPr>
            <a:spLocks noGrp="1"/>
          </p:cNvSpPr>
          <p:nvPr>
            <p:ph sz="half" idx="2"/>
          </p:nvPr>
        </p:nvSpPr>
        <p:spPr>
          <a:xfrm>
            <a:off x="609600" y="1875655"/>
            <a:ext cx="5386917" cy="4281339"/>
          </a:xfrm>
        </p:spPr>
        <p:txBody>
          <a:bodyPr/>
          <a:lstStyle>
            <a:lvl1pPr marL="342900" indent="-342900">
              <a:defRPr kumimoji="1" lang="ja-JP" altLang="en-US" sz="3200" b="1" kern="1200" smtClean="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n-lt"/>
                <a:ea typeface="+mn-ea"/>
                <a:cs typeface="+mn-cs"/>
              </a:defRPr>
            </a:lvl5pPr>
            <a:lvl6pPr>
              <a:defRPr sz="1600"/>
            </a:lvl6pPr>
            <a:lvl7pPr>
              <a:defRPr sz="1600"/>
            </a:lvl7pPr>
            <a:lvl8pPr>
              <a:defRPr sz="1600"/>
            </a:lvl8pPr>
            <a:lvl9pPr>
              <a:defRPr sz="16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sp>
        <p:nvSpPr>
          <p:cNvPr id="5" name="テキスト プレースホルダー 4"/>
          <p:cNvSpPr>
            <a:spLocks noGrp="1"/>
          </p:cNvSpPr>
          <p:nvPr>
            <p:ph type="body" sz="quarter" idx="3"/>
          </p:nvPr>
        </p:nvSpPr>
        <p:spPr>
          <a:xfrm>
            <a:off x="6193368" y="1196752"/>
            <a:ext cx="5389033" cy="639762"/>
          </a:xfrm>
          <a:solidFill>
            <a:srgbClr val="41A8EC"/>
          </a:solidFill>
        </p:spPr>
        <p:txBody>
          <a:bodyPr vert="horz" lIns="91440" tIns="36000" rIns="91440" bIns="36000" rtlCol="0" anchor="ctr" anchorCtr="0">
            <a:normAutofit/>
          </a:bodyPr>
          <a:lstStyle>
            <a:lvl1pPr>
              <a:defRPr lang="ja-JP" altLang="en-US"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marL="0" lvl="0" indent="0">
              <a:buNone/>
            </a:pPr>
            <a:r>
              <a:rPr kumimoji="1" lang="ja-JP" altLang="en-US"/>
              <a:t>マスター テキストの書式設定</a:t>
            </a:r>
          </a:p>
        </p:txBody>
      </p:sp>
      <p:sp>
        <p:nvSpPr>
          <p:cNvPr id="6" name="コンテンツ プレースホルダー 5"/>
          <p:cNvSpPr>
            <a:spLocks noGrp="1"/>
          </p:cNvSpPr>
          <p:nvPr>
            <p:ph sz="quarter" idx="4"/>
          </p:nvPr>
        </p:nvSpPr>
        <p:spPr>
          <a:xfrm>
            <a:off x="6193368" y="1875655"/>
            <a:ext cx="5389033" cy="4281339"/>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n-lt"/>
                <a:ea typeface="+mn-ea"/>
                <a:cs typeface="+mn-cs"/>
              </a:defRPr>
            </a:lvl5pPr>
            <a:lvl6pPr>
              <a:defRPr sz="1600"/>
            </a:lvl6pPr>
            <a:lvl7pPr>
              <a:defRPr sz="1600"/>
            </a:lvl7pPr>
            <a:lvl8pPr>
              <a:defRPr sz="1600"/>
            </a:lvl8pPr>
            <a:lvl9pPr>
              <a:defRPr sz="16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pic>
        <p:nvPicPr>
          <p:cNvPr id="14" name="図 13">
            <a:extLst>
              <a:ext uri="{FF2B5EF4-FFF2-40B4-BE49-F238E27FC236}">
                <a16:creationId xmlns:a16="http://schemas.microsoft.com/office/drawing/2014/main" id="{413FFABE-964A-4443-B500-52F144EEF1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5" name="タイトル 1">
            <a:extLst>
              <a:ext uri="{FF2B5EF4-FFF2-40B4-BE49-F238E27FC236}">
                <a16:creationId xmlns:a16="http://schemas.microsoft.com/office/drawing/2014/main" id="{DFDF8B7B-88D0-1942-8715-C30071174BDD}"/>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6" name="直角三角形 15">
            <a:extLst>
              <a:ext uri="{FF2B5EF4-FFF2-40B4-BE49-F238E27FC236}">
                <a16:creationId xmlns:a16="http://schemas.microsoft.com/office/drawing/2014/main" id="{BF4DCFA1-421E-5148-A5FE-C650E1D70543}"/>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11" name="テキスト プレースホルダー 6">
            <a:extLst>
              <a:ext uri="{FF2B5EF4-FFF2-40B4-BE49-F238E27FC236}">
                <a16:creationId xmlns:a16="http://schemas.microsoft.com/office/drawing/2014/main" id="{050B0F35-5D3F-4941-993E-99CC0F2F9DDE}"/>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3671961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B545270A-BF76-4940-94D2-F9C1E7AB1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2" name="タイトル 1">
            <a:extLst>
              <a:ext uri="{FF2B5EF4-FFF2-40B4-BE49-F238E27FC236}">
                <a16:creationId xmlns:a16="http://schemas.microsoft.com/office/drawing/2014/main" id="{CBCDFA74-1941-174B-B298-B0201B01E0DD}"/>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3" name="直角三角形 12">
            <a:extLst>
              <a:ext uri="{FF2B5EF4-FFF2-40B4-BE49-F238E27FC236}">
                <a16:creationId xmlns:a16="http://schemas.microsoft.com/office/drawing/2014/main" id="{7CF7447F-9D96-CC4C-9258-644613340F25}"/>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7" name="テキスト プレースホルダー 6">
            <a:extLst>
              <a:ext uri="{FF2B5EF4-FFF2-40B4-BE49-F238E27FC236}">
                <a16:creationId xmlns:a16="http://schemas.microsoft.com/office/drawing/2014/main" id="{950DFCF1-7446-0748-85B9-66C1841F6235}"/>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1010148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最終ページ">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F40860A-66A3-E248-B3BE-7DCE1FAD0CAC}"/>
              </a:ext>
            </a:extLst>
          </p:cNvPr>
          <p:cNvSpPr txBox="1"/>
          <p:nvPr userDrawn="1"/>
        </p:nvSpPr>
        <p:spPr>
          <a:xfrm>
            <a:off x="423696" y="692696"/>
            <a:ext cx="11344608" cy="369332"/>
          </a:xfrm>
          <a:prstGeom prst="rect">
            <a:avLst/>
          </a:prstGeom>
          <a:noFill/>
        </p:spPr>
        <p:txBody>
          <a:bodyPr wrap="square" rtlCol="0">
            <a:spAutoFit/>
          </a:bodyPr>
          <a:lstStyle/>
          <a:p>
            <a:pPr algn="ctr"/>
            <a:r>
              <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ご清聴ありがとうございました！</a:t>
            </a:r>
          </a:p>
        </p:txBody>
      </p:sp>
      <p:sp>
        <p:nvSpPr>
          <p:cNvPr id="9" name="テキスト ボックス 8">
            <a:extLst>
              <a:ext uri="{FF2B5EF4-FFF2-40B4-BE49-F238E27FC236}">
                <a16:creationId xmlns:a16="http://schemas.microsoft.com/office/drawing/2014/main" id="{D0B98EB6-2213-A94B-987E-90F308571796}"/>
              </a:ext>
            </a:extLst>
          </p:cNvPr>
          <p:cNvSpPr txBox="1"/>
          <p:nvPr userDrawn="1"/>
        </p:nvSpPr>
        <p:spPr>
          <a:xfrm>
            <a:off x="423696" y="1062028"/>
            <a:ext cx="11344608" cy="369332"/>
          </a:xfrm>
          <a:prstGeom prst="rect">
            <a:avLst/>
          </a:prstGeom>
          <a:noFill/>
        </p:spPr>
        <p:txBody>
          <a:bodyPr wrap="square" rtlCol="0">
            <a:spAutoFit/>
          </a:bodyPr>
          <a:lstStyle/>
          <a:p>
            <a:pPr algn="ct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Thank you for listening! (English)</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0" name="テキスト ボックス 9">
            <a:extLst>
              <a:ext uri="{FF2B5EF4-FFF2-40B4-BE49-F238E27FC236}">
                <a16:creationId xmlns:a16="http://schemas.microsoft.com/office/drawing/2014/main" id="{687F54D5-9C5E-674B-A06C-B58A51023B20}"/>
              </a:ext>
            </a:extLst>
          </p:cNvPr>
          <p:cNvSpPr txBox="1"/>
          <p:nvPr userDrawn="1"/>
        </p:nvSpPr>
        <p:spPr>
          <a:xfrm>
            <a:off x="423696" y="1853045"/>
            <a:ext cx="11344608" cy="369332"/>
          </a:xfrm>
          <a:prstGeom prst="rect">
            <a:avLst/>
          </a:prstGeom>
          <a:noFill/>
        </p:spPr>
        <p:txBody>
          <a:bodyPr wrap="square" rtlCol="0">
            <a:spAutoFit/>
          </a:bodyPr>
          <a:lstStyle/>
          <a:p>
            <a:pPr algn="ct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Vielen</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Dank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für</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Ihre</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Aufmerksamkeit</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(Deutsch)</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1" name="テキスト ボックス 10">
            <a:extLst>
              <a:ext uri="{FF2B5EF4-FFF2-40B4-BE49-F238E27FC236}">
                <a16:creationId xmlns:a16="http://schemas.microsoft.com/office/drawing/2014/main" id="{A88B1BB5-7A1C-EC41-AAC0-E5C366C157F3}"/>
              </a:ext>
            </a:extLst>
          </p:cNvPr>
          <p:cNvSpPr txBox="1"/>
          <p:nvPr userDrawn="1"/>
        </p:nvSpPr>
        <p:spPr>
          <a:xfrm>
            <a:off x="423696" y="2206815"/>
            <a:ext cx="11344608" cy="369332"/>
          </a:xfrm>
          <a:prstGeom prst="rect">
            <a:avLst/>
          </a:prstGeom>
          <a:noFill/>
        </p:spPr>
        <p:txBody>
          <a:bodyPr wrap="square" rtlCol="0">
            <a:spAutoFit/>
          </a:bodyPr>
          <a:lstStyle/>
          <a:p>
            <a:pPr algn="ct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Merci beaucoup pour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votre</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attention !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Français</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2" name="テキスト ボックス 11">
            <a:extLst>
              <a:ext uri="{FF2B5EF4-FFF2-40B4-BE49-F238E27FC236}">
                <a16:creationId xmlns:a16="http://schemas.microsoft.com/office/drawing/2014/main" id="{857FC506-49FF-1741-A424-383C5614AE6B}"/>
              </a:ext>
            </a:extLst>
          </p:cNvPr>
          <p:cNvSpPr txBox="1"/>
          <p:nvPr userDrawn="1"/>
        </p:nvSpPr>
        <p:spPr>
          <a:xfrm>
            <a:off x="423696" y="4607153"/>
            <a:ext cx="11344608" cy="369332"/>
          </a:xfrm>
          <a:prstGeom prst="rect">
            <a:avLst/>
          </a:prstGeom>
          <a:noFill/>
        </p:spPr>
        <p:txBody>
          <a:bodyPr wrap="square" rtlCol="0">
            <a:spAutoFit/>
          </a:bodyPr>
          <a:lstStyle/>
          <a:p>
            <a:pPr algn="ct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Muchas</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gracias por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su</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atención</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Español</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3" name="テキスト ボックス 12">
            <a:extLst>
              <a:ext uri="{FF2B5EF4-FFF2-40B4-BE49-F238E27FC236}">
                <a16:creationId xmlns:a16="http://schemas.microsoft.com/office/drawing/2014/main" id="{37CAE708-23F2-8C47-995A-D6CA7A6D612A}"/>
              </a:ext>
            </a:extLst>
          </p:cNvPr>
          <p:cNvSpPr txBox="1"/>
          <p:nvPr userDrawn="1"/>
        </p:nvSpPr>
        <p:spPr>
          <a:xfrm>
            <a:off x="356056" y="6202349"/>
            <a:ext cx="11344608" cy="369332"/>
          </a:xfrm>
          <a:prstGeom prst="rect">
            <a:avLst/>
          </a:prstGeom>
          <a:noFill/>
        </p:spPr>
        <p:txBody>
          <a:bodyPr wrap="square" rtlCol="0">
            <a:spAutoFit/>
          </a:bodyPr>
          <a:lstStyle/>
          <a:p>
            <a:pPr algn="ctr"/>
            <a:r>
              <a:rPr kumimoji="1" lang="ja-JP" altLang="en-US" sz="1800" b="1" i="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非常感谢您的关注</a:t>
            </a:r>
            <a:r>
              <a:rPr kumimoji="1" lang="en-US" altLang="ja-JP" sz="1800" b="1" i="0"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 (</a:t>
            </a:r>
            <a:r>
              <a:rPr kumimoji="1" lang="ja-JP" altLang="en-US" sz="1800" b="1" i="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中文和简体</a:t>
            </a:r>
            <a:r>
              <a:rPr kumimoji="1" lang="en-US" altLang="ja-JP" sz="1800" b="1" i="0"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a:t>
            </a:r>
            <a:endParaRPr kumimoji="1" lang="ja-JP" altLang="en-US" sz="1800" b="1" i="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sp>
        <p:nvSpPr>
          <p:cNvPr id="14" name="テキスト ボックス 13">
            <a:extLst>
              <a:ext uri="{FF2B5EF4-FFF2-40B4-BE49-F238E27FC236}">
                <a16:creationId xmlns:a16="http://schemas.microsoft.com/office/drawing/2014/main" id="{E87F0464-CE50-DF46-8EC1-2BE90B3D7028}"/>
              </a:ext>
            </a:extLst>
          </p:cNvPr>
          <p:cNvSpPr txBox="1"/>
          <p:nvPr userDrawn="1"/>
        </p:nvSpPr>
        <p:spPr>
          <a:xfrm>
            <a:off x="421720" y="5781443"/>
            <a:ext cx="11344608" cy="369332"/>
          </a:xfrm>
          <a:prstGeom prst="rect">
            <a:avLst/>
          </a:prstGeom>
          <a:noFill/>
        </p:spPr>
        <p:txBody>
          <a:bodyPr wrap="square" rtlCol="0">
            <a:spAutoFit/>
          </a:bodyPr>
          <a:lstStyle/>
          <a:p>
            <a:pPr algn="ctr"/>
            <a:r>
              <a:rPr kumimoji="1" lang="ko-KR" altLang="en-US"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경청 해 주셔서 감사합니다</a:t>
            </a:r>
            <a:r>
              <a:rPr kumimoji="1" lang="en-US" altLang="ko-KR"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 (</a:t>
            </a:r>
            <a:r>
              <a:rPr kumimoji="1" lang="ko-KR" altLang="en-US"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한국어</a:t>
            </a:r>
            <a:r>
              <a:rPr kumimoji="1" lang="en-US" altLang="ko-KR"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sp>
        <p:nvSpPr>
          <p:cNvPr id="15" name="テキスト ボックス 14">
            <a:extLst>
              <a:ext uri="{FF2B5EF4-FFF2-40B4-BE49-F238E27FC236}">
                <a16:creationId xmlns:a16="http://schemas.microsoft.com/office/drawing/2014/main" id="{73C64D7A-43EC-8248-94E8-1B543054EE11}"/>
              </a:ext>
            </a:extLst>
          </p:cNvPr>
          <p:cNvSpPr txBox="1"/>
          <p:nvPr userDrawn="1"/>
        </p:nvSpPr>
        <p:spPr>
          <a:xfrm>
            <a:off x="450094" y="4990426"/>
            <a:ext cx="11344608" cy="369332"/>
          </a:xfrm>
          <a:prstGeom prst="rect">
            <a:avLst/>
          </a:prstGeom>
          <a:noFill/>
        </p:spPr>
        <p:txBody>
          <a:bodyPr wrap="square" rtlCol="0">
            <a:spAutoFit/>
          </a:bodyPr>
          <a:lstStyle/>
          <a:p>
            <a:pPr algn="ctr"/>
            <a:r>
              <a:rPr kumimoji="1" lang="az-Cyrl-AZ" altLang="ko-KR"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спасибо за Ваше внимание! (Русский)</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sp>
        <p:nvSpPr>
          <p:cNvPr id="16" name="テキスト ボックス 15">
            <a:extLst>
              <a:ext uri="{FF2B5EF4-FFF2-40B4-BE49-F238E27FC236}">
                <a16:creationId xmlns:a16="http://schemas.microsoft.com/office/drawing/2014/main" id="{663086CF-4E84-104D-AC02-77F1E0803C06}"/>
              </a:ext>
            </a:extLst>
          </p:cNvPr>
          <p:cNvSpPr txBox="1"/>
          <p:nvPr userDrawn="1"/>
        </p:nvSpPr>
        <p:spPr>
          <a:xfrm>
            <a:off x="421720" y="1485307"/>
            <a:ext cx="11344608" cy="369332"/>
          </a:xfrm>
          <a:prstGeom prst="rect">
            <a:avLst/>
          </a:prstGeom>
          <a:noFill/>
        </p:spPr>
        <p:txBody>
          <a:bodyPr wrap="square" rtlCol="0">
            <a:spAutoFit/>
          </a:bodyPr>
          <a:lstStyle/>
          <a:p>
            <a:pPr algn="ctr"/>
            <a:r>
              <a:rPr kumimoji="1" lang="vi-VN"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Cám ơn vì sự quan tâm của bạn! (Tiếng Việt)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7" name="テキスト ボックス 16">
            <a:extLst>
              <a:ext uri="{FF2B5EF4-FFF2-40B4-BE49-F238E27FC236}">
                <a16:creationId xmlns:a16="http://schemas.microsoft.com/office/drawing/2014/main" id="{257EFDE2-5218-4D4F-9E75-429E1B18A6B4}"/>
              </a:ext>
            </a:extLst>
          </p:cNvPr>
          <p:cNvSpPr txBox="1"/>
          <p:nvPr userDrawn="1"/>
        </p:nvSpPr>
        <p:spPr>
          <a:xfrm>
            <a:off x="356056" y="5304638"/>
            <a:ext cx="11344608" cy="461665"/>
          </a:xfrm>
          <a:prstGeom prst="rect">
            <a:avLst/>
          </a:prstGeom>
          <a:noFill/>
        </p:spPr>
        <p:txBody>
          <a:bodyPr wrap="square" rtlCol="0">
            <a:spAutoFit/>
          </a:bodyPr>
          <a:lstStyle/>
          <a:p>
            <a:pPr algn="ctr"/>
            <a:r>
              <a:rPr kumimoji="1" lang="th-TH" altLang="ko-KR" sz="24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ขอขอบคุณสำหรับความสนใจของคุณ! (ไทย)</a:t>
            </a:r>
            <a:endParaRPr kumimoji="1" lang="ja-JP" altLang="en-US" sz="24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pic>
        <p:nvPicPr>
          <p:cNvPr id="3" name="図 2">
            <a:extLst>
              <a:ext uri="{FF2B5EF4-FFF2-40B4-BE49-F238E27FC236}">
                <a16:creationId xmlns:a16="http://schemas.microsoft.com/office/drawing/2014/main" id="{77763623-E694-0D45-B396-3083164135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7270"/>
          <a:stretch/>
        </p:blipFill>
        <p:spPr>
          <a:xfrm>
            <a:off x="2724402" y="2885014"/>
            <a:ext cx="6743196" cy="1517226"/>
          </a:xfrm>
          <a:prstGeom prst="rect">
            <a:avLst/>
          </a:prstGeom>
        </p:spPr>
      </p:pic>
    </p:spTree>
    <p:extLst>
      <p:ext uri="{BB962C8B-B14F-4D97-AF65-F5344CB8AC3E}">
        <p14:creationId xmlns:p14="http://schemas.microsoft.com/office/powerpoint/2010/main" val="2333569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03CCED-DCA8-4141-A731-D90890479141}" type="slidenum">
              <a:rPr kumimoji="1" lang="ja-JP" altLang="en-US" smtClean="0"/>
              <a:t>‹#›</a:t>
            </a:fld>
            <a:endParaRPr kumimoji="1" lang="ja-JP" altLang="en-US"/>
          </a:p>
        </p:txBody>
      </p:sp>
    </p:spTree>
    <p:extLst>
      <p:ext uri="{BB962C8B-B14F-4D97-AF65-F5344CB8AC3E}">
        <p14:creationId xmlns:p14="http://schemas.microsoft.com/office/powerpoint/2010/main" val="283139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次-Table of Contents">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A5560DA7-39E1-4941-AFA0-A46832BDE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544" y="44624"/>
            <a:ext cx="1143043" cy="1105152"/>
          </a:xfrm>
          <a:prstGeom prst="rect">
            <a:avLst/>
          </a:prstGeom>
        </p:spPr>
      </p:pic>
      <p:sp>
        <p:nvSpPr>
          <p:cNvPr id="11" name="正方形/長方形 10">
            <a:extLst>
              <a:ext uri="{FF2B5EF4-FFF2-40B4-BE49-F238E27FC236}">
                <a16:creationId xmlns:a16="http://schemas.microsoft.com/office/drawing/2014/main" id="{EC980AAF-BA0B-0047-95EC-2E9BBD4BA860}"/>
              </a:ext>
            </a:extLst>
          </p:cNvPr>
          <p:cNvSpPr/>
          <p:nvPr userDrawn="1"/>
        </p:nvSpPr>
        <p:spPr>
          <a:xfrm>
            <a:off x="0" y="0"/>
            <a:ext cx="2831637" cy="6885384"/>
          </a:xfrm>
          <a:prstGeom prst="rect">
            <a:avLst/>
          </a:prstGeom>
          <a:solidFill>
            <a:srgbClr val="47B1E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pic>
        <p:nvPicPr>
          <p:cNvPr id="10" name="図 9">
            <a:extLst>
              <a:ext uri="{FF2B5EF4-FFF2-40B4-BE49-F238E27FC236}">
                <a16:creationId xmlns:a16="http://schemas.microsoft.com/office/drawing/2014/main" id="{049F945A-B7CD-3B42-975F-42887B271F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637" y="4418540"/>
            <a:ext cx="9360363" cy="2466845"/>
          </a:xfrm>
          <a:prstGeom prst="rect">
            <a:avLst/>
          </a:prstGeom>
        </p:spPr>
      </p:pic>
      <p:sp>
        <p:nvSpPr>
          <p:cNvPr id="2" name="タイトル 1"/>
          <p:cNvSpPr>
            <a:spLocks noGrp="1"/>
          </p:cNvSpPr>
          <p:nvPr>
            <p:ph type="ctrTitle" hasCustomPrompt="1"/>
          </p:nvPr>
        </p:nvSpPr>
        <p:spPr>
          <a:xfrm>
            <a:off x="3094517" y="404665"/>
            <a:ext cx="8042043" cy="601663"/>
          </a:xfrm>
        </p:spPr>
        <p:txBody>
          <a:bodyPr>
            <a:normAutofit/>
          </a:bodyPr>
          <a:lstStyle>
            <a:lvl1pPr>
              <a:defRPr sz="3200" b="1">
                <a:latin typeface="Meiryo UI" panose="020B0604030504040204" pitchFamily="34" charset="-128"/>
                <a:ea typeface="Meiryo UI" panose="020B0604030504040204" pitchFamily="34" charset="-128"/>
              </a:defRPr>
            </a:lvl1pPr>
          </a:lstStyle>
          <a:p>
            <a:r>
              <a:rPr kumimoji="1" lang="ja-JP" altLang="en-US"/>
              <a:t>もくじの書式設定</a:t>
            </a:r>
          </a:p>
        </p:txBody>
      </p:sp>
      <p:sp>
        <p:nvSpPr>
          <p:cNvPr id="17" name="直角三角形 16">
            <a:extLst>
              <a:ext uri="{FF2B5EF4-FFF2-40B4-BE49-F238E27FC236}">
                <a16:creationId xmlns:a16="http://schemas.microsoft.com/office/drawing/2014/main" id="{2EB29E6A-CBD9-C943-A1FF-91EC06395478}"/>
              </a:ext>
            </a:extLst>
          </p:cNvPr>
          <p:cNvSpPr/>
          <p:nvPr userDrawn="1"/>
        </p:nvSpPr>
        <p:spPr>
          <a:xfrm flipV="1">
            <a:off x="2953218" y="1052736"/>
            <a:ext cx="8423369"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5" name="コンテンツ プレースホルダー 4">
            <a:extLst>
              <a:ext uri="{FF2B5EF4-FFF2-40B4-BE49-F238E27FC236}">
                <a16:creationId xmlns:a16="http://schemas.microsoft.com/office/drawing/2014/main" id="{1F5F2551-1B75-8446-BD10-BC442C4FCA80}"/>
              </a:ext>
            </a:extLst>
          </p:cNvPr>
          <p:cNvSpPr>
            <a:spLocks noGrp="1"/>
          </p:cNvSpPr>
          <p:nvPr>
            <p:ph sz="quarter" idx="10"/>
          </p:nvPr>
        </p:nvSpPr>
        <p:spPr>
          <a:xfrm>
            <a:off x="3094567" y="1268761"/>
            <a:ext cx="8282020" cy="4824065"/>
          </a:xfrm>
        </p:spPr>
        <p:txBody>
          <a:bodyPr/>
          <a:lstStyle>
            <a:lvl1pPr marL="342900" indent="-342900">
              <a:buFont typeface="Wingdings" pitchFamily="2" charset="2"/>
              <a:buChar char="p"/>
              <a:defRPr kumimoji="1" lang="ja-JP" altLang="en-US" sz="3200" b="1" kern="1200" smtClean="0">
                <a:solidFill>
                  <a:schemeClr val="tx2"/>
                </a:solidFill>
                <a:latin typeface="Meiryo UI" panose="020B0604030504040204" pitchFamily="34" charset="-128"/>
                <a:ea typeface="Meiryo UI" panose="020B0604030504040204" pitchFamily="34" charset="-128"/>
                <a:cs typeface="+mn-cs"/>
              </a:defRPr>
            </a:lvl1pPr>
            <a:lvl2pPr marL="742950" indent="-285750">
              <a:buFont typeface="Wingdings" pitchFamily="2" charset="2"/>
              <a:buChar char="l"/>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buFont typeface="Wingdings" pitchFamily="2" charset="2"/>
              <a:buChar char="Ø"/>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eiryo UI" panose="020B0604030504040204" pitchFamily="34" charset="-128"/>
                <a:ea typeface="Meiryo UI" panose="020B0604030504040204" pitchFamily="34" charset="-128"/>
                <a:cs typeface="+mn-cs"/>
              </a:defRPr>
            </a:lvl5pPr>
          </a:lstStyle>
          <a:p>
            <a:pPr marL="342900" lvl="0" indent="-342900" algn="l" defTabSz="914400" rtl="0" eaLnBrk="1" latinLnBrk="0" hangingPunct="1">
              <a:spcBef>
                <a:spcPct val="20000"/>
              </a:spcBef>
              <a:buFont typeface="Wingdings" panose="05000000000000000000"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sp>
        <p:nvSpPr>
          <p:cNvPr id="7" name="テキスト プレースホルダー 6">
            <a:extLst>
              <a:ext uri="{FF2B5EF4-FFF2-40B4-BE49-F238E27FC236}">
                <a16:creationId xmlns:a16="http://schemas.microsoft.com/office/drawing/2014/main" id="{57501F5C-E2B4-8949-A74F-01FD124BA4EA}"/>
              </a:ext>
            </a:extLst>
          </p:cNvPr>
          <p:cNvSpPr>
            <a:spLocks noGrp="1"/>
          </p:cNvSpPr>
          <p:nvPr>
            <p:ph type="body" sz="quarter" idx="11" hasCustomPrompt="1"/>
          </p:nvPr>
        </p:nvSpPr>
        <p:spPr>
          <a:xfrm rot="5400000">
            <a:off x="-2314036" y="3091558"/>
            <a:ext cx="5832600" cy="725828"/>
          </a:xfrm>
          <a:gradFill flip="none" rotWithShape="1">
            <a:gsLst>
              <a:gs pos="0">
                <a:srgbClr val="1F497D"/>
              </a:gs>
              <a:gs pos="50000">
                <a:srgbClr val="48B2EE"/>
              </a:gs>
              <a:gs pos="100000">
                <a:srgbClr val="9CD3E7"/>
              </a:gs>
            </a:gsLst>
            <a:lin ang="2700000" scaled="1"/>
            <a:tileRect/>
          </a:gradFill>
        </p:spPr>
        <p:txBody>
          <a:bodyPr anchor="ctr"/>
          <a:lstStyle>
            <a:lvl1pPr marL="0" indent="0">
              <a:buNone/>
              <a:defRPr i="1">
                <a:solidFill>
                  <a:schemeClr val="bg1"/>
                </a:solidFill>
                <a:effectLst>
                  <a:outerShdw blurRad="38100" dist="38100" dir="2700000" algn="tl">
                    <a:srgbClr val="000000">
                      <a:alpha val="43137"/>
                    </a:srgbClr>
                  </a:outerShdw>
                </a:effectLst>
              </a:defRPr>
            </a:lvl1pPr>
          </a:lstStyle>
          <a:p>
            <a:pPr lvl="0"/>
            <a:r>
              <a:rPr kumimoji="1" lang="ja-JP" altLang="en-US"/>
              <a:t>セッションタイトル</a:t>
            </a:r>
          </a:p>
        </p:txBody>
      </p:sp>
      <p:pic>
        <p:nvPicPr>
          <p:cNvPr id="9" name="図 8">
            <a:extLst>
              <a:ext uri="{FF2B5EF4-FFF2-40B4-BE49-F238E27FC236}">
                <a16:creationId xmlns:a16="http://schemas.microsoft.com/office/drawing/2014/main" id="{8C9D73A7-D1CF-064D-955B-8AEC309A7C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3156" y="6597352"/>
            <a:ext cx="1488843" cy="288032"/>
          </a:xfrm>
          <a:prstGeom prst="rect">
            <a:avLst/>
          </a:prstGeom>
        </p:spPr>
      </p:pic>
    </p:spTree>
    <p:extLst>
      <p:ext uri="{BB962C8B-B14F-4D97-AF65-F5344CB8AC3E}">
        <p14:creationId xmlns:p14="http://schemas.microsoft.com/office/powerpoint/2010/main" val="327955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D53941F-5CE6-B042-8BBF-DFF51D6076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3" name="コンテンツ プレースホルダー 2"/>
          <p:cNvSpPr>
            <a:spLocks noGrp="1"/>
          </p:cNvSpPr>
          <p:nvPr>
            <p:ph idx="1"/>
          </p:nvPr>
        </p:nvSpPr>
        <p:spPr>
          <a:xfrm>
            <a:off x="527382" y="1281288"/>
            <a:ext cx="11137237" cy="5075062"/>
          </a:xfrm>
          <a:ln w="6350">
            <a:noFill/>
          </a:ln>
        </p:spPr>
        <p:txBody>
          <a:bodyPr>
            <a:normAutofit/>
          </a:bodyPr>
          <a:lstStyle>
            <a:lvl1pPr marL="342900" indent="-342900">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742950" indent="-285750">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1143000" indent="-228600">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a:defRPr sz="20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ja-JP" altLang="en-US" dirty="0"/>
          </a:p>
        </p:txBody>
      </p:sp>
      <p:sp>
        <p:nvSpPr>
          <p:cNvPr id="2" name="タイトル 1"/>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0" name="直角三角形 9">
            <a:extLst>
              <a:ext uri="{FF2B5EF4-FFF2-40B4-BE49-F238E27FC236}">
                <a16:creationId xmlns:a16="http://schemas.microsoft.com/office/drawing/2014/main" id="{C000874C-F0A7-364C-B64E-78D597802E0F}"/>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9" name="テキスト プレースホルダー 6">
            <a:extLst>
              <a:ext uri="{FF2B5EF4-FFF2-40B4-BE49-F238E27FC236}">
                <a16:creationId xmlns:a16="http://schemas.microsoft.com/office/drawing/2014/main" id="{11D09EDE-0C6D-A94D-A684-FF2467292FB8}"/>
              </a:ext>
            </a:extLst>
          </p:cNvPr>
          <p:cNvSpPr>
            <a:spLocks noGrp="1"/>
          </p:cNvSpPr>
          <p:nvPr>
            <p:ph type="body" sz="quarter" idx="14" hasCustomPrompt="1"/>
          </p:nvPr>
        </p:nvSpPr>
        <p:spPr>
          <a:xfrm>
            <a:off x="1343472"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1139612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D53941F-5CE6-B042-8BBF-DFF51D6076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3" name="コンテンツ プレースホルダー 2"/>
          <p:cNvSpPr>
            <a:spLocks noGrp="1"/>
          </p:cNvSpPr>
          <p:nvPr>
            <p:ph idx="1"/>
          </p:nvPr>
        </p:nvSpPr>
        <p:spPr>
          <a:xfrm>
            <a:off x="527382" y="1281288"/>
            <a:ext cx="11137237" cy="5075062"/>
          </a:xfrm>
          <a:ln w="6350">
            <a:noFill/>
          </a:ln>
        </p:spPr>
        <p:txBody>
          <a:bodyPr>
            <a:normAutofit/>
          </a:bodyPr>
          <a:lstStyle>
            <a:lvl1pPr marL="342900" indent="-342900">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742950" indent="-285750">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1143000" indent="-228600">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a:defRPr sz="20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ja-JP" altLang="en-US" dirty="0"/>
          </a:p>
        </p:txBody>
      </p:sp>
      <p:sp>
        <p:nvSpPr>
          <p:cNvPr id="2" name="タイトル 1"/>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0" name="直角三角形 9">
            <a:extLst>
              <a:ext uri="{FF2B5EF4-FFF2-40B4-BE49-F238E27FC236}">
                <a16:creationId xmlns:a16="http://schemas.microsoft.com/office/drawing/2014/main" id="{C000874C-F0A7-364C-B64E-78D597802E0F}"/>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9" name="テキスト プレースホルダー 6">
            <a:extLst>
              <a:ext uri="{FF2B5EF4-FFF2-40B4-BE49-F238E27FC236}">
                <a16:creationId xmlns:a16="http://schemas.microsoft.com/office/drawing/2014/main" id="{11D09EDE-0C6D-A94D-A684-FF2467292FB8}"/>
              </a:ext>
            </a:extLst>
          </p:cNvPr>
          <p:cNvSpPr>
            <a:spLocks noGrp="1"/>
          </p:cNvSpPr>
          <p:nvPr>
            <p:ph type="body" sz="quarter" idx="14" hasCustomPrompt="1"/>
          </p:nvPr>
        </p:nvSpPr>
        <p:spPr>
          <a:xfrm>
            <a:off x="1343472"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
        <p:nvSpPr>
          <p:cNvPr id="14" name="正方形/長方形 13">
            <a:extLst>
              <a:ext uri="{FF2B5EF4-FFF2-40B4-BE49-F238E27FC236}">
                <a16:creationId xmlns:a16="http://schemas.microsoft.com/office/drawing/2014/main" id="{227BBD9E-7DC5-E540-800A-85FC56445809}"/>
              </a:ext>
            </a:extLst>
          </p:cNvPr>
          <p:cNvSpPr/>
          <p:nvPr userDrawn="1"/>
        </p:nvSpPr>
        <p:spPr>
          <a:xfrm>
            <a:off x="0" y="6453336"/>
            <a:ext cx="12192000" cy="404664"/>
          </a:xfrm>
          <a:prstGeom prst="rect">
            <a:avLst/>
          </a:prstGeom>
          <a:solidFill>
            <a:srgbClr val="05336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5" name="図 14">
            <a:extLst>
              <a:ext uri="{FF2B5EF4-FFF2-40B4-BE49-F238E27FC236}">
                <a16:creationId xmlns:a16="http://schemas.microsoft.com/office/drawing/2014/main" id="{579D4948-5204-CE47-9872-1FA9A331BD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000" y="6519600"/>
            <a:ext cx="1048514" cy="262129"/>
          </a:xfrm>
          <a:prstGeom prst="rect">
            <a:avLst/>
          </a:prstGeom>
        </p:spPr>
      </p:pic>
    </p:spTree>
    <p:extLst>
      <p:ext uri="{BB962C8B-B14F-4D97-AF65-F5344CB8AC3E}">
        <p14:creationId xmlns:p14="http://schemas.microsoft.com/office/powerpoint/2010/main" val="413469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7A1FB71-EF33-F14E-BE4A-4AA598885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3" name="コンテンツ プレースホルダー 2"/>
          <p:cNvSpPr>
            <a:spLocks noGrp="1"/>
          </p:cNvSpPr>
          <p:nvPr>
            <p:ph idx="1"/>
          </p:nvPr>
        </p:nvSpPr>
        <p:spPr>
          <a:xfrm>
            <a:off x="527382" y="1844824"/>
            <a:ext cx="11137237" cy="4511526"/>
          </a:xfrm>
          <a:ln w="6350">
            <a:noFill/>
          </a:ln>
        </p:spPr>
        <p:txBody>
          <a:bodyPr>
            <a:normAutofit/>
          </a:bodyPr>
          <a:lstStyle>
            <a:lvl1pPr marL="342900" indent="-342900">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742950" indent="-285750">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1143000" indent="-228600">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a:defRPr sz="20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ja-JP" altLang="en-US" dirty="0"/>
          </a:p>
        </p:txBody>
      </p:sp>
      <p:sp>
        <p:nvSpPr>
          <p:cNvPr id="5" name="テキスト プレースホルダー 4">
            <a:extLst>
              <a:ext uri="{FF2B5EF4-FFF2-40B4-BE49-F238E27FC236}">
                <a16:creationId xmlns:a16="http://schemas.microsoft.com/office/drawing/2014/main" id="{414BBFD0-6854-3848-B310-AB4214F28BDF}"/>
              </a:ext>
            </a:extLst>
          </p:cNvPr>
          <p:cNvSpPr>
            <a:spLocks noGrp="1"/>
          </p:cNvSpPr>
          <p:nvPr>
            <p:ph type="body" sz="quarter" idx="13"/>
          </p:nvPr>
        </p:nvSpPr>
        <p:spPr>
          <a:xfrm>
            <a:off x="527051" y="1196753"/>
            <a:ext cx="11137900" cy="503237"/>
          </a:xfrm>
          <a:prstGeom prst="roundRect">
            <a:avLst/>
          </a:prstGeom>
          <a:solidFill>
            <a:srgbClr val="41A8EC"/>
          </a:solidFill>
        </p:spPr>
        <p:txBody>
          <a:bodyPr tIns="36000" bIns="36000" anchor="ctr" anchorCtr="0"/>
          <a:lstStyle>
            <a:lvl1pPr marL="0" indent="0">
              <a:buNone/>
              <a:defRPr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lvl="0"/>
            <a:r>
              <a:rPr kumimoji="1" lang="ja-JP" altLang="en-US"/>
              <a:t>マスター テキストの書式設定</a:t>
            </a:r>
          </a:p>
        </p:txBody>
      </p:sp>
      <p:sp>
        <p:nvSpPr>
          <p:cNvPr id="13" name="タイトル 1">
            <a:extLst>
              <a:ext uri="{FF2B5EF4-FFF2-40B4-BE49-F238E27FC236}">
                <a16:creationId xmlns:a16="http://schemas.microsoft.com/office/drawing/2014/main" id="{5B9390F3-AF77-8F4E-94BF-E808CBABBD58}"/>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4" name="直角三角形 13">
            <a:extLst>
              <a:ext uri="{FF2B5EF4-FFF2-40B4-BE49-F238E27FC236}">
                <a16:creationId xmlns:a16="http://schemas.microsoft.com/office/drawing/2014/main" id="{5202B74E-5E7C-DB41-BAF2-974D11A33112}"/>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7" name="テキスト プレースホルダー 6">
            <a:extLst>
              <a:ext uri="{FF2B5EF4-FFF2-40B4-BE49-F238E27FC236}">
                <a16:creationId xmlns:a16="http://schemas.microsoft.com/office/drawing/2014/main" id="{322420CA-4B39-D942-84B6-EACB13E7C402}"/>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2876890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タイトルとコンテンツ">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7A1FB71-EF33-F14E-BE4A-4AA598885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3" name="コンテンツ プレースホルダー 2"/>
          <p:cNvSpPr>
            <a:spLocks noGrp="1"/>
          </p:cNvSpPr>
          <p:nvPr>
            <p:ph idx="1"/>
          </p:nvPr>
        </p:nvSpPr>
        <p:spPr>
          <a:xfrm>
            <a:off x="527382" y="1844824"/>
            <a:ext cx="11137237" cy="4511526"/>
          </a:xfrm>
          <a:ln w="6350">
            <a:noFill/>
          </a:ln>
        </p:spPr>
        <p:txBody>
          <a:bodyPr>
            <a:normAutofit/>
          </a:bodyPr>
          <a:lstStyle>
            <a:lvl1pPr marL="342900" indent="-342900">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742950" indent="-285750">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1143000" indent="-228600">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a:defRPr sz="20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ja-JP" altLang="en-US" dirty="0"/>
          </a:p>
        </p:txBody>
      </p:sp>
      <p:sp>
        <p:nvSpPr>
          <p:cNvPr id="5" name="テキスト プレースホルダー 4">
            <a:extLst>
              <a:ext uri="{FF2B5EF4-FFF2-40B4-BE49-F238E27FC236}">
                <a16:creationId xmlns:a16="http://schemas.microsoft.com/office/drawing/2014/main" id="{414BBFD0-6854-3848-B310-AB4214F28BDF}"/>
              </a:ext>
            </a:extLst>
          </p:cNvPr>
          <p:cNvSpPr>
            <a:spLocks noGrp="1"/>
          </p:cNvSpPr>
          <p:nvPr>
            <p:ph type="body" sz="quarter" idx="13"/>
          </p:nvPr>
        </p:nvSpPr>
        <p:spPr>
          <a:xfrm>
            <a:off x="527051" y="1196753"/>
            <a:ext cx="11137900" cy="503237"/>
          </a:xfrm>
          <a:prstGeom prst="roundRect">
            <a:avLst/>
          </a:prstGeom>
          <a:solidFill>
            <a:srgbClr val="41A8EC"/>
          </a:solidFill>
        </p:spPr>
        <p:txBody>
          <a:bodyPr tIns="36000" bIns="36000" anchor="ctr" anchorCtr="0"/>
          <a:lstStyle>
            <a:lvl1pPr marL="0" indent="0">
              <a:buNone/>
              <a:defRPr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lvl="0"/>
            <a:r>
              <a:rPr kumimoji="1" lang="ja-JP" altLang="en-US"/>
              <a:t>マスター テキストの書式設定</a:t>
            </a:r>
          </a:p>
        </p:txBody>
      </p:sp>
      <p:sp>
        <p:nvSpPr>
          <p:cNvPr id="13" name="タイトル 1">
            <a:extLst>
              <a:ext uri="{FF2B5EF4-FFF2-40B4-BE49-F238E27FC236}">
                <a16:creationId xmlns:a16="http://schemas.microsoft.com/office/drawing/2014/main" id="{5B9390F3-AF77-8F4E-94BF-E808CBABBD58}"/>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4" name="直角三角形 13">
            <a:extLst>
              <a:ext uri="{FF2B5EF4-FFF2-40B4-BE49-F238E27FC236}">
                <a16:creationId xmlns:a16="http://schemas.microsoft.com/office/drawing/2014/main" id="{5202B74E-5E7C-DB41-BAF2-974D11A33112}"/>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7" name="テキスト プレースホルダー 6">
            <a:extLst>
              <a:ext uri="{FF2B5EF4-FFF2-40B4-BE49-F238E27FC236}">
                <a16:creationId xmlns:a16="http://schemas.microsoft.com/office/drawing/2014/main" id="{322420CA-4B39-D942-84B6-EACB13E7C402}"/>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
        <p:nvSpPr>
          <p:cNvPr id="10" name="正方形/長方形 9">
            <a:extLst>
              <a:ext uri="{FF2B5EF4-FFF2-40B4-BE49-F238E27FC236}">
                <a16:creationId xmlns:a16="http://schemas.microsoft.com/office/drawing/2014/main" id="{F059B7A1-394E-1A41-979C-AEAEDF3FF22F}"/>
              </a:ext>
            </a:extLst>
          </p:cNvPr>
          <p:cNvSpPr/>
          <p:nvPr userDrawn="1"/>
        </p:nvSpPr>
        <p:spPr>
          <a:xfrm>
            <a:off x="0" y="6453336"/>
            <a:ext cx="12192000" cy="404664"/>
          </a:xfrm>
          <a:prstGeom prst="rect">
            <a:avLst/>
          </a:prstGeom>
          <a:solidFill>
            <a:srgbClr val="05336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5" name="図 14">
            <a:extLst>
              <a:ext uri="{FF2B5EF4-FFF2-40B4-BE49-F238E27FC236}">
                <a16:creationId xmlns:a16="http://schemas.microsoft.com/office/drawing/2014/main" id="{EA2216E4-1B5D-5A44-A756-B7CEF11A14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000" y="6519600"/>
            <a:ext cx="1048514" cy="262129"/>
          </a:xfrm>
          <a:prstGeom prst="rect">
            <a:avLst/>
          </a:prstGeom>
        </p:spPr>
      </p:pic>
    </p:spTree>
    <p:extLst>
      <p:ext uri="{BB962C8B-B14F-4D97-AF65-F5344CB8AC3E}">
        <p14:creationId xmlns:p14="http://schemas.microsoft.com/office/powerpoint/2010/main" val="3274466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3B84DA6B-6132-A746-90EA-47B5F39E0546}"/>
              </a:ext>
            </a:extLst>
          </p:cNvPr>
          <p:cNvSpPr/>
          <p:nvPr userDrawn="1"/>
        </p:nvSpPr>
        <p:spPr>
          <a:xfrm>
            <a:off x="0" y="3212976"/>
            <a:ext cx="12192000" cy="3645024"/>
          </a:xfrm>
          <a:prstGeom prst="rect">
            <a:avLst/>
          </a:prstGeom>
          <a:solidFill>
            <a:srgbClr val="47B1E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pic>
        <p:nvPicPr>
          <p:cNvPr id="7" name="図 6">
            <a:extLst>
              <a:ext uri="{FF2B5EF4-FFF2-40B4-BE49-F238E27FC236}">
                <a16:creationId xmlns:a16="http://schemas.microsoft.com/office/drawing/2014/main" id="{7AEA9728-975C-9C42-8E3A-C492E31A9DB0}"/>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90" r="991"/>
          <a:stretch/>
        </p:blipFill>
        <p:spPr>
          <a:xfrm>
            <a:off x="0" y="0"/>
            <a:ext cx="12192000" cy="3274680"/>
          </a:xfrm>
          <a:prstGeom prst="rect">
            <a:avLst/>
          </a:prstGeom>
        </p:spPr>
      </p:pic>
      <p:sp>
        <p:nvSpPr>
          <p:cNvPr id="2" name="タイトル 1"/>
          <p:cNvSpPr>
            <a:spLocks noGrp="1"/>
          </p:cNvSpPr>
          <p:nvPr>
            <p:ph type="title"/>
          </p:nvPr>
        </p:nvSpPr>
        <p:spPr>
          <a:xfrm>
            <a:off x="963084" y="4659214"/>
            <a:ext cx="10363200" cy="1362075"/>
          </a:xfrm>
        </p:spPr>
        <p:txBody>
          <a:bodyPr anchor="t"/>
          <a:lstStyle>
            <a:lvl1pPr algn="l">
              <a:defRPr sz="4000" b="1" cap="all">
                <a:solidFill>
                  <a:schemeClr val="bg1"/>
                </a:solidFill>
                <a:effectLst>
                  <a:glow rad="228600">
                    <a:schemeClr val="accent1">
                      <a:satMod val="175000"/>
                      <a:alpha val="40000"/>
                    </a:schemeClr>
                  </a:glow>
                </a:effectLst>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3159027"/>
            <a:ext cx="10363200" cy="1500187"/>
          </a:xfrm>
        </p:spPr>
        <p:txBody>
          <a:bodyPr anchor="b"/>
          <a:lstStyle>
            <a:lvl1pPr marL="0" indent="0">
              <a:buNone/>
              <a:defRPr sz="2000">
                <a:solidFill>
                  <a:srgbClr val="0000FF"/>
                </a:solidFill>
                <a:effectLst>
                  <a:glow rad="63500">
                    <a:schemeClr val="bg1">
                      <a:alpha val="76000"/>
                    </a:schemeClr>
                  </a:glo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162716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609600" y="1600201"/>
            <a:ext cx="5384800" cy="4525963"/>
          </a:xfrm>
        </p:spPr>
        <p:txBody>
          <a:bodyPr>
            <a:normAutofit/>
          </a:bodyPr>
          <a:lstStyle>
            <a:lvl1pPr marL="342900" indent="-342900" algn="l" defTabSz="914400" rtl="0" eaLnBrk="1" latinLnBrk="0" hangingPunct="1">
              <a:spcBef>
                <a:spcPct val="20000"/>
              </a:spcBef>
              <a:buFont typeface="Wingdings" pitchFamily="2" charset="2"/>
              <a:buChar char="p"/>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lgn="l" defTabSz="914400" rtl="0" eaLnBrk="1" latinLnBrk="0" hangingPunct="1">
              <a:spcBef>
                <a:spcPct val="20000"/>
              </a:spcBef>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spcBef>
                <a:spcPct val="20000"/>
              </a:spcBef>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spcBef>
                <a:spcPct val="20000"/>
              </a:spcBef>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spcBef>
                <a:spcPct val="20000"/>
              </a:spcBef>
              <a:defRPr kumimoji="1" lang="ja-JP" altLang="en-US" sz="1800" kern="1200">
                <a:solidFill>
                  <a:schemeClr val="tx1"/>
                </a:solidFill>
                <a:latin typeface="Meiryo UI" panose="020B0604030504040204" pitchFamily="34" charset="-128"/>
                <a:ea typeface="Meiryo UI" panose="020B0604030504040204" pitchFamily="34" charset="-128"/>
                <a:cs typeface="+mn-cs"/>
              </a:defRPr>
            </a:lvl5pPr>
            <a:lvl6pPr>
              <a:defRPr sz="1800"/>
            </a:lvl6pPr>
            <a:lvl7pPr>
              <a:defRPr sz="1800"/>
            </a:lvl7pPr>
            <a:lvl8pPr>
              <a:defRPr sz="1800"/>
            </a:lvl8pPr>
            <a:lvl9pPr>
              <a:defRPr sz="1800"/>
            </a:lvl9pPr>
          </a:lstStyle>
          <a:p>
            <a:pPr lvl="0"/>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2171700" indent="-3429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1600200" indent="-228600">
              <a:defRPr kumimoji="1" lang="ja-JP" altLang="en-US" sz="1800" kern="1200">
                <a:solidFill>
                  <a:schemeClr val="tx1"/>
                </a:solidFill>
                <a:latin typeface="Meiryo UI" panose="020B0604030504040204" pitchFamily="34" charset="-128"/>
                <a:ea typeface="Meiryo UI" panose="020B0604030504040204" pitchFamily="34" charset="-128"/>
                <a:cs typeface="+mn-cs"/>
              </a:defRPr>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pic>
        <p:nvPicPr>
          <p:cNvPr id="14" name="図 13">
            <a:extLst>
              <a:ext uri="{FF2B5EF4-FFF2-40B4-BE49-F238E27FC236}">
                <a16:creationId xmlns:a16="http://schemas.microsoft.com/office/drawing/2014/main" id="{120E9BA6-2F89-5A4B-8CD6-4557A1FBD8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5" name="タイトル 1">
            <a:extLst>
              <a:ext uri="{FF2B5EF4-FFF2-40B4-BE49-F238E27FC236}">
                <a16:creationId xmlns:a16="http://schemas.microsoft.com/office/drawing/2014/main" id="{8E949BBE-B195-B84D-9EC0-9C7742C3B9BF}"/>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6" name="直角三角形 15">
            <a:extLst>
              <a:ext uri="{FF2B5EF4-FFF2-40B4-BE49-F238E27FC236}">
                <a16:creationId xmlns:a16="http://schemas.microsoft.com/office/drawing/2014/main" id="{0E31184B-C8BA-A14D-B6BF-B798413366E3}"/>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11" name="テキスト プレースホルダー 6">
            <a:extLst>
              <a:ext uri="{FF2B5EF4-FFF2-40B4-BE49-F238E27FC236}">
                <a16:creationId xmlns:a16="http://schemas.microsoft.com/office/drawing/2014/main" id="{56E9EB9C-D38F-6F4E-B570-E5D0224A8987}"/>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134946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609600" y="1772816"/>
            <a:ext cx="5384800" cy="4525963"/>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a:defRPr sz="1800"/>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コンテンツ プレースホルダー 3"/>
          <p:cNvSpPr>
            <a:spLocks noGrp="1"/>
          </p:cNvSpPr>
          <p:nvPr>
            <p:ph sz="half" idx="2"/>
          </p:nvPr>
        </p:nvSpPr>
        <p:spPr>
          <a:xfrm>
            <a:off x="6197600" y="1772816"/>
            <a:ext cx="5384800" cy="4525963"/>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n-lt"/>
                <a:ea typeface="+mn-ea"/>
                <a:cs typeface="+mn-cs"/>
              </a:defRPr>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pic>
        <p:nvPicPr>
          <p:cNvPr id="14" name="図 13">
            <a:extLst>
              <a:ext uri="{FF2B5EF4-FFF2-40B4-BE49-F238E27FC236}">
                <a16:creationId xmlns:a16="http://schemas.microsoft.com/office/drawing/2014/main" id="{120E9BA6-2F89-5A4B-8CD6-4557A1FBD8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5" name="タイトル 1">
            <a:extLst>
              <a:ext uri="{FF2B5EF4-FFF2-40B4-BE49-F238E27FC236}">
                <a16:creationId xmlns:a16="http://schemas.microsoft.com/office/drawing/2014/main" id="{8E949BBE-B195-B84D-9EC0-9C7742C3B9BF}"/>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6" name="直角三角形 15">
            <a:extLst>
              <a:ext uri="{FF2B5EF4-FFF2-40B4-BE49-F238E27FC236}">
                <a16:creationId xmlns:a16="http://schemas.microsoft.com/office/drawing/2014/main" id="{0E31184B-C8BA-A14D-B6BF-B798413366E3}"/>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11" name="テキスト プレースホルダー 6">
            <a:extLst>
              <a:ext uri="{FF2B5EF4-FFF2-40B4-BE49-F238E27FC236}">
                <a16:creationId xmlns:a16="http://schemas.microsoft.com/office/drawing/2014/main" id="{56E9EB9C-D38F-6F4E-B570-E5D0224A8987}"/>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
        <p:nvSpPr>
          <p:cNvPr id="10" name="テキスト プレースホルダー 4">
            <a:extLst>
              <a:ext uri="{FF2B5EF4-FFF2-40B4-BE49-F238E27FC236}">
                <a16:creationId xmlns:a16="http://schemas.microsoft.com/office/drawing/2014/main" id="{3F94BC75-6F5F-9C46-837E-D055ED03FE75}"/>
              </a:ext>
            </a:extLst>
          </p:cNvPr>
          <p:cNvSpPr>
            <a:spLocks noGrp="1"/>
          </p:cNvSpPr>
          <p:nvPr>
            <p:ph type="body" sz="quarter" idx="13"/>
          </p:nvPr>
        </p:nvSpPr>
        <p:spPr>
          <a:xfrm>
            <a:off x="527051" y="1196753"/>
            <a:ext cx="11137900" cy="503237"/>
          </a:xfrm>
          <a:prstGeom prst="roundRect">
            <a:avLst/>
          </a:prstGeom>
          <a:solidFill>
            <a:srgbClr val="41A8EC"/>
          </a:solidFill>
        </p:spPr>
        <p:txBody>
          <a:bodyPr tIns="36000" bIns="36000" anchor="ctr" anchorCtr="0"/>
          <a:lstStyle>
            <a:lvl1pPr marL="0" indent="0">
              <a:buNone/>
              <a:defRPr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1703617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正方形/長方形 7">
            <a:extLst>
              <a:ext uri="{FF2B5EF4-FFF2-40B4-BE49-F238E27FC236}">
                <a16:creationId xmlns:a16="http://schemas.microsoft.com/office/drawing/2014/main" id="{203CA4C2-283D-FC4F-B7E7-06B7917DE7B3}"/>
              </a:ext>
            </a:extLst>
          </p:cNvPr>
          <p:cNvSpPr/>
          <p:nvPr userDrawn="1"/>
        </p:nvSpPr>
        <p:spPr>
          <a:xfrm>
            <a:off x="0" y="6562905"/>
            <a:ext cx="12192000" cy="295095"/>
          </a:xfrm>
          <a:prstGeom prst="rect">
            <a:avLst/>
          </a:prstGeom>
          <a:solidFill>
            <a:srgbClr val="00AAD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a:latin typeface="Meiryo UI" panose="020B0604030504040204" pitchFamily="34" charset="-128"/>
                <a:ea typeface="Meiryo UI" panose="020B0604030504040204" pitchFamily="34" charset="-128"/>
              </a:rPr>
              <a:t>本資料は</a:t>
            </a:r>
            <a:r>
              <a:rPr lang="en" altLang="ja-JP" sz="900" dirty="0">
                <a:latin typeface="Meiryo UI" panose="020B0604030504040204" pitchFamily="34" charset="-128"/>
                <a:ea typeface="Meiryo UI" panose="020B0604030504040204" pitchFamily="34" charset="-128"/>
              </a:rPr>
              <a:t>CC-BY</a:t>
            </a:r>
            <a:r>
              <a:rPr lang="ja-JP" altLang="en-US" sz="900">
                <a:latin typeface="Meiryo UI" panose="020B0604030504040204" pitchFamily="34" charset="-128"/>
                <a:ea typeface="Meiryo UI" panose="020B0604030504040204" pitchFamily="34" charset="-128"/>
              </a:rPr>
              <a:t>ライセンスによって許諾されています．ライセンスの内容を知りたい方は</a:t>
            </a:r>
            <a:r>
              <a:rPr lang="en" altLang="ja-JP" sz="900" u="none" dirty="0">
                <a:latin typeface="Meiryo UI" panose="020B0604030504040204" pitchFamily="34" charset="-128"/>
                <a:ea typeface="Meiryo UI" panose="020B0604030504040204" pitchFamily="34" charset="-128"/>
              </a:rPr>
              <a:t>http://creativecommons.org/licenses/by/4.0/deed.ja</a:t>
            </a:r>
            <a:r>
              <a:rPr lang="ja-JP" altLang="en-US" sz="900">
                <a:latin typeface="Meiryo UI" panose="020B0604030504040204" pitchFamily="34" charset="-128"/>
                <a:ea typeface="Meiryo UI" panose="020B0604030504040204" pitchFamily="34" charset="-128"/>
              </a:rPr>
              <a:t>でご確認ください．</a:t>
            </a:r>
            <a:br>
              <a:rPr lang="ja-JP" altLang="en-US" sz="900">
                <a:latin typeface="Meiryo UI" panose="020B0604030504040204" pitchFamily="34" charset="-128"/>
                <a:ea typeface="Meiryo UI" panose="020B0604030504040204" pitchFamily="34" charset="-128"/>
              </a:rPr>
            </a:br>
            <a:r>
              <a:rPr lang="ja-JP" altLang="en-US" sz="900">
                <a:latin typeface="Meiryo UI" panose="020B0604030504040204" pitchFamily="34" charset="-128"/>
                <a:ea typeface="Meiryo UI" panose="020B0604030504040204" pitchFamily="34" charset="-128"/>
              </a:rPr>
              <a:t>ただし，出典の表記等によって第三者が権利を有していることを直接的に表示・示唆している場合は利用者の責任において確認し，提供元の利用条件に従ってください．</a:t>
            </a:r>
          </a:p>
        </p:txBody>
      </p:sp>
      <p:pic>
        <p:nvPicPr>
          <p:cNvPr id="5" name="図 4">
            <a:extLst>
              <a:ext uri="{FF2B5EF4-FFF2-40B4-BE49-F238E27FC236}">
                <a16:creationId xmlns:a16="http://schemas.microsoft.com/office/drawing/2014/main" id="{97F8BF71-A357-8147-95DB-A7A211BBEC8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704512" y="6570230"/>
            <a:ext cx="1487488" cy="287770"/>
          </a:xfrm>
          <a:prstGeom prst="rect">
            <a:avLst/>
          </a:prstGeom>
          <a:solidFill>
            <a:srgbClr val="00AADC"/>
          </a:solidFill>
        </p:spPr>
      </p:pic>
    </p:spTree>
    <p:extLst>
      <p:ext uri="{BB962C8B-B14F-4D97-AF65-F5344CB8AC3E}">
        <p14:creationId xmlns:p14="http://schemas.microsoft.com/office/powerpoint/2010/main" val="34318593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7" r:id="rId4"/>
    <p:sldLayoutId id="2147483661" r:id="rId5"/>
    <p:sldLayoutId id="2147483668" r:id="rId6"/>
    <p:sldLayoutId id="2147483651" r:id="rId7"/>
    <p:sldLayoutId id="2147483652" r:id="rId8"/>
    <p:sldLayoutId id="2147483664" r:id="rId9"/>
    <p:sldLayoutId id="2147483653" r:id="rId10"/>
    <p:sldLayoutId id="2147483654" r:id="rId11"/>
    <p:sldLayoutId id="2147483662" r:id="rId12"/>
    <p:sldLayoutId id="2147483670" r:id="rId13"/>
  </p:sldLayoutIdLst>
  <p:hf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www.data.go.jp/" TargetMode="External"/><Relationship Id="rId2" Type="http://schemas.openxmlformats.org/officeDocument/2006/relationships/image" Target="../media/image27.tiff"/><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tiff"/></Relationships>
</file>

<file path=ppt/slides/_rels/slide1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hyperlink" Target="https://www.e-gov.go.jp/" TargetMode="External"/><Relationship Id="rId4" Type="http://schemas.openxmlformats.org/officeDocument/2006/relationships/image" Target="../media/image31.tiff"/></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hyperlink" Target="https://dashboard.e-stat.go.jp/pyramidGraph?screenCode=00570&amp;regionCode=00000&amp;pyramidAreaType=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5.xml"/><Relationship Id="rId4" Type="http://schemas.openxmlformats.org/officeDocument/2006/relationships/hyperlink" Target="https://creativecommons.org/licenses/by/4.0/"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hyperlink" Target="https://github.com/"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Wikipedia" TargetMode="External"/><Relationship Id="rId2" Type="http://schemas.openxmlformats.org/officeDocument/2006/relationships/image" Target="../media/image42.tiff"/><Relationship Id="rId1" Type="http://schemas.openxmlformats.org/officeDocument/2006/relationships/slideLayout" Target="../slideLayouts/slideLayout3.xml"/><Relationship Id="rId4" Type="http://schemas.openxmlformats.org/officeDocument/2006/relationships/hyperlink" Target="https://en.wikipedia.org/wiki/Wikipedia:Text_of_Creative_Commons_Attribution-ShareAlike_3.0_Unported_Licens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openstreetmap.org/" TargetMode="External"/><Relationship Id="rId2" Type="http://schemas.openxmlformats.org/officeDocument/2006/relationships/image" Target="../media/image43.tiff"/><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53.tiff"/><Relationship Id="rId13" Type="http://schemas.openxmlformats.org/officeDocument/2006/relationships/image" Target="../media/image58.tiff"/><Relationship Id="rId3" Type="http://schemas.openxmlformats.org/officeDocument/2006/relationships/image" Target="../media/image48.tiff"/><Relationship Id="rId7" Type="http://schemas.openxmlformats.org/officeDocument/2006/relationships/image" Target="../media/image52.tiff"/><Relationship Id="rId12" Type="http://schemas.openxmlformats.org/officeDocument/2006/relationships/image" Target="../media/image57.tif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1.tiff"/><Relationship Id="rId11" Type="http://schemas.openxmlformats.org/officeDocument/2006/relationships/image" Target="../media/image56.tiff"/><Relationship Id="rId5" Type="http://schemas.openxmlformats.org/officeDocument/2006/relationships/image" Target="../media/image50.tiff"/><Relationship Id="rId10" Type="http://schemas.openxmlformats.org/officeDocument/2006/relationships/image" Target="../media/image55.tiff"/><Relationship Id="rId4" Type="http://schemas.openxmlformats.org/officeDocument/2006/relationships/image" Target="../media/image49.tiff"/><Relationship Id="rId9" Type="http://schemas.openxmlformats.org/officeDocument/2006/relationships/image" Target="../media/image54.tiff"/><Relationship Id="rId14"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2.gif"/></Relationships>
</file>

<file path=ppt/slides/_rels/slide45.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63.tiff"/><Relationship Id="rId7" Type="http://schemas.openxmlformats.org/officeDocument/2006/relationships/image" Target="../media/image67.tif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6.tiff"/><Relationship Id="rId5" Type="http://schemas.openxmlformats.org/officeDocument/2006/relationships/image" Target="../media/image65.jpg"/><Relationship Id="rId4" Type="http://schemas.openxmlformats.org/officeDocument/2006/relationships/image" Target="../media/image64.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jpg"/></Relationships>
</file>

<file path=ppt/slides/_rels/slide4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tiff"/><Relationship Id="rId7" Type="http://schemas.openxmlformats.org/officeDocument/2006/relationships/image" Target="../media/image77.png"/><Relationship Id="rId2" Type="http://schemas.openxmlformats.org/officeDocument/2006/relationships/image" Target="../media/image72.tiff"/><Relationship Id="rId1" Type="http://schemas.openxmlformats.org/officeDocument/2006/relationships/slideLayout" Target="../slideLayouts/slideLayout5.xml"/><Relationship Id="rId6" Type="http://schemas.openxmlformats.org/officeDocument/2006/relationships/image" Target="../media/image76.tiff"/><Relationship Id="rId5" Type="http://schemas.openxmlformats.org/officeDocument/2006/relationships/image" Target="../media/image75.tiff"/><Relationship Id="rId4" Type="http://schemas.openxmlformats.org/officeDocument/2006/relationships/image" Target="../media/image74.tiff"/><Relationship Id="rId9"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hyperlink" Target="https://www8.cao.go.jp/cstp/aigensoku.pdf"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8.tiff"/><Relationship Id="rId13" Type="http://schemas.openxmlformats.org/officeDocument/2006/relationships/image" Target="../media/image23.tiff"/><Relationship Id="rId3" Type="http://schemas.openxmlformats.org/officeDocument/2006/relationships/image" Target="../media/image13.tiff"/><Relationship Id="rId7" Type="http://schemas.openxmlformats.org/officeDocument/2006/relationships/image" Target="../media/image17.tiff"/><Relationship Id="rId12" Type="http://schemas.openxmlformats.org/officeDocument/2006/relationships/image" Target="../media/image22.tif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6.tiff"/><Relationship Id="rId11" Type="http://schemas.openxmlformats.org/officeDocument/2006/relationships/image" Target="../media/image21.tiff"/><Relationship Id="rId5" Type="http://schemas.openxmlformats.org/officeDocument/2006/relationships/image" Target="../media/image15.tiff"/><Relationship Id="rId15" Type="http://schemas.openxmlformats.org/officeDocument/2006/relationships/image" Target="../media/image25.tiff"/><Relationship Id="rId10" Type="http://schemas.openxmlformats.org/officeDocument/2006/relationships/image" Target="../media/image20.tiff"/><Relationship Id="rId4" Type="http://schemas.openxmlformats.org/officeDocument/2006/relationships/image" Target="../media/image14.tiff"/><Relationship Id="rId9" Type="http://schemas.openxmlformats.org/officeDocument/2006/relationships/image" Target="../media/image19.tiff"/><Relationship Id="rId14" Type="http://schemas.openxmlformats.org/officeDocument/2006/relationships/image" Target="../media/image24.tiff"/></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字幕 5">
            <a:extLst>
              <a:ext uri="{FF2B5EF4-FFF2-40B4-BE49-F238E27FC236}">
                <a16:creationId xmlns:a16="http://schemas.microsoft.com/office/drawing/2014/main" id="{53178CBB-83AE-7346-A485-C69B4703092E}"/>
              </a:ext>
            </a:extLst>
          </p:cNvPr>
          <p:cNvSpPr>
            <a:spLocks noGrp="1"/>
          </p:cNvSpPr>
          <p:nvPr>
            <p:ph type="subTitle" idx="1"/>
          </p:nvPr>
        </p:nvSpPr>
        <p:spPr>
          <a:xfrm>
            <a:off x="1055440" y="3284985"/>
            <a:ext cx="10081120" cy="550863"/>
          </a:xfrm>
        </p:spPr>
        <p:txBody>
          <a:bodyPr>
            <a:normAutofit lnSpcReduction="10000"/>
          </a:bodyPr>
          <a:lstStyle/>
          <a:p>
            <a:r>
              <a:rPr lang="ja-JP" altLang="en-US"/>
              <a:t>データの収集</a:t>
            </a:r>
          </a:p>
        </p:txBody>
      </p:sp>
      <p:sp>
        <p:nvSpPr>
          <p:cNvPr id="5" name="タイトル 4">
            <a:extLst>
              <a:ext uri="{FF2B5EF4-FFF2-40B4-BE49-F238E27FC236}">
                <a16:creationId xmlns:a16="http://schemas.microsoft.com/office/drawing/2014/main" id="{14517067-D599-4844-BC97-DD29DA77C397}"/>
              </a:ext>
            </a:extLst>
          </p:cNvPr>
          <p:cNvSpPr>
            <a:spLocks noGrp="1"/>
          </p:cNvSpPr>
          <p:nvPr>
            <p:ph type="ctrTitle"/>
          </p:nvPr>
        </p:nvSpPr>
        <p:spPr/>
        <p:txBody>
          <a:bodyPr/>
          <a:lstStyle/>
          <a:p>
            <a:r>
              <a:rPr lang="ja-JP" altLang="en-US"/>
              <a:t>データサイエンス・リテラシー（１）</a:t>
            </a:r>
            <a:endParaRPr kumimoji="1" lang="ja-JP" altLang="en-US"/>
          </a:p>
        </p:txBody>
      </p:sp>
      <p:grpSp>
        <p:nvGrpSpPr>
          <p:cNvPr id="4" name="グループ化 3">
            <a:extLst>
              <a:ext uri="{FF2B5EF4-FFF2-40B4-BE49-F238E27FC236}">
                <a16:creationId xmlns:a16="http://schemas.microsoft.com/office/drawing/2014/main" id="{80C16B32-9826-6B41-93C1-CFAFB5D0616E}"/>
              </a:ext>
            </a:extLst>
          </p:cNvPr>
          <p:cNvGrpSpPr/>
          <p:nvPr/>
        </p:nvGrpSpPr>
        <p:grpSpPr>
          <a:xfrm>
            <a:off x="216024" y="2858788"/>
            <a:ext cx="3647728" cy="2946476"/>
            <a:chOff x="2882644" y="1619091"/>
            <a:chExt cx="6355990" cy="5134091"/>
          </a:xfrm>
        </p:grpSpPr>
        <p:pic>
          <p:nvPicPr>
            <p:cNvPr id="7" name="Picture 8">
              <a:extLst>
                <a:ext uri="{FF2B5EF4-FFF2-40B4-BE49-F238E27FC236}">
                  <a16:creationId xmlns:a16="http://schemas.microsoft.com/office/drawing/2014/main" id="{4A03EF16-C351-894F-8D20-EE5AC8F90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882644" y="4109127"/>
              <a:ext cx="2854602" cy="2644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315CB4A4-4D6B-9D4C-93F2-39D1B3F29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032" y="4109127"/>
              <a:ext cx="2854602" cy="26440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432A278-C14D-7845-B504-2E16FE25C4A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067439" y="1619091"/>
              <a:ext cx="4057123" cy="4962843"/>
            </a:xfrm>
            <a:prstGeom prst="rect">
              <a:avLst/>
            </a:prstGeom>
            <a:noFill/>
            <a:ln w="6350">
              <a:noFill/>
            </a:ln>
            <a:extLst>
              <a:ext uri="{909E8E84-426E-40DD-AFC4-6F175D3DCCD1}">
                <a14:hiddenFill xmlns:a14="http://schemas.microsoft.com/office/drawing/2010/main">
                  <a:solidFill>
                    <a:srgbClr val="FFFFFF"/>
                  </a:solidFill>
                </a14:hiddenFill>
              </a:ext>
            </a:extLst>
          </p:spPr>
        </p:pic>
      </p:grpSp>
      <p:sp>
        <p:nvSpPr>
          <p:cNvPr id="10" name="テキスト ボックス 9">
            <a:extLst>
              <a:ext uri="{FF2B5EF4-FFF2-40B4-BE49-F238E27FC236}">
                <a16:creationId xmlns:a16="http://schemas.microsoft.com/office/drawing/2014/main" id="{62FD1B6F-23D8-7F48-AFCF-6583C706E9DA}"/>
              </a:ext>
            </a:extLst>
          </p:cNvPr>
          <p:cNvSpPr txBox="1"/>
          <p:nvPr/>
        </p:nvSpPr>
        <p:spPr>
          <a:xfrm>
            <a:off x="1703512" y="5723964"/>
            <a:ext cx="2220480" cy="369332"/>
          </a:xfrm>
          <a:prstGeom prst="rect">
            <a:avLst/>
          </a:prstGeom>
          <a:noFill/>
        </p:spPr>
        <p:txBody>
          <a:bodyPr wrap="none" rtlCol="0">
            <a:spAutoFit/>
          </a:bodyPr>
          <a:lstStyle/>
          <a:p>
            <a:r>
              <a:rPr kumimoji="1" lang="ja-JP" altLang="en-US">
                <a:solidFill>
                  <a:schemeClr val="bg1">
                    <a:lumMod val="65000"/>
                  </a:schemeClr>
                </a:solidFill>
                <a:latin typeface="Meiryo UI" panose="020B0604030504040204" pitchFamily="34" charset="-128"/>
                <a:ea typeface="Meiryo UI" panose="020B0604030504040204" pitchFamily="34" charset="-128"/>
              </a:rPr>
              <a:t>イラスト：</a:t>
            </a:r>
            <a:r>
              <a:rPr lang="en-US" altLang="ja-JP" dirty="0">
                <a:solidFill>
                  <a:schemeClr val="bg1">
                    <a:lumMod val="65000"/>
                  </a:schemeClr>
                </a:solidFill>
                <a:latin typeface="Meiryo UI" panose="020B0604030504040204" pitchFamily="34" charset="-128"/>
                <a:ea typeface="Meiryo UI" panose="020B0604030504040204" pitchFamily="34" charset="-128"/>
              </a:rPr>
              <a:t>©️</a:t>
            </a:r>
            <a:r>
              <a:rPr kumimoji="1" lang="ja-JP" altLang="en-US">
                <a:solidFill>
                  <a:schemeClr val="bg1">
                    <a:lumMod val="65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241797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A09E153D-F2BE-DF43-AD75-DFA29BB926EE}"/>
              </a:ext>
            </a:extLst>
          </p:cNvPr>
          <p:cNvSpPr>
            <a:spLocks noGrp="1"/>
          </p:cNvSpPr>
          <p:nvPr>
            <p:ph idx="1"/>
          </p:nvPr>
        </p:nvSpPr>
        <p:spPr/>
        <p:txBody>
          <a:bodyPr>
            <a:normAutofit lnSpcReduction="10000"/>
          </a:bodyPr>
          <a:lstStyle/>
          <a:p>
            <a:r>
              <a:rPr lang="ja-JP" altLang="en-US"/>
              <a:t>基本三原則</a:t>
            </a:r>
            <a:endParaRPr lang="en-US" altLang="ja-JP" dirty="0"/>
          </a:p>
          <a:p>
            <a:pPr marL="914400" lvl="1" indent="-514350">
              <a:buFont typeface="+mj-lt"/>
              <a:buAutoNum type="arabicPeriod"/>
            </a:pPr>
            <a:r>
              <a:rPr lang="ja-JP" altLang="en-US" b="1"/>
              <a:t>透明性</a:t>
            </a:r>
          </a:p>
          <a:p>
            <a:pPr lvl="2"/>
            <a:r>
              <a:rPr lang="ja-JP" altLang="en-US"/>
              <a:t>政府は，国民に対する責任を果たすために，情報をオープンにし，提供しなければならない</a:t>
            </a:r>
          </a:p>
          <a:p>
            <a:pPr marL="914400" lvl="1" indent="-514350">
              <a:buFont typeface="+mj-lt"/>
              <a:buAutoNum type="arabicPeriod"/>
            </a:pPr>
            <a:r>
              <a:rPr lang="ja-JP" altLang="en-US" b="1"/>
              <a:t>国民参加</a:t>
            </a:r>
          </a:p>
          <a:p>
            <a:pPr lvl="2"/>
            <a:r>
              <a:rPr lang="ja-JP" altLang="en-US"/>
              <a:t>政府は，知見を広く国民に求め国民の対話を行い，利害関係者グループ外の人々に政策立案過程への参加を促さなければならない</a:t>
            </a:r>
          </a:p>
          <a:p>
            <a:pPr marL="914400" lvl="1" indent="-514350">
              <a:buFont typeface="+mj-lt"/>
              <a:buAutoNum type="arabicPeriod"/>
            </a:pPr>
            <a:r>
              <a:rPr lang="ja-JP" altLang="en-US" b="1"/>
              <a:t>官民連携</a:t>
            </a:r>
          </a:p>
          <a:p>
            <a:pPr lvl="2"/>
            <a:r>
              <a:rPr lang="ja-JP" altLang="en-US"/>
              <a:t>組織の枠を超えて政府間および官民連携し、イノベーションを促進しなければならない </a:t>
            </a:r>
          </a:p>
        </p:txBody>
      </p:sp>
      <p:sp>
        <p:nvSpPr>
          <p:cNvPr id="5" name="テキスト プレースホルダー 4">
            <a:extLst>
              <a:ext uri="{FF2B5EF4-FFF2-40B4-BE49-F238E27FC236}">
                <a16:creationId xmlns:a16="http://schemas.microsoft.com/office/drawing/2014/main" id="{7B5A52D5-9E06-8B49-98AC-063BBEADFB6E}"/>
              </a:ext>
            </a:extLst>
          </p:cNvPr>
          <p:cNvSpPr>
            <a:spLocks noGrp="1"/>
          </p:cNvSpPr>
          <p:nvPr>
            <p:ph type="body" sz="quarter" idx="13"/>
          </p:nvPr>
        </p:nvSpPr>
        <p:spPr/>
        <p:txBody>
          <a:bodyPr>
            <a:normAutofit fontScale="92500" lnSpcReduction="20000"/>
          </a:bodyPr>
          <a:lstStyle/>
          <a:p>
            <a:r>
              <a:rPr lang="ja-JP" altLang="en-US"/>
              <a:t>オバマ政権が</a:t>
            </a:r>
            <a:r>
              <a:rPr lang="en-US" altLang="ja-JP" dirty="0"/>
              <a:t>2009</a:t>
            </a:r>
            <a:r>
              <a:rPr lang="ja-JP" altLang="en-US"/>
              <a:t>年</a:t>
            </a:r>
            <a:r>
              <a:rPr lang="en-US" altLang="ja-JP" dirty="0"/>
              <a:t>1</a:t>
            </a:r>
            <a:r>
              <a:rPr lang="ja-JP" altLang="en-US"/>
              <a:t>月にオープンガバメントの基本原則を表明</a:t>
            </a:r>
          </a:p>
        </p:txBody>
      </p:sp>
      <p:sp>
        <p:nvSpPr>
          <p:cNvPr id="2" name="タイトル 1">
            <a:extLst>
              <a:ext uri="{FF2B5EF4-FFF2-40B4-BE49-F238E27FC236}">
                <a16:creationId xmlns:a16="http://schemas.microsoft.com/office/drawing/2014/main" id="{485B56EE-4FF9-424D-8047-534F4FB5D90C}"/>
              </a:ext>
            </a:extLst>
          </p:cNvPr>
          <p:cNvSpPr>
            <a:spLocks noGrp="1"/>
          </p:cNvSpPr>
          <p:nvPr>
            <p:ph type="title"/>
          </p:nvPr>
        </p:nvSpPr>
        <p:spPr/>
        <p:txBody>
          <a:bodyPr>
            <a:normAutofit/>
          </a:bodyPr>
          <a:lstStyle/>
          <a:p>
            <a:r>
              <a:rPr lang="ja-JP" altLang="en-US"/>
              <a:t>オープンガバメント事始め</a:t>
            </a:r>
          </a:p>
        </p:txBody>
      </p:sp>
      <p:sp>
        <p:nvSpPr>
          <p:cNvPr id="7" name="テキスト プレースホルダー 6">
            <a:extLst>
              <a:ext uri="{FF2B5EF4-FFF2-40B4-BE49-F238E27FC236}">
                <a16:creationId xmlns:a16="http://schemas.microsoft.com/office/drawing/2014/main" id="{13A5BD00-A7DF-6040-ACE2-FD2A49F6C36C}"/>
              </a:ext>
            </a:extLst>
          </p:cNvPr>
          <p:cNvSpPr>
            <a:spLocks noGrp="1"/>
          </p:cNvSpPr>
          <p:nvPr>
            <p:ph type="body" sz="quarter" idx="14"/>
          </p:nvPr>
        </p:nvSpPr>
        <p:spPr/>
        <p:txBody>
          <a:bodyPr/>
          <a:lstStyle/>
          <a:p>
            <a:r>
              <a:rPr lang="ja-JP" altLang="en-US"/>
              <a:t>政府データ</a:t>
            </a:r>
            <a:r>
              <a:rPr lang="en-US" altLang="ja-JP" dirty="0"/>
              <a:t>(</a:t>
            </a:r>
            <a:r>
              <a:rPr lang="ja-JP" altLang="en-US"/>
              <a:t>オープンガバメント</a:t>
            </a:r>
            <a:r>
              <a:rPr lang="en-US" altLang="ja-JP" dirty="0"/>
              <a:t>)</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852856" y="212134"/>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Tree>
    <p:extLst>
      <p:ext uri="{BB962C8B-B14F-4D97-AF65-F5344CB8AC3E}">
        <p14:creationId xmlns:p14="http://schemas.microsoft.com/office/powerpoint/2010/main" val="760847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17279A2F-DB07-F941-85A9-39CEB1CF04AB}"/>
              </a:ext>
            </a:extLst>
          </p:cNvPr>
          <p:cNvPicPr>
            <a:picLocks noChangeAspect="1"/>
          </p:cNvPicPr>
          <p:nvPr/>
        </p:nvPicPr>
        <p:blipFill rotWithShape="1">
          <a:blip r:embed="rId2">
            <a:extLst>
              <a:ext uri="{28A0092B-C50C-407E-A947-70E740481C1C}">
                <a14:useLocalDpi xmlns:a14="http://schemas.microsoft.com/office/drawing/2010/main" val="0"/>
              </a:ext>
            </a:extLst>
          </a:blip>
          <a:srcRect b="14998"/>
          <a:stretch/>
        </p:blipFill>
        <p:spPr>
          <a:xfrm>
            <a:off x="292620" y="3789040"/>
            <a:ext cx="5115554" cy="2669782"/>
          </a:xfrm>
          <a:prstGeom prst="rect">
            <a:avLst/>
          </a:prstGeom>
        </p:spPr>
      </p:pic>
      <p:sp>
        <p:nvSpPr>
          <p:cNvPr id="11" name="テキスト プレースホルダー 10">
            <a:extLst>
              <a:ext uri="{FF2B5EF4-FFF2-40B4-BE49-F238E27FC236}">
                <a16:creationId xmlns:a16="http://schemas.microsoft.com/office/drawing/2014/main" id="{17EA4655-C19F-614F-AA89-B77CC33F25D2}"/>
              </a:ext>
            </a:extLst>
          </p:cNvPr>
          <p:cNvSpPr>
            <a:spLocks noGrp="1"/>
          </p:cNvSpPr>
          <p:nvPr>
            <p:ph type="body" sz="quarter" idx="13"/>
          </p:nvPr>
        </p:nvSpPr>
        <p:spPr/>
        <p:txBody>
          <a:bodyPr>
            <a:normAutofit fontScale="92500" lnSpcReduction="20000"/>
          </a:bodyPr>
          <a:lstStyle/>
          <a:p>
            <a:r>
              <a:rPr lang="en-US" altLang="ja-JP" dirty="0"/>
              <a:t>2009</a:t>
            </a:r>
            <a:r>
              <a:rPr lang="ja-JP" altLang="en-US"/>
              <a:t>年</a:t>
            </a:r>
            <a:r>
              <a:rPr lang="en-US" altLang="ja-JP" dirty="0"/>
              <a:t>5</a:t>
            </a:r>
            <a:r>
              <a:rPr lang="ja-JP" altLang="en-US"/>
              <a:t>月 オープンガバメント施作の第一弾“</a:t>
            </a:r>
            <a:r>
              <a:rPr lang="en" altLang="ja-JP" dirty="0" err="1"/>
              <a:t>Data.Gov</a:t>
            </a:r>
            <a:r>
              <a:rPr lang="en" altLang="ja-JP" dirty="0"/>
              <a:t>”</a:t>
            </a:r>
            <a:r>
              <a:rPr lang="ja-JP" altLang="en-US"/>
              <a:t>を開設</a:t>
            </a:r>
          </a:p>
        </p:txBody>
      </p:sp>
      <p:sp>
        <p:nvSpPr>
          <p:cNvPr id="2" name="タイトル 1">
            <a:extLst>
              <a:ext uri="{FF2B5EF4-FFF2-40B4-BE49-F238E27FC236}">
                <a16:creationId xmlns:a16="http://schemas.microsoft.com/office/drawing/2014/main" id="{07D20690-DC61-3246-BACF-B5B8F8BF5192}"/>
              </a:ext>
            </a:extLst>
          </p:cNvPr>
          <p:cNvSpPr>
            <a:spLocks noGrp="1"/>
          </p:cNvSpPr>
          <p:nvPr>
            <p:ph type="title"/>
          </p:nvPr>
        </p:nvSpPr>
        <p:spPr/>
        <p:txBody>
          <a:bodyPr>
            <a:normAutofit/>
          </a:bodyPr>
          <a:lstStyle/>
          <a:p>
            <a:r>
              <a:rPr lang="ja-JP" altLang="en-US"/>
              <a:t>オープンガバメント事始め</a:t>
            </a:r>
          </a:p>
        </p:txBody>
      </p:sp>
      <p:sp>
        <p:nvSpPr>
          <p:cNvPr id="13" name="テキスト プレースホルダー 12">
            <a:extLst>
              <a:ext uri="{FF2B5EF4-FFF2-40B4-BE49-F238E27FC236}">
                <a16:creationId xmlns:a16="http://schemas.microsoft.com/office/drawing/2014/main" id="{45F80E1D-19E1-5040-94B7-11ACE25C07B5}"/>
              </a:ext>
            </a:extLst>
          </p:cNvPr>
          <p:cNvSpPr>
            <a:spLocks noGrp="1"/>
          </p:cNvSpPr>
          <p:nvPr>
            <p:ph type="body" sz="quarter" idx="14"/>
          </p:nvPr>
        </p:nvSpPr>
        <p:spPr/>
        <p:txBody>
          <a:bodyPr/>
          <a:lstStyle/>
          <a:p>
            <a:r>
              <a:rPr lang="ja-JP" altLang="en-US"/>
              <a:t>政府データ</a:t>
            </a:r>
            <a:r>
              <a:rPr lang="en-US" altLang="ja-JP" dirty="0"/>
              <a:t>(</a:t>
            </a:r>
            <a:r>
              <a:rPr lang="ja-JP" altLang="en-US"/>
              <a:t>オープンガバメント</a:t>
            </a:r>
            <a:r>
              <a:rPr lang="en-US" altLang="ja-JP" dirty="0"/>
              <a:t>)</a:t>
            </a:r>
          </a:p>
          <a:p>
            <a:endParaRPr lang="ja-JP" altLang="en-US"/>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786596" y="220283"/>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5" name="正方形/長方形 4">
            <a:extLst>
              <a:ext uri="{FF2B5EF4-FFF2-40B4-BE49-F238E27FC236}">
                <a16:creationId xmlns:a16="http://schemas.microsoft.com/office/drawing/2014/main" id="{1DCB9147-E00A-EE42-8F64-B3F324F3F35F}"/>
              </a:ext>
            </a:extLst>
          </p:cNvPr>
          <p:cNvSpPr/>
          <p:nvPr/>
        </p:nvSpPr>
        <p:spPr>
          <a:xfrm>
            <a:off x="2372141" y="2038085"/>
            <a:ext cx="3299790" cy="1754326"/>
          </a:xfrm>
          <a:prstGeom prst="rect">
            <a:avLst/>
          </a:prstGeom>
        </p:spPr>
        <p:txBody>
          <a:bodyPr wrap="square">
            <a:spAutoFit/>
          </a:bodyPr>
          <a:lstStyle/>
          <a:p>
            <a:pPr marL="320675" indent="-320675">
              <a:buFont typeface="Wingdings" pitchFamily="2" charset="2"/>
              <a:buChar char="l"/>
            </a:pPr>
            <a:r>
              <a:rPr lang="ja-JP" altLang="en-US" sz="3600">
                <a:solidFill>
                  <a:prstClr val="black">
                    <a:lumMod val="95000"/>
                    <a:lumOff val="5000"/>
                  </a:prstClr>
                </a:solidFill>
                <a:latin typeface="Meiryo UI" panose="020B0604030504040204" pitchFamily="34" charset="-128"/>
                <a:ea typeface="Meiryo UI" panose="020B0604030504040204" pitchFamily="34" charset="-128"/>
              </a:rPr>
              <a:t>透明性</a:t>
            </a:r>
            <a:endParaRPr lang="en-US" altLang="ja-JP" sz="3600" dirty="0">
              <a:solidFill>
                <a:prstClr val="black">
                  <a:lumMod val="95000"/>
                  <a:lumOff val="5000"/>
                </a:prstClr>
              </a:solidFill>
              <a:latin typeface="Meiryo UI" panose="020B0604030504040204" pitchFamily="34" charset="-128"/>
              <a:ea typeface="Meiryo UI" panose="020B0604030504040204" pitchFamily="34" charset="-128"/>
            </a:endParaRPr>
          </a:p>
          <a:p>
            <a:pPr marL="320675" indent="-320675">
              <a:buFont typeface="Wingdings" pitchFamily="2" charset="2"/>
              <a:buChar char="l"/>
            </a:pPr>
            <a:r>
              <a:rPr lang="ja-JP" altLang="en-US" sz="3600">
                <a:solidFill>
                  <a:prstClr val="black">
                    <a:lumMod val="95000"/>
                    <a:lumOff val="5000"/>
                  </a:prstClr>
                </a:solidFill>
                <a:latin typeface="Meiryo UI" panose="020B0604030504040204" pitchFamily="34" charset="-128"/>
                <a:ea typeface="Meiryo UI" panose="020B0604030504040204" pitchFamily="34" charset="-128"/>
              </a:rPr>
              <a:t>国民参加</a:t>
            </a:r>
            <a:endParaRPr lang="en-US" altLang="ja-JP" sz="3600" dirty="0">
              <a:solidFill>
                <a:prstClr val="black">
                  <a:lumMod val="95000"/>
                  <a:lumOff val="5000"/>
                </a:prstClr>
              </a:solidFill>
              <a:latin typeface="Meiryo UI" panose="020B0604030504040204" pitchFamily="34" charset="-128"/>
              <a:ea typeface="Meiryo UI" panose="020B0604030504040204" pitchFamily="34" charset="-128"/>
            </a:endParaRPr>
          </a:p>
          <a:p>
            <a:pPr marL="320675" indent="-320675">
              <a:buFont typeface="Wingdings" pitchFamily="2" charset="2"/>
              <a:buChar char="l"/>
            </a:pPr>
            <a:r>
              <a:rPr lang="ja-JP" altLang="en-US" sz="3600">
                <a:solidFill>
                  <a:prstClr val="black">
                    <a:lumMod val="95000"/>
                    <a:lumOff val="5000"/>
                  </a:prstClr>
                </a:solidFill>
                <a:latin typeface="Meiryo UI" panose="020B0604030504040204" pitchFamily="34" charset="-128"/>
                <a:ea typeface="Meiryo UI" panose="020B0604030504040204" pitchFamily="34" charset="-128"/>
              </a:rPr>
              <a:t>官民連携</a:t>
            </a:r>
            <a:endParaRPr lang="ja-JP" altLang="en-US">
              <a:latin typeface="Meiryo UI" panose="020B0604030504040204" pitchFamily="34" charset="-128"/>
              <a:ea typeface="Meiryo UI" panose="020B0604030504040204" pitchFamily="34" charset="-128"/>
            </a:endParaRPr>
          </a:p>
        </p:txBody>
      </p:sp>
      <p:sp>
        <p:nvSpPr>
          <p:cNvPr id="6" name="右矢印 5">
            <a:extLst>
              <a:ext uri="{FF2B5EF4-FFF2-40B4-BE49-F238E27FC236}">
                <a16:creationId xmlns:a16="http://schemas.microsoft.com/office/drawing/2014/main" id="{673C5E56-8A26-A347-B187-792E915AF64D}"/>
              </a:ext>
            </a:extLst>
          </p:cNvPr>
          <p:cNvSpPr/>
          <p:nvPr/>
        </p:nvSpPr>
        <p:spPr>
          <a:xfrm>
            <a:off x="5303912" y="2563620"/>
            <a:ext cx="511625" cy="6493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B6B735C6-723C-3346-8FF6-7D31DCAC7F63}"/>
              </a:ext>
            </a:extLst>
          </p:cNvPr>
          <p:cNvSpPr txBox="1"/>
          <p:nvPr/>
        </p:nvSpPr>
        <p:spPr>
          <a:xfrm>
            <a:off x="6138206" y="2332396"/>
            <a:ext cx="3316934" cy="1077218"/>
          </a:xfrm>
          <a:prstGeom prst="rect">
            <a:avLst/>
          </a:prstGeom>
          <a:noFill/>
        </p:spPr>
        <p:txBody>
          <a:bodyPr wrap="none" rtlCol="0">
            <a:spAutoFit/>
          </a:bodyPr>
          <a:lstStyle/>
          <a:p>
            <a:r>
              <a:rPr lang="ja-JP" altLang="en-US" sz="3200">
                <a:latin typeface="Meiryo UI" panose="020B0604030504040204" pitchFamily="34" charset="-128"/>
                <a:ea typeface="Meiryo UI" panose="020B0604030504040204" pitchFamily="34" charset="-128"/>
              </a:rPr>
              <a:t>政府と国民の</a:t>
            </a:r>
            <a:endParaRPr lang="en-US" altLang="ja-JP" sz="3200" dirty="0">
              <a:latin typeface="Meiryo UI" panose="020B0604030504040204" pitchFamily="34" charset="-128"/>
              <a:ea typeface="Meiryo UI" panose="020B0604030504040204" pitchFamily="34" charset="-128"/>
            </a:endParaRPr>
          </a:p>
          <a:p>
            <a:r>
              <a:rPr lang="ja-JP" altLang="en-US" sz="3200">
                <a:latin typeface="Meiryo UI" panose="020B0604030504040204" pitchFamily="34" charset="-128"/>
                <a:ea typeface="Meiryo UI" panose="020B0604030504040204" pitchFamily="34" charset="-128"/>
              </a:rPr>
              <a:t>情報の共有が必須</a:t>
            </a:r>
          </a:p>
        </p:txBody>
      </p:sp>
      <p:sp>
        <p:nvSpPr>
          <p:cNvPr id="9" name="下矢印 8">
            <a:extLst>
              <a:ext uri="{FF2B5EF4-FFF2-40B4-BE49-F238E27FC236}">
                <a16:creationId xmlns:a16="http://schemas.microsoft.com/office/drawing/2014/main" id="{4FB99AFF-8B5F-774F-96BA-817A4B77C860}"/>
              </a:ext>
            </a:extLst>
          </p:cNvPr>
          <p:cNvSpPr/>
          <p:nvPr/>
        </p:nvSpPr>
        <p:spPr>
          <a:xfrm>
            <a:off x="7169650" y="3515063"/>
            <a:ext cx="702365" cy="5546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panose="020B0604030504040204" pitchFamily="34" charset="-128"/>
              <a:ea typeface="Meiryo UI" panose="020B0604030504040204" pitchFamily="34" charset="-128"/>
            </a:endParaRPr>
          </a:p>
        </p:txBody>
      </p:sp>
      <p:sp>
        <p:nvSpPr>
          <p:cNvPr id="4" name="正方形/長方形 3">
            <a:extLst>
              <a:ext uri="{FF2B5EF4-FFF2-40B4-BE49-F238E27FC236}">
                <a16:creationId xmlns:a16="http://schemas.microsoft.com/office/drawing/2014/main" id="{A802927B-BBF4-C442-8213-37ECA337F137}"/>
              </a:ext>
            </a:extLst>
          </p:cNvPr>
          <p:cNvSpPr/>
          <p:nvPr/>
        </p:nvSpPr>
        <p:spPr>
          <a:xfrm>
            <a:off x="1631504" y="2033544"/>
            <a:ext cx="615553" cy="1887696"/>
          </a:xfrm>
          <a:prstGeom prst="rect">
            <a:avLst/>
          </a:prstGeom>
        </p:spPr>
        <p:txBody>
          <a:bodyPr vert="eaVert" wrap="none">
            <a:spAutoFit/>
          </a:bodyPr>
          <a:lstStyle/>
          <a:p>
            <a:r>
              <a:rPr lang="ja-JP" altLang="en-US" sz="2800" b="1">
                <a:latin typeface="Meiryo UI" panose="020B0604030504040204" pitchFamily="34" charset="-128"/>
                <a:ea typeface="Meiryo UI" panose="020B0604030504040204" pitchFamily="34" charset="-128"/>
              </a:rPr>
              <a:t>基本三原則</a:t>
            </a:r>
            <a:endParaRPr lang="en-US" altLang="ja-JP" sz="2800" b="1" dirty="0">
              <a:latin typeface="Meiryo UI" panose="020B0604030504040204" pitchFamily="34" charset="-128"/>
              <a:ea typeface="Meiryo UI" panose="020B0604030504040204" pitchFamily="34" charset="-128"/>
            </a:endParaRPr>
          </a:p>
        </p:txBody>
      </p:sp>
      <p:sp>
        <p:nvSpPr>
          <p:cNvPr id="14" name="左中かっこ 13">
            <a:extLst>
              <a:ext uri="{FF2B5EF4-FFF2-40B4-BE49-F238E27FC236}">
                <a16:creationId xmlns:a16="http://schemas.microsoft.com/office/drawing/2014/main" id="{E44CADB2-92E7-114B-A2B1-86872A29D703}"/>
              </a:ext>
            </a:extLst>
          </p:cNvPr>
          <p:cNvSpPr/>
          <p:nvPr/>
        </p:nvSpPr>
        <p:spPr>
          <a:xfrm>
            <a:off x="2198968" y="2204864"/>
            <a:ext cx="224624" cy="147800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コンテンツ プレースホルダー 11">
            <a:extLst>
              <a:ext uri="{FF2B5EF4-FFF2-40B4-BE49-F238E27FC236}">
                <a16:creationId xmlns:a16="http://schemas.microsoft.com/office/drawing/2014/main" id="{D8710C61-B9B2-0043-A4C2-FFC0E65CA17A}"/>
              </a:ext>
            </a:extLst>
          </p:cNvPr>
          <p:cNvSpPr>
            <a:spLocks noGrp="1"/>
          </p:cNvSpPr>
          <p:nvPr>
            <p:ph idx="1"/>
          </p:nvPr>
        </p:nvSpPr>
        <p:spPr>
          <a:xfrm>
            <a:off x="5663952" y="4148432"/>
            <a:ext cx="6458613" cy="1892613"/>
          </a:xfrm>
          <a:prstGeom prst="roundRect">
            <a:avLst/>
          </a:prstGeom>
          <a:effectLst>
            <a:innerShdw blurRad="63500" dist="50800" dir="13500000">
              <a:prstClr val="black">
                <a:alpha val="50000"/>
              </a:prstClr>
            </a:innerShdw>
          </a:effectLst>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0">
              <a:buNone/>
            </a:pPr>
            <a:r>
              <a:rPr lang="ja-JP" altLang="en-US" sz="2800" b="0"/>
              <a:t>アメリカ政府や自治体がもつ，膨大で貴重なデータをオープンフォーマットやアプリケーション開発に利用できる形式で公開するサイト</a:t>
            </a:r>
            <a:r>
              <a:rPr lang="en-US" altLang="ja-JP" sz="2800" b="0" dirty="0" err="1"/>
              <a:t>Data.Gov</a:t>
            </a:r>
            <a:r>
              <a:rPr lang="ja-JP" altLang="en-US" sz="2800" b="0"/>
              <a:t>を開設</a:t>
            </a:r>
          </a:p>
          <a:p>
            <a:endParaRPr lang="ja-JP" altLang="en-US" sz="2800" b="0"/>
          </a:p>
        </p:txBody>
      </p:sp>
      <p:sp>
        <p:nvSpPr>
          <p:cNvPr id="8" name="正方形/長方形 7">
            <a:extLst>
              <a:ext uri="{FF2B5EF4-FFF2-40B4-BE49-F238E27FC236}">
                <a16:creationId xmlns:a16="http://schemas.microsoft.com/office/drawing/2014/main" id="{C0B6AF7D-2527-4645-B5AA-9A503CD17E7D}"/>
              </a:ext>
            </a:extLst>
          </p:cNvPr>
          <p:cNvSpPr/>
          <p:nvPr/>
        </p:nvSpPr>
        <p:spPr>
          <a:xfrm>
            <a:off x="5408174" y="6228020"/>
            <a:ext cx="2803653" cy="369332"/>
          </a:xfrm>
          <a:prstGeom prst="rect">
            <a:avLst/>
          </a:prstGeom>
        </p:spPr>
        <p:txBody>
          <a:bodyPr wrap="none">
            <a:spAutoFit/>
          </a:bodyPr>
          <a:lstStyle/>
          <a:p>
            <a:r>
              <a:rPr lang="ja-JP" altLang="en-US">
                <a:solidFill>
                  <a:srgbClr val="C00000"/>
                </a:solidFill>
                <a:latin typeface="Meiryo" panose="020B0604030504040204" pitchFamily="34" charset="-128"/>
                <a:ea typeface="Meiryo" panose="020B0604030504040204" pitchFamily="34" charset="-128"/>
              </a:rPr>
              <a:t>https://www.data.gov/</a:t>
            </a:r>
          </a:p>
        </p:txBody>
      </p:sp>
    </p:spTree>
    <p:extLst>
      <p:ext uri="{BB962C8B-B14F-4D97-AF65-F5344CB8AC3E}">
        <p14:creationId xmlns:p14="http://schemas.microsoft.com/office/powerpoint/2010/main" val="585345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EFB096C9-0BE4-994E-AD53-2C50F792744D}"/>
              </a:ext>
            </a:extLst>
          </p:cNvPr>
          <p:cNvSpPr>
            <a:spLocks noGrp="1"/>
          </p:cNvSpPr>
          <p:nvPr>
            <p:ph idx="1"/>
          </p:nvPr>
        </p:nvSpPr>
        <p:spPr/>
        <p:txBody>
          <a:bodyPr>
            <a:normAutofit lnSpcReduction="10000"/>
          </a:bodyPr>
          <a:lstStyle/>
          <a:p>
            <a:r>
              <a:rPr lang="en-US" altLang="ja-JP" dirty="0"/>
              <a:t>2010</a:t>
            </a:r>
            <a:r>
              <a:rPr lang="ja-JP" altLang="en-US"/>
              <a:t>年</a:t>
            </a:r>
            <a:r>
              <a:rPr lang="en-US" altLang="ja-JP" dirty="0"/>
              <a:t>5</a:t>
            </a:r>
            <a:r>
              <a:rPr lang="ja-JP" altLang="en-US"/>
              <a:t>月 内閣高度情報通信ネットワーク社会推進戦略本部が「オープンガバメント」の推進を掲げる</a:t>
            </a:r>
            <a:endParaRPr lang="en-US" altLang="ja-JP" dirty="0"/>
          </a:p>
          <a:p>
            <a:r>
              <a:rPr lang="en-US" altLang="ja-JP" dirty="0"/>
              <a:t>2010</a:t>
            </a:r>
            <a:r>
              <a:rPr lang="ja-JP" altLang="en-US"/>
              <a:t>年</a:t>
            </a:r>
            <a:r>
              <a:rPr lang="en-US" altLang="ja-JP" dirty="0"/>
              <a:t>6</a:t>
            </a:r>
            <a:r>
              <a:rPr lang="ja-JP" altLang="en-US"/>
              <a:t>月 同本部がオープンガバメント工程表を発表</a:t>
            </a:r>
            <a:endParaRPr lang="en-US" altLang="ja-JP" dirty="0"/>
          </a:p>
          <a:p>
            <a:pPr lvl="2"/>
            <a:r>
              <a:rPr lang="en-US" altLang="ja-JP" dirty="0"/>
              <a:t> </a:t>
            </a:r>
            <a:r>
              <a:rPr lang="ja-JP" altLang="en-US"/>
              <a:t>但し、</a:t>
            </a:r>
            <a:r>
              <a:rPr lang="en-US" altLang="ja-JP" dirty="0"/>
              <a:t>10</a:t>
            </a:r>
            <a:r>
              <a:rPr lang="ja-JP" altLang="en-US"/>
              <a:t>年レベルの詳細不明な工程表</a:t>
            </a:r>
          </a:p>
          <a:p>
            <a:r>
              <a:rPr lang="en-US" altLang="ja-JP" dirty="0"/>
              <a:t>2011</a:t>
            </a:r>
            <a:r>
              <a:rPr lang="ja-JP" altLang="en-US"/>
              <a:t>年</a:t>
            </a:r>
            <a:r>
              <a:rPr lang="en-US" altLang="ja-JP" dirty="0"/>
              <a:t>3</a:t>
            </a:r>
            <a:r>
              <a:rPr lang="ja-JP" altLang="en-US"/>
              <a:t>月</a:t>
            </a:r>
            <a:r>
              <a:rPr lang="en-US" altLang="ja-JP" dirty="0"/>
              <a:t> </a:t>
            </a:r>
            <a:r>
              <a:rPr lang="ja-JP" altLang="en-US"/>
              <a:t>東日本大震災に伴う国民の大きな不安</a:t>
            </a:r>
            <a:endParaRPr lang="en-US" altLang="ja-JP" dirty="0"/>
          </a:p>
          <a:p>
            <a:pPr lvl="1"/>
            <a:r>
              <a:rPr lang="ja-JP" altLang="en-US"/>
              <a:t>安否に関する情報</a:t>
            </a:r>
          </a:p>
          <a:p>
            <a:pPr lvl="1"/>
            <a:r>
              <a:rPr lang="ja-JP" altLang="en-US"/>
              <a:t>放射線情報</a:t>
            </a:r>
          </a:p>
          <a:p>
            <a:pPr lvl="1"/>
            <a:r>
              <a:rPr lang="ja-JP" altLang="en-US"/>
              <a:t>電力情報</a:t>
            </a:r>
            <a:endParaRPr lang="en-US" altLang="ja-JP" dirty="0"/>
          </a:p>
          <a:p>
            <a:pPr marL="0" indent="0">
              <a:buNone/>
            </a:pPr>
            <a:r>
              <a:rPr lang="ja-JP" altLang="en-US">
                <a:solidFill>
                  <a:schemeClr val="accent2"/>
                </a:solidFill>
              </a:rPr>
              <a:t>これらの情報の公開を国民が強く求める</a:t>
            </a:r>
            <a:endParaRPr lang="en-US" altLang="ja-JP" dirty="0">
              <a:solidFill>
                <a:schemeClr val="accent2"/>
              </a:solidFill>
            </a:endParaRPr>
          </a:p>
          <a:p>
            <a:pPr marL="0" indent="0">
              <a:buNone/>
            </a:pPr>
            <a:r>
              <a:rPr lang="en-US" altLang="ja-JP" dirty="0">
                <a:solidFill>
                  <a:schemeClr val="accent2"/>
                </a:solidFill>
                <a:sym typeface="Wingdings" pitchFamily="2" charset="2"/>
              </a:rPr>
              <a:t></a:t>
            </a:r>
            <a:r>
              <a:rPr lang="ja-JP" altLang="en-US">
                <a:solidFill>
                  <a:schemeClr val="accent2"/>
                </a:solidFill>
              </a:rPr>
              <a:t>政府データのオープン化</a:t>
            </a:r>
          </a:p>
          <a:p>
            <a:endParaRPr lang="ja-JP" altLang="en-US"/>
          </a:p>
        </p:txBody>
      </p:sp>
      <p:sp>
        <p:nvSpPr>
          <p:cNvPr id="2" name="タイトル 1">
            <a:extLst>
              <a:ext uri="{FF2B5EF4-FFF2-40B4-BE49-F238E27FC236}">
                <a16:creationId xmlns:a16="http://schemas.microsoft.com/office/drawing/2014/main" id="{89F4EC66-6EB6-0545-8FB8-E98892BF5C5F}"/>
              </a:ext>
            </a:extLst>
          </p:cNvPr>
          <p:cNvSpPr>
            <a:spLocks noGrp="1"/>
          </p:cNvSpPr>
          <p:nvPr>
            <p:ph type="title"/>
          </p:nvPr>
        </p:nvSpPr>
        <p:spPr/>
        <p:txBody>
          <a:bodyPr>
            <a:normAutofit/>
          </a:bodyPr>
          <a:lstStyle/>
          <a:p>
            <a:r>
              <a:rPr lang="ja-JP" altLang="en-US"/>
              <a:t>日本のオープンガバメント</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919894" y="386537"/>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6" name="テキスト プレースホルダー 5">
            <a:extLst>
              <a:ext uri="{FF2B5EF4-FFF2-40B4-BE49-F238E27FC236}">
                <a16:creationId xmlns:a16="http://schemas.microsoft.com/office/drawing/2014/main" id="{D3397DCA-E381-0D4E-BA3D-3924B0607884}"/>
              </a:ext>
            </a:extLst>
          </p:cNvPr>
          <p:cNvSpPr>
            <a:spLocks noGrp="1"/>
          </p:cNvSpPr>
          <p:nvPr>
            <p:ph type="body" sz="quarter" idx="14"/>
          </p:nvPr>
        </p:nvSpPr>
        <p:spPr/>
        <p:txBody>
          <a:bodyPr/>
          <a:lstStyle/>
          <a:p>
            <a:r>
              <a:rPr lang="ja-JP" altLang="en-US"/>
              <a:t>政府データ</a:t>
            </a:r>
            <a:r>
              <a:rPr lang="en-US" altLang="ja-JP" dirty="0"/>
              <a:t>(</a:t>
            </a:r>
            <a:r>
              <a:rPr lang="ja-JP" altLang="en-US"/>
              <a:t>オープンガバメント</a:t>
            </a:r>
            <a:r>
              <a:rPr lang="en-US" altLang="ja-JP" dirty="0"/>
              <a:t>)</a:t>
            </a:r>
          </a:p>
        </p:txBody>
      </p:sp>
    </p:spTree>
    <p:extLst>
      <p:ext uri="{BB962C8B-B14F-4D97-AF65-F5344CB8AC3E}">
        <p14:creationId xmlns:p14="http://schemas.microsoft.com/office/powerpoint/2010/main" val="3878272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a:extLst>
              <a:ext uri="{FF2B5EF4-FFF2-40B4-BE49-F238E27FC236}">
                <a16:creationId xmlns:a16="http://schemas.microsoft.com/office/drawing/2014/main" id="{C62C8B26-BCBA-2745-B6E1-2A3A1CD3B709}"/>
              </a:ext>
            </a:extLst>
          </p:cNvPr>
          <p:cNvSpPr/>
          <p:nvPr/>
        </p:nvSpPr>
        <p:spPr>
          <a:xfrm>
            <a:off x="335360" y="1771999"/>
            <a:ext cx="11329258" cy="1801017"/>
          </a:xfrm>
          <a:prstGeom prst="roundRect">
            <a:avLst/>
          </a:prstGeom>
          <a:solidFill>
            <a:schemeClr val="bg1"/>
          </a:solidFill>
          <a:ln w="19050">
            <a:solidFill>
              <a:srgbClr val="1F497D"/>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 name="コンテンツ プレースホルダー 3">
            <a:extLst>
              <a:ext uri="{FF2B5EF4-FFF2-40B4-BE49-F238E27FC236}">
                <a16:creationId xmlns:a16="http://schemas.microsoft.com/office/drawing/2014/main" id="{D1347316-6968-3A4B-879F-81506CA8DE1F}"/>
              </a:ext>
            </a:extLst>
          </p:cNvPr>
          <p:cNvSpPr>
            <a:spLocks noGrp="1"/>
          </p:cNvSpPr>
          <p:nvPr>
            <p:ph idx="1"/>
          </p:nvPr>
        </p:nvSpPr>
        <p:spPr>
          <a:xfrm>
            <a:off x="527382" y="1844824"/>
            <a:ext cx="11137237" cy="4940870"/>
          </a:xfrm>
        </p:spPr>
        <p:txBody>
          <a:bodyPr>
            <a:normAutofit/>
          </a:bodyPr>
          <a:lstStyle/>
          <a:p>
            <a:r>
              <a:rPr lang="ja-JP" altLang="en-US"/>
              <a:t>政府：「ただちに人体や健康に影響を及ぼす数値ではない」</a:t>
            </a:r>
            <a:endParaRPr lang="en-US" altLang="ja-JP" dirty="0"/>
          </a:p>
          <a:p>
            <a:pPr lvl="2"/>
            <a:endParaRPr lang="en-US" altLang="ja-JP" dirty="0"/>
          </a:p>
          <a:p>
            <a:r>
              <a:rPr lang="ja-JP" altLang="en-US"/>
              <a:t>国民：「そのうち健康に影響が出るってこと？</a:t>
            </a:r>
            <a:r>
              <a:rPr lang="en-US" altLang="ja-JP" dirty="0"/>
              <a:t>(</a:t>
            </a:r>
            <a:r>
              <a:rPr lang="ja-JP" altLang="en-US"/>
              <a:t>不安</a:t>
            </a:r>
            <a:r>
              <a:rPr lang="en-US" altLang="ja-JP" dirty="0"/>
              <a:t>)</a:t>
            </a:r>
            <a:r>
              <a:rPr lang="ja-JP" altLang="en-US"/>
              <a:t>」</a:t>
            </a:r>
          </a:p>
          <a:p>
            <a:pPr lvl="1"/>
            <a:endParaRPr lang="en-US" altLang="ja-JP" dirty="0"/>
          </a:p>
          <a:p>
            <a:pPr lvl="1"/>
            <a:endParaRPr lang="ja-JP" altLang="en-US"/>
          </a:p>
          <a:p>
            <a:r>
              <a:rPr lang="ja-JP" altLang="en-US"/>
              <a:t>各自治体が放射線を測定して実測値を公開</a:t>
            </a:r>
            <a:endParaRPr lang="en-US" altLang="ja-JP" dirty="0"/>
          </a:p>
          <a:p>
            <a:r>
              <a:rPr lang="ja-JP" altLang="en-US"/>
              <a:t>国民が正しい情報を得る</a:t>
            </a:r>
            <a:endParaRPr lang="en-US" altLang="ja-JP" dirty="0"/>
          </a:p>
          <a:p>
            <a:pPr marL="0" indent="0">
              <a:buNone/>
            </a:pPr>
            <a:r>
              <a:rPr lang="en-US" altLang="ja-JP" dirty="0">
                <a:solidFill>
                  <a:schemeClr val="accent2"/>
                </a:solidFill>
                <a:sym typeface="Wingdings" pitchFamily="2" charset="2"/>
              </a:rPr>
              <a:t> </a:t>
            </a:r>
            <a:r>
              <a:rPr lang="ja-JP" altLang="en-US">
                <a:solidFill>
                  <a:schemeClr val="accent2"/>
                </a:solidFill>
              </a:rPr>
              <a:t>やったほうがよいこと，しなくてよいことを国民が判断</a:t>
            </a:r>
          </a:p>
        </p:txBody>
      </p:sp>
      <p:sp>
        <p:nvSpPr>
          <p:cNvPr id="5" name="テキスト プレースホルダー 4">
            <a:extLst>
              <a:ext uri="{FF2B5EF4-FFF2-40B4-BE49-F238E27FC236}">
                <a16:creationId xmlns:a16="http://schemas.microsoft.com/office/drawing/2014/main" id="{8DE49C7C-559A-994C-8A34-B9CF14F9F36E}"/>
              </a:ext>
            </a:extLst>
          </p:cNvPr>
          <p:cNvSpPr>
            <a:spLocks noGrp="1"/>
          </p:cNvSpPr>
          <p:nvPr>
            <p:ph type="body" sz="quarter" idx="13"/>
          </p:nvPr>
        </p:nvSpPr>
        <p:spPr/>
        <p:txBody>
          <a:bodyPr>
            <a:normAutofit fontScale="92500" lnSpcReduction="20000"/>
          </a:bodyPr>
          <a:lstStyle/>
          <a:p>
            <a:r>
              <a:rPr lang="ja-JP" altLang="en-US"/>
              <a:t>政府データのオープン化が進んだ例：放射線情報</a:t>
            </a:r>
          </a:p>
        </p:txBody>
      </p:sp>
      <p:sp>
        <p:nvSpPr>
          <p:cNvPr id="2" name="タイトル 1">
            <a:extLst>
              <a:ext uri="{FF2B5EF4-FFF2-40B4-BE49-F238E27FC236}">
                <a16:creationId xmlns:a16="http://schemas.microsoft.com/office/drawing/2014/main" id="{FF0DB2C0-5414-0942-8AF5-C210679C29CF}"/>
              </a:ext>
            </a:extLst>
          </p:cNvPr>
          <p:cNvSpPr>
            <a:spLocks noGrp="1"/>
          </p:cNvSpPr>
          <p:nvPr>
            <p:ph type="title"/>
          </p:nvPr>
        </p:nvSpPr>
        <p:spPr/>
        <p:txBody>
          <a:bodyPr>
            <a:normAutofit/>
          </a:bodyPr>
          <a:lstStyle/>
          <a:p>
            <a:r>
              <a:rPr lang="ja-JP" altLang="en-US"/>
              <a:t>日本のオープンガバメント</a:t>
            </a:r>
          </a:p>
        </p:txBody>
      </p:sp>
      <p:sp>
        <p:nvSpPr>
          <p:cNvPr id="7" name="テキスト プレースホルダー 6">
            <a:extLst>
              <a:ext uri="{FF2B5EF4-FFF2-40B4-BE49-F238E27FC236}">
                <a16:creationId xmlns:a16="http://schemas.microsoft.com/office/drawing/2014/main" id="{C120949C-2EFA-4541-9D46-C2F44839CCE4}"/>
              </a:ext>
            </a:extLst>
          </p:cNvPr>
          <p:cNvSpPr>
            <a:spLocks noGrp="1"/>
          </p:cNvSpPr>
          <p:nvPr>
            <p:ph type="body" sz="quarter" idx="14"/>
          </p:nvPr>
        </p:nvSpPr>
        <p:spPr/>
        <p:txBody>
          <a:bodyPr/>
          <a:lstStyle/>
          <a:p>
            <a:r>
              <a:rPr lang="ja-JP" altLang="en-US"/>
              <a:t>政府データ</a:t>
            </a:r>
            <a:r>
              <a:rPr lang="en-US" altLang="ja-JP" dirty="0"/>
              <a:t>(</a:t>
            </a:r>
            <a:r>
              <a:rPr lang="ja-JP" altLang="en-US"/>
              <a:t>オープンガバメント</a:t>
            </a:r>
            <a:r>
              <a:rPr lang="en-US" altLang="ja-JP" dirty="0"/>
              <a:t>)</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883579" y="400392"/>
            <a:ext cx="728813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9" name="下矢印 8">
            <a:extLst>
              <a:ext uri="{FF2B5EF4-FFF2-40B4-BE49-F238E27FC236}">
                <a16:creationId xmlns:a16="http://schemas.microsoft.com/office/drawing/2014/main" id="{BF1CDE83-3EFC-1B49-9322-46CDF196E357}"/>
              </a:ext>
            </a:extLst>
          </p:cNvPr>
          <p:cNvSpPr/>
          <p:nvPr/>
        </p:nvSpPr>
        <p:spPr>
          <a:xfrm>
            <a:off x="3791744" y="3666932"/>
            <a:ext cx="2519747" cy="562223"/>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Tree>
    <p:extLst>
      <p:ext uri="{BB962C8B-B14F-4D97-AF65-F5344CB8AC3E}">
        <p14:creationId xmlns:p14="http://schemas.microsoft.com/office/powerpoint/2010/main" val="3472085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79E33EE2-A274-BD4E-8222-5A436836A5C6}"/>
              </a:ext>
            </a:extLst>
          </p:cNvPr>
          <p:cNvSpPr>
            <a:spLocks noGrp="1"/>
          </p:cNvSpPr>
          <p:nvPr>
            <p:ph idx="1"/>
          </p:nvPr>
        </p:nvSpPr>
        <p:spPr>
          <a:xfrm>
            <a:off x="527382" y="1844824"/>
            <a:ext cx="11137237" cy="4392488"/>
          </a:xfrm>
        </p:spPr>
        <p:txBody>
          <a:bodyPr>
            <a:normAutofit fontScale="92500" lnSpcReduction="20000"/>
          </a:bodyPr>
          <a:lstStyle/>
          <a:p>
            <a:r>
              <a:rPr lang="en-US" altLang="ja-JP" dirty="0">
                <a:solidFill>
                  <a:prstClr val="black"/>
                </a:solidFill>
              </a:rPr>
              <a:t>2012</a:t>
            </a:r>
            <a:r>
              <a:rPr lang="ja-JP" altLang="en-US">
                <a:solidFill>
                  <a:prstClr val="black"/>
                </a:solidFill>
              </a:rPr>
              <a:t>年</a:t>
            </a:r>
            <a:r>
              <a:rPr lang="en-US" altLang="ja-JP" dirty="0">
                <a:solidFill>
                  <a:prstClr val="black"/>
                </a:solidFill>
              </a:rPr>
              <a:t>7</a:t>
            </a:r>
            <a:r>
              <a:rPr lang="ja-JP" altLang="en-US">
                <a:solidFill>
                  <a:prstClr val="black"/>
                </a:solidFill>
              </a:rPr>
              <a:t>月</a:t>
            </a:r>
            <a:r>
              <a:rPr lang="en-US" altLang="ja-JP" dirty="0">
                <a:solidFill>
                  <a:prstClr val="black"/>
                </a:solidFill>
              </a:rPr>
              <a:t> </a:t>
            </a:r>
            <a:r>
              <a:rPr lang="ja-JP" altLang="en-US"/>
              <a:t>内閣高度情報通信ネットワーク社会推進戦略本部が公共データの活用のための戦略を発表</a:t>
            </a:r>
            <a:endParaRPr lang="en-US" altLang="ja-JP" dirty="0"/>
          </a:p>
          <a:p>
            <a:endParaRPr lang="en-US" altLang="ja-JP" dirty="0"/>
          </a:p>
          <a:p>
            <a:endParaRPr lang="en-US" altLang="ja-JP" dirty="0"/>
          </a:p>
          <a:p>
            <a:endParaRPr lang="en-US" altLang="ja-JP" dirty="0"/>
          </a:p>
          <a:p>
            <a:pPr marL="0" indent="0">
              <a:buNone/>
            </a:pPr>
            <a:endParaRPr lang="en-US" altLang="ja-JP" sz="2600" dirty="0"/>
          </a:p>
          <a:p>
            <a:pPr marL="0" indent="0">
              <a:buNone/>
            </a:pPr>
            <a:r>
              <a:rPr lang="ja-JP" altLang="en-US" sz="2600"/>
              <a:t>世界でも．．．</a:t>
            </a:r>
            <a:endParaRPr lang="en-US" altLang="ja-JP" dirty="0"/>
          </a:p>
          <a:p>
            <a:r>
              <a:rPr lang="en-US" altLang="ja-JP" dirty="0">
                <a:solidFill>
                  <a:schemeClr val="tx1"/>
                </a:solidFill>
              </a:rPr>
              <a:t>2013</a:t>
            </a:r>
            <a:r>
              <a:rPr lang="ja-JP" altLang="en-US">
                <a:solidFill>
                  <a:schemeClr val="tx1"/>
                </a:solidFill>
              </a:rPr>
              <a:t>年</a:t>
            </a:r>
            <a:r>
              <a:rPr lang="en-US" altLang="ja-JP" dirty="0">
                <a:solidFill>
                  <a:schemeClr val="tx1"/>
                </a:solidFill>
              </a:rPr>
              <a:t>6</a:t>
            </a:r>
            <a:r>
              <a:rPr lang="ja-JP" altLang="en-US">
                <a:solidFill>
                  <a:schemeClr val="tx1"/>
                </a:solidFill>
              </a:rPr>
              <a:t>月</a:t>
            </a:r>
            <a:r>
              <a:rPr lang="en-US" altLang="ja-JP" dirty="0">
                <a:solidFill>
                  <a:schemeClr val="tx1"/>
                </a:solidFill>
              </a:rPr>
              <a:t> </a:t>
            </a:r>
            <a:r>
              <a:rPr lang="ja-JP" altLang="en-US">
                <a:solidFill>
                  <a:schemeClr val="tx1"/>
                </a:solidFill>
              </a:rPr>
              <a:t>オープンデータ憲章</a:t>
            </a:r>
            <a:endParaRPr lang="en-US" altLang="ja-JP" dirty="0">
              <a:solidFill>
                <a:schemeClr val="tx1"/>
              </a:solidFill>
            </a:endParaRPr>
          </a:p>
          <a:p>
            <a:pPr lvl="1"/>
            <a:r>
              <a:rPr lang="en" altLang="ja-JP" dirty="0"/>
              <a:t>G8(</a:t>
            </a:r>
            <a:r>
              <a:rPr lang="ja-JP" altLang="en-US"/>
              <a:t>主要国首脳会議</a:t>
            </a:r>
            <a:r>
              <a:rPr lang="en-US" altLang="ja-JP" dirty="0"/>
              <a:t>)</a:t>
            </a:r>
            <a:r>
              <a:rPr lang="ja-JP" altLang="en-US"/>
              <a:t>サミットで制定</a:t>
            </a:r>
            <a:endParaRPr lang="en-US" altLang="ja-JP" dirty="0"/>
          </a:p>
          <a:p>
            <a:pPr marL="457200" lvl="1" indent="0">
              <a:buNone/>
            </a:pPr>
            <a:r>
              <a:rPr lang="en-US" altLang="ja-JP" dirty="0">
                <a:sym typeface="Wingdings" pitchFamily="2" charset="2"/>
              </a:rPr>
              <a:t> </a:t>
            </a:r>
            <a:r>
              <a:rPr lang="ja-JP" altLang="en-US"/>
              <a:t>これにより，世界の主要国でのオープンデータ推進が公的に決定</a:t>
            </a:r>
            <a:endParaRPr lang="en-US" altLang="ja-JP" dirty="0"/>
          </a:p>
        </p:txBody>
      </p:sp>
      <p:sp>
        <p:nvSpPr>
          <p:cNvPr id="3" name="テキスト プレースホルダー 2">
            <a:extLst>
              <a:ext uri="{FF2B5EF4-FFF2-40B4-BE49-F238E27FC236}">
                <a16:creationId xmlns:a16="http://schemas.microsoft.com/office/drawing/2014/main" id="{788191F1-F514-2D4E-9E18-9B7754045A72}"/>
              </a:ext>
            </a:extLst>
          </p:cNvPr>
          <p:cNvSpPr>
            <a:spLocks noGrp="1"/>
          </p:cNvSpPr>
          <p:nvPr>
            <p:ph type="body" sz="quarter" idx="13"/>
          </p:nvPr>
        </p:nvSpPr>
        <p:spPr/>
        <p:txBody>
          <a:bodyPr>
            <a:normAutofit fontScale="92500" lnSpcReduction="20000"/>
          </a:bodyPr>
          <a:lstStyle/>
          <a:p>
            <a:r>
              <a:rPr lang="ja-JP" altLang="en-US"/>
              <a:t>電子行政オープンデータ戦略</a:t>
            </a:r>
          </a:p>
        </p:txBody>
      </p:sp>
      <p:sp>
        <p:nvSpPr>
          <p:cNvPr id="6" name="タイトル 5">
            <a:extLst>
              <a:ext uri="{FF2B5EF4-FFF2-40B4-BE49-F238E27FC236}">
                <a16:creationId xmlns:a16="http://schemas.microsoft.com/office/drawing/2014/main" id="{C5758FB1-01D6-8A4D-8C40-3291B6DA40D8}"/>
              </a:ext>
            </a:extLst>
          </p:cNvPr>
          <p:cNvSpPr>
            <a:spLocks noGrp="1"/>
          </p:cNvSpPr>
          <p:nvPr>
            <p:ph type="title"/>
          </p:nvPr>
        </p:nvSpPr>
        <p:spPr/>
        <p:txBody>
          <a:bodyPr>
            <a:normAutofit/>
          </a:bodyPr>
          <a:lstStyle/>
          <a:p>
            <a:r>
              <a:rPr lang="ja-JP" altLang="en-US"/>
              <a:t>日本のオープンガバメント</a:t>
            </a:r>
          </a:p>
        </p:txBody>
      </p:sp>
      <p:sp>
        <p:nvSpPr>
          <p:cNvPr id="5" name="テキスト プレースホルダー 4">
            <a:extLst>
              <a:ext uri="{FF2B5EF4-FFF2-40B4-BE49-F238E27FC236}">
                <a16:creationId xmlns:a16="http://schemas.microsoft.com/office/drawing/2014/main" id="{569B4264-1102-354E-BD73-A420D2E8F4A5}"/>
              </a:ext>
            </a:extLst>
          </p:cNvPr>
          <p:cNvSpPr>
            <a:spLocks noGrp="1"/>
          </p:cNvSpPr>
          <p:nvPr>
            <p:ph type="body" sz="quarter" idx="14"/>
          </p:nvPr>
        </p:nvSpPr>
        <p:spPr/>
        <p:txBody>
          <a:bodyPr/>
          <a:lstStyle/>
          <a:p>
            <a:r>
              <a:rPr lang="ja-JP" altLang="en-US"/>
              <a:t>政府データ</a:t>
            </a:r>
            <a:r>
              <a:rPr lang="en-US" altLang="ja-JP" dirty="0"/>
              <a:t>(</a:t>
            </a:r>
            <a:r>
              <a:rPr lang="ja-JP" altLang="en-US"/>
              <a:t>オープンガバメント</a:t>
            </a:r>
            <a:r>
              <a:rPr lang="en-US" altLang="ja-JP" dirty="0"/>
              <a:t>)</a:t>
            </a:r>
          </a:p>
        </p:txBody>
      </p:sp>
      <p:sp>
        <p:nvSpPr>
          <p:cNvPr id="2" name="正方形/長方形 1">
            <a:extLst>
              <a:ext uri="{FF2B5EF4-FFF2-40B4-BE49-F238E27FC236}">
                <a16:creationId xmlns:a16="http://schemas.microsoft.com/office/drawing/2014/main" id="{548918F4-D578-6C43-8F0C-E8C6D6E4FA83}"/>
              </a:ext>
            </a:extLst>
          </p:cNvPr>
          <p:cNvSpPr/>
          <p:nvPr/>
        </p:nvSpPr>
        <p:spPr>
          <a:xfrm>
            <a:off x="540060" y="2636912"/>
            <a:ext cx="10822832" cy="1323439"/>
          </a:xfrm>
          <a:prstGeom prst="rect">
            <a:avLst/>
          </a:prstGeom>
          <a:solidFill>
            <a:schemeClr val="accent6">
              <a:lumMod val="20000"/>
              <a:lumOff val="80000"/>
            </a:schemeClr>
          </a:solidFill>
        </p:spPr>
        <p:txBody>
          <a:bodyPr wrap="square">
            <a:spAutoFit/>
          </a:bodyPr>
          <a:lstStyle/>
          <a:p>
            <a:r>
              <a:rPr lang="ja-JP" altLang="en-US" sz="2400">
                <a:latin typeface="Meiryo UI" panose="020B0604030504040204" pitchFamily="34" charset="-128"/>
                <a:ea typeface="Meiryo UI" panose="020B0604030504040204" pitchFamily="34" charset="-128"/>
              </a:rPr>
              <a:t>東日本大震災の教訓</a:t>
            </a:r>
            <a:endParaRPr lang="en-US" altLang="ja-JP" sz="2400" dirty="0">
              <a:latin typeface="Meiryo UI" panose="020B0604030504040204" pitchFamily="34" charset="-128"/>
              <a:ea typeface="Meiryo UI" panose="020B0604030504040204" pitchFamily="34" charset="-128"/>
            </a:endParaRPr>
          </a:p>
          <a:p>
            <a:endParaRPr lang="en-US" altLang="ja-JP" sz="800" dirty="0">
              <a:latin typeface="Meiryo UI" panose="020B0604030504040204" pitchFamily="34" charset="-128"/>
              <a:ea typeface="Meiryo UI" panose="020B0604030504040204" pitchFamily="34" charset="-128"/>
            </a:endParaRPr>
          </a:p>
          <a:p>
            <a:pPr marL="238125" indent="-238125">
              <a:buFont typeface="Wingdings" pitchFamily="2" charset="2"/>
              <a:buChar char="l"/>
            </a:pPr>
            <a:r>
              <a:rPr lang="ja-JP" altLang="en-US" sz="2400">
                <a:latin typeface="Meiryo UI" panose="020B0604030504040204" pitchFamily="34" charset="-128"/>
                <a:ea typeface="Meiryo UI" panose="020B0604030504040204" pitchFamily="34" charset="-128"/>
              </a:rPr>
              <a:t>データが画像で提供されており，機械判読できず人手で再入力する必要がある</a:t>
            </a:r>
            <a:endParaRPr lang="en-US" altLang="ja-JP" sz="2400" dirty="0">
              <a:latin typeface="Meiryo UI" panose="020B0604030504040204" pitchFamily="34" charset="-128"/>
              <a:ea typeface="Meiryo UI" panose="020B0604030504040204" pitchFamily="34" charset="-128"/>
            </a:endParaRPr>
          </a:p>
          <a:p>
            <a:pPr marL="238125" indent="-238125">
              <a:buFont typeface="Wingdings" pitchFamily="2" charset="2"/>
              <a:buChar char="l"/>
            </a:pPr>
            <a:r>
              <a:rPr lang="ja-JP" altLang="en-US" sz="2400">
                <a:latin typeface="Meiryo UI" panose="020B0604030504040204" pitchFamily="34" charset="-128"/>
                <a:ea typeface="Meiryo UI" panose="020B0604030504040204" pitchFamily="34" charset="-128"/>
              </a:rPr>
              <a:t>行政機関ごとにフォーマットが異なり，情報の収集や整理に多くの時間が必要</a:t>
            </a:r>
            <a:endParaRPr lang="en-US" altLang="ja-JP" sz="2400" dirty="0">
              <a:latin typeface="Meiryo UI" panose="020B0604030504040204" pitchFamily="34" charset="-128"/>
              <a:ea typeface="Meiryo UI" panose="020B0604030504040204" pitchFamily="34" charset="-128"/>
            </a:endParaRPr>
          </a:p>
        </p:txBody>
      </p:sp>
      <p:sp>
        <p:nvSpPr>
          <p:cNvPr id="4" name="正方形/長方形 3">
            <a:extLst>
              <a:ext uri="{FF2B5EF4-FFF2-40B4-BE49-F238E27FC236}">
                <a16:creationId xmlns:a16="http://schemas.microsoft.com/office/drawing/2014/main" id="{29CEE147-0238-CA43-BB59-9A14B6389D16}"/>
              </a:ext>
            </a:extLst>
          </p:cNvPr>
          <p:cNvSpPr/>
          <p:nvPr/>
        </p:nvSpPr>
        <p:spPr>
          <a:xfrm>
            <a:off x="3566508" y="2708920"/>
            <a:ext cx="7426036" cy="369332"/>
          </a:xfrm>
          <a:prstGeom prst="rect">
            <a:avLst/>
          </a:prstGeom>
        </p:spPr>
        <p:txBody>
          <a:bodyPr wrap="square">
            <a:spAutoFit/>
          </a:bodyPr>
          <a:lstStyle/>
          <a:p>
            <a:r>
              <a:rPr lang="en-US" altLang="ja-JP" dirty="0">
                <a:solidFill>
                  <a:srgbClr val="C00000"/>
                </a:solidFill>
                <a:latin typeface="Meiryo UI" panose="020B0604030504040204" pitchFamily="34" charset="-128"/>
                <a:ea typeface="Meiryo UI" panose="020B0604030504040204" pitchFamily="34" charset="-128"/>
              </a:rPr>
              <a:t>https://</a:t>
            </a:r>
            <a:r>
              <a:rPr lang="en-US" altLang="ja-JP" dirty="0" err="1">
                <a:solidFill>
                  <a:srgbClr val="C00000"/>
                </a:solidFill>
                <a:latin typeface="Meiryo UI" panose="020B0604030504040204" pitchFamily="34" charset="-128"/>
                <a:ea typeface="Meiryo UI" panose="020B0604030504040204" pitchFamily="34" charset="-128"/>
              </a:rPr>
              <a:t>www.kantei.go.jp</a:t>
            </a:r>
            <a:r>
              <a:rPr lang="en-US" altLang="ja-JP" dirty="0">
                <a:solidFill>
                  <a:srgbClr val="C00000"/>
                </a:solidFill>
                <a:latin typeface="Meiryo UI" panose="020B0604030504040204" pitchFamily="34" charset="-128"/>
                <a:ea typeface="Meiryo UI" panose="020B0604030504040204" pitchFamily="34" charset="-128"/>
              </a:rPr>
              <a:t>/</a:t>
            </a:r>
            <a:r>
              <a:rPr lang="en-US" altLang="ja-JP" dirty="0" err="1">
                <a:solidFill>
                  <a:srgbClr val="C00000"/>
                </a:solidFill>
                <a:latin typeface="Meiryo UI" panose="020B0604030504040204" pitchFamily="34" charset="-128"/>
                <a:ea typeface="Meiryo UI" panose="020B0604030504040204" pitchFamily="34" charset="-128"/>
              </a:rPr>
              <a:t>jp</a:t>
            </a:r>
            <a:r>
              <a:rPr lang="en-US" altLang="ja-JP" dirty="0">
                <a:solidFill>
                  <a:srgbClr val="C00000"/>
                </a:solidFill>
                <a:latin typeface="Meiryo UI" panose="020B0604030504040204" pitchFamily="34" charset="-128"/>
                <a:ea typeface="Meiryo UI" panose="020B0604030504040204" pitchFamily="34" charset="-128"/>
              </a:rPr>
              <a:t>/</a:t>
            </a:r>
            <a:r>
              <a:rPr lang="en-US" altLang="ja-JP" dirty="0" err="1">
                <a:solidFill>
                  <a:srgbClr val="C00000"/>
                </a:solidFill>
                <a:latin typeface="Meiryo UI" panose="020B0604030504040204" pitchFamily="34" charset="-128"/>
                <a:ea typeface="Meiryo UI" panose="020B0604030504040204" pitchFamily="34" charset="-128"/>
              </a:rPr>
              <a:t>singi</a:t>
            </a:r>
            <a:r>
              <a:rPr lang="en-US" altLang="ja-JP" dirty="0">
                <a:solidFill>
                  <a:srgbClr val="C00000"/>
                </a:solidFill>
                <a:latin typeface="Meiryo UI" panose="020B0604030504040204" pitchFamily="34" charset="-128"/>
                <a:ea typeface="Meiryo UI" panose="020B0604030504040204" pitchFamily="34" charset="-128"/>
              </a:rPr>
              <a:t>/it2/pdf/120704_siryou2.pdf</a:t>
            </a:r>
            <a:endParaRPr lang="ja-JP" altLang="en-US">
              <a:solidFill>
                <a:srgbClr val="C00000"/>
              </a:solidFill>
              <a:latin typeface="Meiryo UI" panose="020B0604030504040204" pitchFamily="34" charset="-128"/>
              <a:ea typeface="Meiryo UI" panose="020B0604030504040204" pitchFamily="34" charset="-128"/>
            </a:endParaRPr>
          </a:p>
        </p:txBody>
      </p:sp>
      <p:sp>
        <p:nvSpPr>
          <p:cNvPr id="11" name="正方形/長方形 10">
            <a:extLst>
              <a:ext uri="{FF2B5EF4-FFF2-40B4-BE49-F238E27FC236}">
                <a16:creationId xmlns:a16="http://schemas.microsoft.com/office/drawing/2014/main" id="{83574734-6940-2D4F-BE00-AFE0389893E8}"/>
              </a:ext>
            </a:extLst>
          </p:cNvPr>
          <p:cNvSpPr/>
          <p:nvPr/>
        </p:nvSpPr>
        <p:spPr>
          <a:xfrm>
            <a:off x="4214580" y="6093296"/>
            <a:ext cx="7426036" cy="369332"/>
          </a:xfrm>
          <a:prstGeom prst="rect">
            <a:avLst/>
          </a:prstGeom>
          <a:solidFill>
            <a:srgbClr val="FFFFFF">
              <a:alpha val="56471"/>
            </a:srgbClr>
          </a:solidFill>
        </p:spPr>
        <p:txBody>
          <a:bodyPr wrap="square">
            <a:spAutoFit/>
          </a:bodyPr>
          <a:lstStyle/>
          <a:p>
            <a:r>
              <a:rPr lang="en-US" altLang="ja-JP" dirty="0">
                <a:solidFill>
                  <a:srgbClr val="0000FF"/>
                </a:solidFill>
                <a:latin typeface="Meiryo UI" panose="020B0604030504040204" pitchFamily="34" charset="-128"/>
                <a:ea typeface="Meiryo UI" panose="020B0604030504040204" pitchFamily="34" charset="-128"/>
              </a:rPr>
              <a:t>https://</a:t>
            </a:r>
            <a:r>
              <a:rPr lang="en-US" altLang="ja-JP" dirty="0" err="1">
                <a:solidFill>
                  <a:srgbClr val="0000FF"/>
                </a:solidFill>
                <a:latin typeface="Meiryo UI" panose="020B0604030504040204" pitchFamily="34" charset="-128"/>
                <a:ea typeface="Meiryo UI" panose="020B0604030504040204" pitchFamily="34" charset="-128"/>
              </a:rPr>
              <a:t>www.kantei.go.jp</a:t>
            </a:r>
            <a:r>
              <a:rPr lang="en-US" altLang="ja-JP" dirty="0">
                <a:solidFill>
                  <a:srgbClr val="0000FF"/>
                </a:solidFill>
                <a:latin typeface="Meiryo UI" panose="020B0604030504040204" pitchFamily="34" charset="-128"/>
                <a:ea typeface="Meiryo UI" panose="020B0604030504040204" pitchFamily="34" charset="-128"/>
              </a:rPr>
              <a:t>/</a:t>
            </a:r>
            <a:r>
              <a:rPr lang="en-US" altLang="ja-JP" dirty="0" err="1">
                <a:solidFill>
                  <a:srgbClr val="0000FF"/>
                </a:solidFill>
                <a:latin typeface="Meiryo UI" panose="020B0604030504040204" pitchFamily="34" charset="-128"/>
                <a:ea typeface="Meiryo UI" panose="020B0604030504040204" pitchFamily="34" charset="-128"/>
              </a:rPr>
              <a:t>jp</a:t>
            </a:r>
            <a:r>
              <a:rPr lang="en-US" altLang="ja-JP" dirty="0">
                <a:solidFill>
                  <a:srgbClr val="0000FF"/>
                </a:solidFill>
                <a:latin typeface="Meiryo UI" panose="020B0604030504040204" pitchFamily="34" charset="-128"/>
                <a:ea typeface="Meiryo UI" panose="020B0604030504040204" pitchFamily="34" charset="-128"/>
              </a:rPr>
              <a:t>/</a:t>
            </a:r>
            <a:r>
              <a:rPr lang="en-US" altLang="ja-JP" dirty="0" err="1">
                <a:solidFill>
                  <a:srgbClr val="0000FF"/>
                </a:solidFill>
                <a:latin typeface="Meiryo UI" panose="020B0604030504040204" pitchFamily="34" charset="-128"/>
                <a:ea typeface="Meiryo UI" panose="020B0604030504040204" pitchFamily="34" charset="-128"/>
              </a:rPr>
              <a:t>singi</a:t>
            </a:r>
            <a:r>
              <a:rPr lang="en-US" altLang="ja-JP" dirty="0">
                <a:solidFill>
                  <a:srgbClr val="0000FF"/>
                </a:solidFill>
                <a:latin typeface="Meiryo UI" panose="020B0604030504040204" pitchFamily="34" charset="-128"/>
                <a:ea typeface="Meiryo UI" panose="020B0604030504040204" pitchFamily="34" charset="-128"/>
              </a:rPr>
              <a:t>/it2/</a:t>
            </a:r>
            <a:r>
              <a:rPr lang="en-US" altLang="ja-JP" dirty="0" err="1">
                <a:solidFill>
                  <a:srgbClr val="0000FF"/>
                </a:solidFill>
                <a:latin typeface="Meiryo UI" panose="020B0604030504040204" pitchFamily="34" charset="-128"/>
                <a:ea typeface="Meiryo UI" panose="020B0604030504040204" pitchFamily="34" charset="-128"/>
              </a:rPr>
              <a:t>densi</a:t>
            </a:r>
            <a:r>
              <a:rPr lang="en-US" altLang="ja-JP" dirty="0">
                <a:solidFill>
                  <a:srgbClr val="0000FF"/>
                </a:solidFill>
                <a:latin typeface="Meiryo UI" panose="020B0604030504040204" pitchFamily="34" charset="-128"/>
                <a:ea typeface="Meiryo UI" panose="020B0604030504040204" pitchFamily="34" charset="-128"/>
              </a:rPr>
              <a:t>/dai4/sankou8.pdf</a:t>
            </a:r>
          </a:p>
        </p:txBody>
      </p:sp>
    </p:spTree>
    <p:extLst>
      <p:ext uri="{BB962C8B-B14F-4D97-AF65-F5344CB8AC3E}">
        <p14:creationId xmlns:p14="http://schemas.microsoft.com/office/powerpoint/2010/main" val="4025003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2CFBF809-5BA6-BC4E-9574-D01E4C82F547}"/>
              </a:ext>
            </a:extLst>
          </p:cNvPr>
          <p:cNvSpPr>
            <a:spLocks noGrp="1"/>
          </p:cNvSpPr>
          <p:nvPr>
            <p:ph idx="1"/>
          </p:nvPr>
        </p:nvSpPr>
        <p:spPr/>
        <p:txBody>
          <a:bodyPr/>
          <a:lstStyle/>
          <a:p>
            <a:r>
              <a:rPr lang="ja-JP" altLang="en-US">
                <a:latin typeface="Meiryo" panose="020B0604030504040204" pitchFamily="34" charset="-128"/>
                <a:ea typeface="Meiryo" panose="020B0604030504040204" pitchFamily="34" charset="-128"/>
              </a:rPr>
              <a:t>データカタログサイト</a:t>
            </a:r>
            <a:endParaRPr lang="en-US" altLang="ja-JP" dirty="0">
              <a:solidFill>
                <a:prstClr val="black"/>
              </a:solidFill>
              <a:latin typeface="Meiryo" panose="020B0604030504040204" pitchFamily="34" charset="-128"/>
              <a:ea typeface="Meiryo" panose="020B0604030504040204" pitchFamily="34" charset="-128"/>
            </a:endParaRPr>
          </a:p>
          <a:p>
            <a:pPr lvl="1"/>
            <a:r>
              <a:rPr lang="en-US" altLang="ja-JP" dirty="0">
                <a:solidFill>
                  <a:prstClr val="black"/>
                </a:solidFill>
                <a:latin typeface="Meiryo" panose="020B0604030504040204" pitchFamily="34" charset="-128"/>
                <a:ea typeface="Meiryo" panose="020B0604030504040204" pitchFamily="34" charset="-128"/>
              </a:rPr>
              <a:t>2014</a:t>
            </a:r>
            <a:r>
              <a:rPr lang="ja-JP" altLang="en-US">
                <a:solidFill>
                  <a:prstClr val="black"/>
                </a:solidFill>
                <a:latin typeface="Meiryo" panose="020B0604030504040204" pitchFamily="34" charset="-128"/>
                <a:ea typeface="Meiryo" panose="020B0604030504040204" pitchFamily="34" charset="-128"/>
              </a:rPr>
              <a:t>年</a:t>
            </a:r>
            <a:r>
              <a:rPr lang="en-US" altLang="ja-JP" dirty="0">
                <a:solidFill>
                  <a:prstClr val="black"/>
                </a:solidFill>
                <a:latin typeface="Meiryo" panose="020B0604030504040204" pitchFamily="34" charset="-128"/>
                <a:ea typeface="Meiryo" panose="020B0604030504040204" pitchFamily="34" charset="-128"/>
              </a:rPr>
              <a:t>10</a:t>
            </a:r>
            <a:r>
              <a:rPr lang="ja-JP" altLang="en-US">
                <a:solidFill>
                  <a:prstClr val="black"/>
                </a:solidFill>
                <a:latin typeface="Meiryo" panose="020B0604030504040204" pitchFamily="34" charset="-128"/>
                <a:ea typeface="Meiryo" panose="020B0604030504040204" pitchFamily="34" charset="-128"/>
              </a:rPr>
              <a:t>月</a:t>
            </a:r>
            <a:r>
              <a:rPr lang="en-US" altLang="ja-JP" dirty="0">
                <a:latin typeface="Meiryo" panose="020B0604030504040204" pitchFamily="34" charset="-128"/>
                <a:ea typeface="Meiryo" panose="020B0604030504040204" pitchFamily="34" charset="-128"/>
              </a:rPr>
              <a:t> </a:t>
            </a:r>
            <a:r>
              <a:rPr lang="ja-JP" altLang="en-US">
                <a:latin typeface="Meiryo" panose="020B0604030504040204" pitchFamily="34" charset="-128"/>
                <a:ea typeface="Meiryo" panose="020B0604030504040204" pitchFamily="34" charset="-128"/>
              </a:rPr>
              <a:t>正式リリース</a:t>
            </a:r>
            <a:endParaRPr lang="en-US" altLang="ja-JP" dirty="0">
              <a:latin typeface="Meiryo" panose="020B0604030504040204" pitchFamily="34" charset="-128"/>
              <a:ea typeface="Meiryo" panose="020B0604030504040204" pitchFamily="34" charset="-128"/>
            </a:endParaRPr>
          </a:p>
          <a:p>
            <a:pPr lvl="1"/>
            <a:r>
              <a:rPr lang="en-US" altLang="ja-JP" dirty="0" err="1">
                <a:latin typeface="Meiryo" panose="020B0604030504040204" pitchFamily="34" charset="-128"/>
                <a:ea typeface="Meiryo" panose="020B0604030504040204" pitchFamily="34" charset="-128"/>
              </a:rPr>
              <a:t>Data.Gov</a:t>
            </a:r>
            <a:r>
              <a:rPr lang="ja-JP" altLang="en-US">
                <a:latin typeface="Meiryo" panose="020B0604030504040204" pitchFamily="34" charset="-128"/>
                <a:ea typeface="Meiryo" panose="020B0604030504040204" pitchFamily="34" charset="-128"/>
              </a:rPr>
              <a:t>の日本版</a:t>
            </a:r>
            <a:endParaRPr lang="en-US" altLang="ja-JP" dirty="0">
              <a:latin typeface="Meiryo" panose="020B0604030504040204" pitchFamily="34" charset="-128"/>
              <a:ea typeface="Meiryo" panose="020B0604030504040204" pitchFamily="34" charset="-128"/>
            </a:endParaRPr>
          </a:p>
        </p:txBody>
      </p:sp>
      <p:sp>
        <p:nvSpPr>
          <p:cNvPr id="5" name="タイトル 4">
            <a:extLst>
              <a:ext uri="{FF2B5EF4-FFF2-40B4-BE49-F238E27FC236}">
                <a16:creationId xmlns:a16="http://schemas.microsoft.com/office/drawing/2014/main" id="{E2A69A38-0E50-AF40-9D4B-542B274B4F8C}"/>
              </a:ext>
            </a:extLst>
          </p:cNvPr>
          <p:cNvSpPr>
            <a:spLocks noGrp="1"/>
          </p:cNvSpPr>
          <p:nvPr>
            <p:ph type="title"/>
          </p:nvPr>
        </p:nvSpPr>
        <p:spPr/>
        <p:txBody>
          <a:bodyPr>
            <a:normAutofit/>
          </a:bodyPr>
          <a:lstStyle/>
          <a:p>
            <a:r>
              <a:rPr lang="ja-JP" altLang="en-US"/>
              <a:t>オープンな政府データを利用できるサイト</a:t>
            </a:r>
          </a:p>
        </p:txBody>
      </p:sp>
      <p:pic>
        <p:nvPicPr>
          <p:cNvPr id="10" name="図 9">
            <a:extLst>
              <a:ext uri="{FF2B5EF4-FFF2-40B4-BE49-F238E27FC236}">
                <a16:creationId xmlns:a16="http://schemas.microsoft.com/office/drawing/2014/main" id="{74A86028-BFBC-5E4E-82DC-8CC730B7BC27}"/>
              </a:ext>
            </a:extLst>
          </p:cNvPr>
          <p:cNvPicPr>
            <a:picLocks noChangeAspect="1"/>
          </p:cNvPicPr>
          <p:nvPr/>
        </p:nvPicPr>
        <p:blipFill rotWithShape="1">
          <a:blip r:embed="rId2"/>
          <a:srcRect b="8730"/>
          <a:stretch/>
        </p:blipFill>
        <p:spPr>
          <a:xfrm>
            <a:off x="1524000" y="2905013"/>
            <a:ext cx="6980964" cy="3607882"/>
          </a:xfrm>
          <a:prstGeom prst="rect">
            <a:avLst/>
          </a:prstGeom>
          <a:ln>
            <a:solidFill>
              <a:schemeClr val="tx1"/>
            </a:solidFill>
          </a:ln>
        </p:spPr>
      </p:pic>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786596" y="220283"/>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latin typeface="Meiryo" panose="020B0604030504040204" pitchFamily="34" charset="-128"/>
              <a:ea typeface="Meiryo" panose="020B0604030504040204" pitchFamily="34" charset="-128"/>
            </a:endParaRPr>
          </a:p>
        </p:txBody>
      </p:sp>
      <p:sp>
        <p:nvSpPr>
          <p:cNvPr id="2" name="正方形/長方形 1">
            <a:extLst>
              <a:ext uri="{FF2B5EF4-FFF2-40B4-BE49-F238E27FC236}">
                <a16:creationId xmlns:a16="http://schemas.microsoft.com/office/drawing/2014/main" id="{E76C6C75-E56C-9F40-9043-139E6A87A886}"/>
              </a:ext>
            </a:extLst>
          </p:cNvPr>
          <p:cNvSpPr/>
          <p:nvPr/>
        </p:nvSpPr>
        <p:spPr>
          <a:xfrm>
            <a:off x="8976320" y="5733256"/>
            <a:ext cx="2978701" cy="830997"/>
          </a:xfrm>
          <a:prstGeom prst="rect">
            <a:avLst/>
          </a:prstGeom>
        </p:spPr>
        <p:txBody>
          <a:bodyPr wrap="none">
            <a:spAutoFit/>
          </a:bodyPr>
          <a:lstStyle/>
          <a:p>
            <a:r>
              <a:rPr lang="ja-JP" altLang="en-US" sz="1200">
                <a:latin typeface="Meiryo UI" panose="020B0604030504040204" pitchFamily="34" charset="-128"/>
                <a:ea typeface="Meiryo UI" panose="020B0604030504040204" pitchFamily="34" charset="-128"/>
              </a:rPr>
              <a:t>総務省行政管理局行政情報システム企画課</a:t>
            </a:r>
            <a:endParaRPr lang="en-US" altLang="ja-JP" sz="1200" dirty="0">
              <a:latin typeface="Meiryo UI" panose="020B0604030504040204" pitchFamily="34" charset="-128"/>
              <a:ea typeface="Meiryo UI" panose="020B0604030504040204" pitchFamily="34" charset="-128"/>
            </a:endParaRPr>
          </a:p>
          <a:p>
            <a:r>
              <a:rPr lang="en-US" altLang="ja-JP" sz="1200" dirty="0">
                <a:solidFill>
                  <a:srgbClr val="C00000"/>
                </a:solidFill>
                <a:latin typeface="Meiryo UI" panose="020B0604030504040204" pitchFamily="34" charset="-128"/>
                <a:ea typeface="Meiryo UI" panose="020B0604030504040204" pitchFamily="34" charset="-128"/>
                <a:hlinkClick r:id="rId3"/>
              </a:rPr>
              <a:t>http://www.data.go.jp/</a:t>
            </a:r>
            <a:endParaRPr lang="en-US" altLang="ja-JP" sz="1200" dirty="0">
              <a:latin typeface="Meiryo UI" panose="020B0604030504040204" pitchFamily="34" charset="-128"/>
              <a:ea typeface="Meiryo UI" panose="020B0604030504040204" pitchFamily="34" charset="-128"/>
            </a:endParaRPr>
          </a:p>
          <a:p>
            <a:r>
              <a:rPr lang="en-US" altLang="ja-JP" sz="1200" dirty="0">
                <a:latin typeface="Meiryo UI" panose="020B0604030504040204" pitchFamily="34" charset="-128"/>
                <a:ea typeface="Meiryo UI" panose="020B0604030504040204" pitchFamily="34" charset="-128"/>
              </a:rPr>
              <a:t>© Ministry of Internal Affairs </a:t>
            </a:r>
          </a:p>
          <a:p>
            <a:r>
              <a:rPr lang="en-US" altLang="ja-JP" sz="1200" dirty="0">
                <a:latin typeface="Meiryo UI" panose="020B0604030504040204" pitchFamily="34" charset="-128"/>
                <a:ea typeface="Meiryo UI" panose="020B0604030504040204" pitchFamily="34" charset="-128"/>
              </a:rPr>
              <a:t>and Communications</a:t>
            </a:r>
          </a:p>
        </p:txBody>
      </p:sp>
      <p:pic>
        <p:nvPicPr>
          <p:cNvPr id="4" name="図 3">
            <a:extLst>
              <a:ext uri="{FF2B5EF4-FFF2-40B4-BE49-F238E27FC236}">
                <a16:creationId xmlns:a16="http://schemas.microsoft.com/office/drawing/2014/main" id="{323028C8-CEEF-9C4A-83ED-F6D82A435289}"/>
              </a:ext>
            </a:extLst>
          </p:cNvPr>
          <p:cNvPicPr>
            <a:picLocks noChangeAspect="1"/>
          </p:cNvPicPr>
          <p:nvPr/>
        </p:nvPicPr>
        <p:blipFill>
          <a:blip r:embed="rId4"/>
          <a:stretch>
            <a:fillRect/>
          </a:stretch>
        </p:blipFill>
        <p:spPr>
          <a:xfrm>
            <a:off x="6494844" y="1083118"/>
            <a:ext cx="4173156" cy="3365180"/>
          </a:xfrm>
          <a:prstGeom prst="rect">
            <a:avLst/>
          </a:prstGeom>
          <a:ln>
            <a:solidFill>
              <a:schemeClr val="tx1"/>
            </a:solidFill>
          </a:ln>
        </p:spPr>
      </p:pic>
      <p:sp>
        <p:nvSpPr>
          <p:cNvPr id="7" name="テキスト プレースホルダー 6">
            <a:extLst>
              <a:ext uri="{FF2B5EF4-FFF2-40B4-BE49-F238E27FC236}">
                <a16:creationId xmlns:a16="http://schemas.microsoft.com/office/drawing/2014/main" id="{B7FDED92-2743-EB45-B011-ED71C93E6951}"/>
              </a:ext>
            </a:extLst>
          </p:cNvPr>
          <p:cNvSpPr>
            <a:spLocks noGrp="1"/>
          </p:cNvSpPr>
          <p:nvPr>
            <p:ph type="body" sz="quarter" idx="14"/>
          </p:nvPr>
        </p:nvSpPr>
        <p:spPr/>
        <p:txBody>
          <a:bodyPr/>
          <a:lstStyle/>
          <a:p>
            <a:r>
              <a:rPr lang="ja-JP" altLang="en-US"/>
              <a:t>政府データ</a:t>
            </a:r>
            <a:r>
              <a:rPr lang="en-US" altLang="ja-JP" dirty="0"/>
              <a:t>(</a:t>
            </a:r>
            <a:r>
              <a:rPr lang="ja-JP" altLang="en-US"/>
              <a:t>オープンガバメント</a:t>
            </a:r>
            <a:r>
              <a:rPr lang="en-US" altLang="ja-JP" dirty="0"/>
              <a:t>)</a:t>
            </a:r>
          </a:p>
        </p:txBody>
      </p:sp>
      <p:sp>
        <p:nvSpPr>
          <p:cNvPr id="9" name="正方形/長方形 8">
            <a:extLst>
              <a:ext uri="{FF2B5EF4-FFF2-40B4-BE49-F238E27FC236}">
                <a16:creationId xmlns:a16="http://schemas.microsoft.com/office/drawing/2014/main" id="{33E13230-3D8C-1E40-8592-D887B2A38D70}"/>
              </a:ext>
            </a:extLst>
          </p:cNvPr>
          <p:cNvSpPr/>
          <p:nvPr/>
        </p:nvSpPr>
        <p:spPr>
          <a:xfrm>
            <a:off x="8560089" y="4779389"/>
            <a:ext cx="3512575" cy="523220"/>
          </a:xfrm>
          <a:prstGeom prst="rect">
            <a:avLst/>
          </a:prstGeom>
        </p:spPr>
        <p:txBody>
          <a:bodyPr wrap="square">
            <a:spAutoFit/>
          </a:bodyPr>
          <a:lstStyle/>
          <a:p>
            <a:pPr lvl="0">
              <a:spcBef>
                <a:spcPct val="20000"/>
              </a:spcBef>
            </a:pPr>
            <a:r>
              <a:rPr lang="ja-JP" altLang="en-US" sz="2800" b="1">
                <a:solidFill>
                  <a:srgbClr val="1F497D"/>
                </a:solidFill>
                <a:latin typeface="Meiryo" panose="020B0604030504040204" pitchFamily="34" charset="-128"/>
                <a:ea typeface="Meiryo" panose="020B0604030504040204" pitchFamily="34" charset="-128"/>
              </a:rPr>
              <a:t>ライセンスは</a:t>
            </a:r>
            <a:r>
              <a:rPr lang="en-US" altLang="ja-JP" sz="2800" b="1" dirty="0">
                <a:solidFill>
                  <a:srgbClr val="1F497D"/>
                </a:solidFill>
                <a:latin typeface="Meiryo" panose="020B0604030504040204" pitchFamily="34" charset="-128"/>
                <a:ea typeface="Meiryo" panose="020B0604030504040204" pitchFamily="34" charset="-128"/>
              </a:rPr>
              <a:t>CC-BY</a:t>
            </a:r>
          </a:p>
        </p:txBody>
      </p:sp>
      <p:pic>
        <p:nvPicPr>
          <p:cNvPr id="1026" name="Picture 2">
            <a:hlinkClick r:id="rId3"/>
            <a:extLst>
              <a:ext uri="{FF2B5EF4-FFF2-40B4-BE49-F238E27FC236}">
                <a16:creationId xmlns:a16="http://schemas.microsoft.com/office/drawing/2014/main" id="{115FE3DE-80C7-824D-B646-06EB7AB48E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352" y="5229200"/>
            <a:ext cx="2029779" cy="520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20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8E769381-3960-3649-91B8-216B5260E9CE}"/>
              </a:ext>
            </a:extLst>
          </p:cNvPr>
          <p:cNvSpPr>
            <a:spLocks noGrp="1"/>
          </p:cNvSpPr>
          <p:nvPr>
            <p:ph idx="1"/>
          </p:nvPr>
        </p:nvSpPr>
        <p:spPr/>
        <p:txBody>
          <a:bodyPr/>
          <a:lstStyle/>
          <a:p>
            <a:r>
              <a:rPr lang="en-US" altLang="ja-JP" dirty="0">
                <a:latin typeface="Meiryo" panose="020B0604030504040204" pitchFamily="34" charset="-128"/>
                <a:ea typeface="Meiryo" panose="020B0604030504040204" pitchFamily="34" charset="-128"/>
              </a:rPr>
              <a:t>e-Gov: </a:t>
            </a:r>
            <a:r>
              <a:rPr lang="ja-JP" altLang="en-US"/>
              <a:t>電子政府の総合窓口</a:t>
            </a:r>
            <a:endParaRPr lang="ja-JP" altLang="en"/>
          </a:p>
        </p:txBody>
      </p:sp>
      <p:sp>
        <p:nvSpPr>
          <p:cNvPr id="2" name="タイトル 1">
            <a:extLst>
              <a:ext uri="{FF2B5EF4-FFF2-40B4-BE49-F238E27FC236}">
                <a16:creationId xmlns:a16="http://schemas.microsoft.com/office/drawing/2014/main" id="{85F003A8-0210-FD4D-82D9-73F5ABC901F7}"/>
              </a:ext>
            </a:extLst>
          </p:cNvPr>
          <p:cNvSpPr>
            <a:spLocks noGrp="1"/>
          </p:cNvSpPr>
          <p:nvPr>
            <p:ph type="title"/>
          </p:nvPr>
        </p:nvSpPr>
        <p:spPr>
          <a:xfrm>
            <a:off x="1535493" y="394630"/>
            <a:ext cx="9457051" cy="730113"/>
          </a:xfrm>
        </p:spPr>
        <p:txBody>
          <a:bodyPr>
            <a:normAutofit/>
          </a:bodyPr>
          <a:lstStyle/>
          <a:p>
            <a:r>
              <a:rPr lang="ja-JP" altLang="en-US"/>
              <a:t>オープンな政府データを利用できるサイト</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786596" y="220283"/>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B1125153-DE04-8545-8BA6-8FF6323600A6}"/>
              </a:ext>
            </a:extLst>
          </p:cNvPr>
          <p:cNvPicPr>
            <a:picLocks noChangeAspect="1"/>
          </p:cNvPicPr>
          <p:nvPr/>
        </p:nvPicPr>
        <p:blipFill rotWithShape="1">
          <a:blip r:embed="rId3"/>
          <a:srcRect b="13888"/>
          <a:stretch/>
        </p:blipFill>
        <p:spPr>
          <a:xfrm>
            <a:off x="103307" y="1844689"/>
            <a:ext cx="9144000" cy="4608647"/>
          </a:xfrm>
          <a:prstGeom prst="rect">
            <a:avLst/>
          </a:prstGeom>
          <a:ln>
            <a:solidFill>
              <a:schemeClr val="tx1"/>
            </a:solidFill>
          </a:ln>
        </p:spPr>
      </p:pic>
      <p:sp>
        <p:nvSpPr>
          <p:cNvPr id="7" name="テキスト プレースホルダー 6">
            <a:extLst>
              <a:ext uri="{FF2B5EF4-FFF2-40B4-BE49-F238E27FC236}">
                <a16:creationId xmlns:a16="http://schemas.microsoft.com/office/drawing/2014/main" id="{D0C6B9F1-3B93-EE4C-84BB-939A8D8BBFAD}"/>
              </a:ext>
            </a:extLst>
          </p:cNvPr>
          <p:cNvSpPr>
            <a:spLocks noGrp="1"/>
          </p:cNvSpPr>
          <p:nvPr>
            <p:ph type="body" sz="quarter" idx="14"/>
          </p:nvPr>
        </p:nvSpPr>
        <p:spPr/>
        <p:txBody>
          <a:bodyPr/>
          <a:lstStyle/>
          <a:p>
            <a:r>
              <a:rPr lang="ja-JP" altLang="en-US"/>
              <a:t>政府データ</a:t>
            </a:r>
            <a:r>
              <a:rPr lang="en-US" altLang="ja-JP" dirty="0"/>
              <a:t>(</a:t>
            </a:r>
            <a:r>
              <a:rPr lang="ja-JP" altLang="en-US"/>
              <a:t>オープンガバメント</a:t>
            </a:r>
            <a:r>
              <a:rPr lang="en-US" altLang="ja-JP" dirty="0"/>
              <a:t>)</a:t>
            </a:r>
          </a:p>
        </p:txBody>
      </p:sp>
      <p:sp>
        <p:nvSpPr>
          <p:cNvPr id="8" name="正方形/長方形 7">
            <a:extLst>
              <a:ext uri="{FF2B5EF4-FFF2-40B4-BE49-F238E27FC236}">
                <a16:creationId xmlns:a16="http://schemas.microsoft.com/office/drawing/2014/main" id="{84E73CCE-349A-524B-8D85-5A1F89FC6C7E}"/>
              </a:ext>
            </a:extLst>
          </p:cNvPr>
          <p:cNvSpPr/>
          <p:nvPr/>
        </p:nvSpPr>
        <p:spPr>
          <a:xfrm>
            <a:off x="6657690" y="1310497"/>
            <a:ext cx="3662606" cy="584775"/>
          </a:xfrm>
          <a:prstGeom prst="rect">
            <a:avLst/>
          </a:prstGeom>
        </p:spPr>
        <p:txBody>
          <a:bodyPr wrap="none">
            <a:spAutoFit/>
          </a:bodyPr>
          <a:lstStyle/>
          <a:p>
            <a:r>
              <a:rPr lang="ja-JP" altLang="en-US" sz="3200" b="1">
                <a:solidFill>
                  <a:srgbClr val="1F497D"/>
                </a:solidFill>
                <a:latin typeface="Meiryo UI" panose="020B0604030504040204" pitchFamily="34" charset="-128"/>
                <a:ea typeface="Meiryo UI" panose="020B0604030504040204" pitchFamily="34" charset="-128"/>
              </a:rPr>
              <a:t>ライセンスは </a:t>
            </a:r>
            <a:r>
              <a:rPr lang="en" altLang="ja-JP" sz="3200" b="1" dirty="0">
                <a:solidFill>
                  <a:srgbClr val="1F497D"/>
                </a:solidFill>
                <a:latin typeface="Meiryo UI" panose="020B0604030504040204" pitchFamily="34" charset="-128"/>
                <a:ea typeface="Meiryo UI" panose="020B0604030504040204" pitchFamily="34" charset="-128"/>
              </a:rPr>
              <a:t>CC-BY</a:t>
            </a:r>
            <a:endParaRPr lang="ja-JP" altLang="en-US"/>
          </a:p>
        </p:txBody>
      </p:sp>
      <p:pic>
        <p:nvPicPr>
          <p:cNvPr id="9" name="図 8">
            <a:extLst>
              <a:ext uri="{FF2B5EF4-FFF2-40B4-BE49-F238E27FC236}">
                <a16:creationId xmlns:a16="http://schemas.microsoft.com/office/drawing/2014/main" id="{30336ACE-9BEB-574B-AA79-8A3BF03C0DE7}"/>
              </a:ext>
            </a:extLst>
          </p:cNvPr>
          <p:cNvPicPr>
            <a:picLocks noChangeAspect="1"/>
          </p:cNvPicPr>
          <p:nvPr/>
        </p:nvPicPr>
        <p:blipFill rotWithShape="1">
          <a:blip r:embed="rId4"/>
          <a:srcRect b="22349"/>
          <a:stretch/>
        </p:blipFill>
        <p:spPr>
          <a:xfrm>
            <a:off x="3692838" y="1772816"/>
            <a:ext cx="8395855" cy="3901095"/>
          </a:xfrm>
          <a:prstGeom prst="rect">
            <a:avLst/>
          </a:prstGeom>
          <a:ln>
            <a:solidFill>
              <a:schemeClr val="tx1"/>
            </a:solidFill>
          </a:ln>
        </p:spPr>
      </p:pic>
      <p:sp>
        <p:nvSpPr>
          <p:cNvPr id="5" name="正方形/長方形 4">
            <a:extLst>
              <a:ext uri="{FF2B5EF4-FFF2-40B4-BE49-F238E27FC236}">
                <a16:creationId xmlns:a16="http://schemas.microsoft.com/office/drawing/2014/main" id="{F81D8FD7-1D57-7046-BC7D-2D290012B587}"/>
              </a:ext>
            </a:extLst>
          </p:cNvPr>
          <p:cNvSpPr/>
          <p:nvPr/>
        </p:nvSpPr>
        <p:spPr>
          <a:xfrm>
            <a:off x="8864434" y="219998"/>
            <a:ext cx="3103735" cy="369332"/>
          </a:xfrm>
          <a:prstGeom prst="rect">
            <a:avLst/>
          </a:prstGeom>
          <a:solidFill>
            <a:srgbClr val="FFFFFF"/>
          </a:solidFill>
        </p:spPr>
        <p:txBody>
          <a:bodyPr wrap="none">
            <a:spAutoFit/>
          </a:bodyPr>
          <a:lstStyle/>
          <a:p>
            <a:r>
              <a:rPr lang="en" altLang="ja-JP" dirty="0">
                <a:solidFill>
                  <a:srgbClr val="C00000"/>
                </a:solidFill>
                <a:latin typeface="Meiryo" panose="020B0604030504040204" pitchFamily="34" charset="-128"/>
                <a:ea typeface="Meiryo" panose="020B0604030504040204" pitchFamily="34" charset="-128"/>
              </a:rPr>
              <a:t>https://</a:t>
            </a:r>
            <a:r>
              <a:rPr lang="en" altLang="ja-JP" dirty="0" err="1">
                <a:solidFill>
                  <a:srgbClr val="C00000"/>
                </a:solidFill>
                <a:latin typeface="Meiryo" panose="020B0604030504040204" pitchFamily="34" charset="-128"/>
                <a:ea typeface="Meiryo" panose="020B0604030504040204" pitchFamily="34" charset="-128"/>
              </a:rPr>
              <a:t>www.e-gov.go.jp</a:t>
            </a:r>
            <a:r>
              <a:rPr lang="en" altLang="ja-JP" dirty="0">
                <a:solidFill>
                  <a:srgbClr val="C00000"/>
                </a:solidFill>
                <a:latin typeface="Meiryo" panose="020B0604030504040204" pitchFamily="34" charset="-128"/>
                <a:ea typeface="Meiryo" panose="020B0604030504040204" pitchFamily="34" charset="-128"/>
              </a:rPr>
              <a:t>/</a:t>
            </a:r>
            <a:endParaRPr lang="ja-JP" altLang="en-US">
              <a:solidFill>
                <a:srgbClr val="C00000"/>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BC6A3031-8CCC-2A4E-8FBD-7F3CE351AC5D}"/>
              </a:ext>
            </a:extLst>
          </p:cNvPr>
          <p:cNvSpPr txBox="1"/>
          <p:nvPr/>
        </p:nvSpPr>
        <p:spPr>
          <a:xfrm>
            <a:off x="9653539" y="6135687"/>
            <a:ext cx="2347117" cy="461665"/>
          </a:xfrm>
          <a:prstGeom prst="rect">
            <a:avLst/>
          </a:prstGeom>
          <a:noFill/>
        </p:spPr>
        <p:txBody>
          <a:bodyPr wrap="none" rtlCol="0">
            <a:spAutoFit/>
          </a:bodyPr>
          <a:lstStyle/>
          <a:p>
            <a:r>
              <a:rPr lang="en" altLang="ja-JP" sz="1200" dirty="0">
                <a:latin typeface="Meiryo UI" panose="020B0604030504040204" pitchFamily="34" charset="-128"/>
                <a:ea typeface="Meiryo UI" panose="020B0604030504040204" pitchFamily="34" charset="-128"/>
              </a:rPr>
              <a:t>©Ministry of Internal Affairs </a:t>
            </a:r>
          </a:p>
          <a:p>
            <a:r>
              <a:rPr lang="en" altLang="ja-JP" sz="1200" dirty="0">
                <a:latin typeface="Meiryo UI" panose="020B0604030504040204" pitchFamily="34" charset="-128"/>
                <a:ea typeface="Meiryo UI" panose="020B0604030504040204" pitchFamily="34" charset="-128"/>
              </a:rPr>
              <a:t>and Communications</a:t>
            </a:r>
            <a:endParaRPr kumimoji="1" lang="ja-JP" altLang="en-US" sz="1200">
              <a:latin typeface="Meiryo UI" panose="020B0604030504040204" pitchFamily="34" charset="-128"/>
              <a:ea typeface="Meiryo UI" panose="020B0604030504040204" pitchFamily="34" charset="-128"/>
            </a:endParaRPr>
          </a:p>
        </p:txBody>
      </p:sp>
      <p:pic>
        <p:nvPicPr>
          <p:cNvPr id="2050" name="Picture 2" descr="e-Gov">
            <a:hlinkClick r:id="rId5"/>
            <a:extLst>
              <a:ext uri="{FF2B5EF4-FFF2-40B4-BE49-F238E27FC236}">
                <a16:creationId xmlns:a16="http://schemas.microsoft.com/office/drawing/2014/main" id="{E0B4D6BA-DBDE-DB44-AAD6-15FA1FA37C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6084" y="5805264"/>
            <a:ext cx="1894532" cy="340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194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44825301-D681-E146-A086-4D5939422D98}"/>
              </a:ext>
            </a:extLst>
          </p:cNvPr>
          <p:cNvPicPr>
            <a:picLocks noChangeAspect="1"/>
          </p:cNvPicPr>
          <p:nvPr/>
        </p:nvPicPr>
        <p:blipFill rotWithShape="1">
          <a:blip r:embed="rId3">
            <a:extLst>
              <a:ext uri="{28A0092B-C50C-407E-A947-70E740481C1C}">
                <a14:useLocalDpi xmlns:a14="http://schemas.microsoft.com/office/drawing/2010/main" val="0"/>
              </a:ext>
            </a:extLst>
          </a:blip>
          <a:srcRect b="27200"/>
          <a:stretch/>
        </p:blipFill>
        <p:spPr>
          <a:xfrm>
            <a:off x="983432" y="2276872"/>
            <a:ext cx="9144000" cy="4164014"/>
          </a:xfrm>
          <a:prstGeom prst="rect">
            <a:avLst/>
          </a:prstGeom>
        </p:spPr>
      </p:pic>
      <p:sp>
        <p:nvSpPr>
          <p:cNvPr id="15" name="コンテンツ プレースホルダー 14">
            <a:extLst>
              <a:ext uri="{FF2B5EF4-FFF2-40B4-BE49-F238E27FC236}">
                <a16:creationId xmlns:a16="http://schemas.microsoft.com/office/drawing/2014/main" id="{BBE797F7-DB99-9C49-BEAE-89C3B6533B28}"/>
              </a:ext>
            </a:extLst>
          </p:cNvPr>
          <p:cNvSpPr>
            <a:spLocks noGrp="1"/>
          </p:cNvSpPr>
          <p:nvPr>
            <p:ph idx="1"/>
          </p:nvPr>
        </p:nvSpPr>
        <p:spPr/>
        <p:txBody>
          <a:bodyPr/>
          <a:lstStyle/>
          <a:p>
            <a:r>
              <a:rPr lang="en-US" altLang="ja-JP" dirty="0"/>
              <a:t>e-Stat</a:t>
            </a:r>
          </a:p>
          <a:p>
            <a:pPr lvl="1"/>
            <a:r>
              <a:rPr lang="ja-JP" altLang="en-US"/>
              <a:t>日本の統計が閲覧できる政府統計ポータルサイト</a:t>
            </a:r>
          </a:p>
        </p:txBody>
      </p:sp>
      <p:sp>
        <p:nvSpPr>
          <p:cNvPr id="2" name="タイトル 1"/>
          <p:cNvSpPr>
            <a:spLocks noGrp="1"/>
          </p:cNvSpPr>
          <p:nvPr>
            <p:ph type="title"/>
          </p:nvPr>
        </p:nvSpPr>
        <p:spPr/>
        <p:txBody>
          <a:bodyPr/>
          <a:lstStyle/>
          <a:p>
            <a:r>
              <a:rPr lang="ja-JP" altLang="en-US"/>
              <a:t>オープンな政府データを利用できるサイト</a:t>
            </a:r>
          </a:p>
        </p:txBody>
      </p:sp>
      <p:sp>
        <p:nvSpPr>
          <p:cNvPr id="16" name="テキスト プレースホルダー 15">
            <a:extLst>
              <a:ext uri="{FF2B5EF4-FFF2-40B4-BE49-F238E27FC236}">
                <a16:creationId xmlns:a16="http://schemas.microsoft.com/office/drawing/2014/main" id="{5DA6662B-AA1D-5245-821C-E087F69085AA}"/>
              </a:ext>
            </a:extLst>
          </p:cNvPr>
          <p:cNvSpPr>
            <a:spLocks noGrp="1"/>
          </p:cNvSpPr>
          <p:nvPr>
            <p:ph type="body" sz="quarter" idx="14"/>
          </p:nvPr>
        </p:nvSpPr>
        <p:spPr/>
        <p:txBody>
          <a:bodyPr/>
          <a:lstStyle/>
          <a:p>
            <a:r>
              <a:rPr lang="ja-JP" altLang="en-US"/>
              <a:t>政府データ</a:t>
            </a:r>
            <a:r>
              <a:rPr lang="en-US" altLang="ja-JP" dirty="0"/>
              <a:t>(</a:t>
            </a:r>
            <a:r>
              <a:rPr lang="ja-JP" altLang="en-US"/>
              <a:t>オープンガバメント</a:t>
            </a:r>
            <a:r>
              <a:rPr lang="en-US" altLang="ja-JP" dirty="0"/>
              <a:t>)</a:t>
            </a:r>
          </a:p>
        </p:txBody>
      </p:sp>
      <p:sp>
        <p:nvSpPr>
          <p:cNvPr id="3" name="正方形/長方形 2">
            <a:extLst>
              <a:ext uri="{FF2B5EF4-FFF2-40B4-BE49-F238E27FC236}">
                <a16:creationId xmlns:a16="http://schemas.microsoft.com/office/drawing/2014/main" id="{6EAC4587-916A-B349-9EA3-7F1812125361}"/>
              </a:ext>
            </a:extLst>
          </p:cNvPr>
          <p:cNvSpPr/>
          <p:nvPr/>
        </p:nvSpPr>
        <p:spPr>
          <a:xfrm>
            <a:off x="8881706" y="1124744"/>
            <a:ext cx="3147465" cy="369332"/>
          </a:xfrm>
          <a:prstGeom prst="rect">
            <a:avLst/>
          </a:prstGeom>
        </p:spPr>
        <p:txBody>
          <a:bodyPr wrap="none">
            <a:spAutoFit/>
          </a:bodyPr>
          <a:lstStyle/>
          <a:p>
            <a:r>
              <a:rPr lang="ja-JP" altLang="en-US">
                <a:solidFill>
                  <a:srgbClr val="C00000"/>
                </a:solidFill>
                <a:latin typeface="Meiryo" panose="020B0604030504040204" pitchFamily="34" charset="-128"/>
                <a:ea typeface="Meiryo" panose="020B0604030504040204" pitchFamily="34" charset="-128"/>
              </a:rPr>
              <a:t>https://www.e-stat.go.jp/</a:t>
            </a:r>
          </a:p>
        </p:txBody>
      </p:sp>
      <p:pic>
        <p:nvPicPr>
          <p:cNvPr id="1028" name="Picture 4">
            <a:hlinkClick r:id="rId4"/>
            <a:extLst>
              <a:ext uri="{FF2B5EF4-FFF2-40B4-BE49-F238E27FC236}">
                <a16:creationId xmlns:a16="http://schemas.microsoft.com/office/drawing/2014/main" id="{033966AF-A3CB-B343-AC2A-0E34D6BBAE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1215" y="65263"/>
            <a:ext cx="843457" cy="843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89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421860C3-B4B1-AB4C-9575-12A62545D542}"/>
              </a:ext>
            </a:extLst>
          </p:cNvPr>
          <p:cNvPicPr>
            <a:picLocks noChangeAspect="1"/>
          </p:cNvPicPr>
          <p:nvPr/>
        </p:nvPicPr>
        <p:blipFill rotWithShape="1">
          <a:blip r:embed="rId3">
            <a:extLst>
              <a:ext uri="{28A0092B-C50C-407E-A947-70E740481C1C}">
                <a14:useLocalDpi xmlns:a14="http://schemas.microsoft.com/office/drawing/2010/main" val="0"/>
              </a:ext>
            </a:extLst>
          </a:blip>
          <a:srcRect b="24731"/>
          <a:stretch/>
        </p:blipFill>
        <p:spPr>
          <a:xfrm>
            <a:off x="-24680" y="1872208"/>
            <a:ext cx="9463468" cy="4457092"/>
          </a:xfrm>
          <a:prstGeom prst="rect">
            <a:avLst/>
          </a:prstGeom>
        </p:spPr>
      </p:pic>
      <p:sp>
        <p:nvSpPr>
          <p:cNvPr id="4" name="コンテンツ プレースホルダー 3">
            <a:extLst>
              <a:ext uri="{FF2B5EF4-FFF2-40B4-BE49-F238E27FC236}">
                <a16:creationId xmlns:a16="http://schemas.microsoft.com/office/drawing/2014/main" id="{63942E77-F2E6-A242-8ED7-1BCDF6A26752}"/>
              </a:ext>
            </a:extLst>
          </p:cNvPr>
          <p:cNvSpPr>
            <a:spLocks noGrp="1"/>
          </p:cNvSpPr>
          <p:nvPr>
            <p:ph idx="1"/>
          </p:nvPr>
        </p:nvSpPr>
        <p:spPr>
          <a:xfrm>
            <a:off x="527382" y="1281288"/>
            <a:ext cx="11137237" cy="1139600"/>
          </a:xfrm>
        </p:spPr>
        <p:txBody>
          <a:bodyPr/>
          <a:lstStyle/>
          <a:p>
            <a:r>
              <a:rPr lang="ja-JP" altLang="en-US"/>
              <a:t>東京都オープンデータカタログサイト</a:t>
            </a:r>
          </a:p>
        </p:txBody>
      </p:sp>
      <p:sp>
        <p:nvSpPr>
          <p:cNvPr id="2" name="タイトル 1"/>
          <p:cNvSpPr>
            <a:spLocks noGrp="1"/>
          </p:cNvSpPr>
          <p:nvPr>
            <p:ph type="title"/>
          </p:nvPr>
        </p:nvSpPr>
        <p:spPr/>
        <p:txBody>
          <a:bodyPr>
            <a:normAutofit/>
          </a:bodyPr>
          <a:lstStyle/>
          <a:p>
            <a:r>
              <a:rPr lang="ja-JP" altLang="en-US"/>
              <a:t>オープンな政府データを利用できるサイト</a:t>
            </a:r>
          </a:p>
        </p:txBody>
      </p:sp>
      <p:sp>
        <p:nvSpPr>
          <p:cNvPr id="7" name="テキスト プレースホルダー 6">
            <a:extLst>
              <a:ext uri="{FF2B5EF4-FFF2-40B4-BE49-F238E27FC236}">
                <a16:creationId xmlns:a16="http://schemas.microsoft.com/office/drawing/2014/main" id="{DCFC3921-5966-A042-ABF7-13F0190F2083}"/>
              </a:ext>
            </a:extLst>
          </p:cNvPr>
          <p:cNvSpPr>
            <a:spLocks noGrp="1"/>
          </p:cNvSpPr>
          <p:nvPr>
            <p:ph type="body" sz="quarter" idx="14"/>
          </p:nvPr>
        </p:nvSpPr>
        <p:spPr/>
        <p:txBody>
          <a:bodyPr/>
          <a:lstStyle/>
          <a:p>
            <a:r>
              <a:rPr lang="ja-JP" altLang="en-US"/>
              <a:t>政府データ</a:t>
            </a:r>
            <a:r>
              <a:rPr lang="en-US" altLang="ja-JP" dirty="0"/>
              <a:t>(</a:t>
            </a:r>
            <a:r>
              <a:rPr lang="ja-JP" altLang="en-US"/>
              <a:t>オープンガバメント</a:t>
            </a:r>
            <a:r>
              <a:rPr lang="en-US" altLang="ja-JP" dirty="0"/>
              <a:t>)</a:t>
            </a:r>
          </a:p>
        </p:txBody>
      </p:sp>
      <p:sp>
        <p:nvSpPr>
          <p:cNvPr id="3" name="正方形/長方形 2">
            <a:extLst>
              <a:ext uri="{FF2B5EF4-FFF2-40B4-BE49-F238E27FC236}">
                <a16:creationId xmlns:a16="http://schemas.microsoft.com/office/drawing/2014/main" id="{6EAC4587-916A-B349-9EA3-7F1812125361}"/>
              </a:ext>
            </a:extLst>
          </p:cNvPr>
          <p:cNvSpPr/>
          <p:nvPr/>
        </p:nvSpPr>
        <p:spPr>
          <a:xfrm>
            <a:off x="5534129" y="1043444"/>
            <a:ext cx="6693499" cy="369332"/>
          </a:xfrm>
          <a:prstGeom prst="rect">
            <a:avLst/>
          </a:prstGeom>
        </p:spPr>
        <p:txBody>
          <a:bodyPr wrap="none">
            <a:spAutoFit/>
          </a:bodyPr>
          <a:lstStyle/>
          <a:p>
            <a:r>
              <a:rPr lang="en-US" altLang="ja-JP" dirty="0">
                <a:solidFill>
                  <a:srgbClr val="C00000"/>
                </a:solidFill>
                <a:latin typeface="Meiryo" panose="020B0604030504040204" pitchFamily="34" charset="-128"/>
                <a:ea typeface="Meiryo" panose="020B0604030504040204" pitchFamily="34" charset="-128"/>
              </a:rPr>
              <a:t>http://</a:t>
            </a:r>
            <a:r>
              <a:rPr lang="en-US" altLang="ja-JP" dirty="0" err="1">
                <a:solidFill>
                  <a:srgbClr val="C00000"/>
                </a:solidFill>
                <a:latin typeface="Meiryo" panose="020B0604030504040204" pitchFamily="34" charset="-128"/>
                <a:ea typeface="Meiryo" panose="020B0604030504040204" pitchFamily="34" charset="-128"/>
              </a:rPr>
              <a:t>opendata-portal.metro.tokyo.jp</a:t>
            </a:r>
            <a:r>
              <a:rPr lang="en-US" altLang="ja-JP" dirty="0">
                <a:solidFill>
                  <a:srgbClr val="C00000"/>
                </a:solidFill>
                <a:latin typeface="Meiryo" panose="020B0604030504040204" pitchFamily="34" charset="-128"/>
                <a:ea typeface="Meiryo" panose="020B0604030504040204" pitchFamily="34" charset="-128"/>
              </a:rPr>
              <a:t>/www/</a:t>
            </a:r>
            <a:r>
              <a:rPr lang="en-US" altLang="ja-JP" dirty="0" err="1">
                <a:solidFill>
                  <a:srgbClr val="C00000"/>
                </a:solidFill>
                <a:latin typeface="Meiryo" panose="020B0604030504040204" pitchFamily="34" charset="-128"/>
                <a:ea typeface="Meiryo" panose="020B0604030504040204" pitchFamily="34" charset="-128"/>
              </a:rPr>
              <a:t>index.html</a:t>
            </a:r>
            <a:endParaRPr lang="ja-JP" altLang="en-US">
              <a:solidFill>
                <a:srgbClr val="C00000"/>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52DA4B56-C46F-8347-85E9-288BCF776B8A}"/>
              </a:ext>
            </a:extLst>
          </p:cNvPr>
          <p:cNvSpPr/>
          <p:nvPr/>
        </p:nvSpPr>
        <p:spPr>
          <a:xfrm>
            <a:off x="8679425" y="1484784"/>
            <a:ext cx="3512575" cy="523220"/>
          </a:xfrm>
          <a:prstGeom prst="rect">
            <a:avLst/>
          </a:prstGeom>
        </p:spPr>
        <p:txBody>
          <a:bodyPr wrap="square">
            <a:spAutoFit/>
          </a:bodyPr>
          <a:lstStyle/>
          <a:p>
            <a:pPr lvl="0">
              <a:spcBef>
                <a:spcPct val="20000"/>
              </a:spcBef>
            </a:pPr>
            <a:r>
              <a:rPr lang="ja-JP" altLang="en-US" sz="2800" b="1">
                <a:solidFill>
                  <a:srgbClr val="1F497D"/>
                </a:solidFill>
                <a:latin typeface="Meiryo" panose="020B0604030504040204" pitchFamily="34" charset="-128"/>
                <a:ea typeface="Meiryo" panose="020B0604030504040204" pitchFamily="34" charset="-128"/>
              </a:rPr>
              <a:t>ライセンスは</a:t>
            </a:r>
            <a:r>
              <a:rPr lang="en-US" altLang="ja-JP" sz="2800" b="1" dirty="0">
                <a:solidFill>
                  <a:srgbClr val="1F497D"/>
                </a:solidFill>
                <a:latin typeface="Meiryo" panose="020B0604030504040204" pitchFamily="34" charset="-128"/>
                <a:ea typeface="Meiryo" panose="020B0604030504040204" pitchFamily="34" charset="-128"/>
              </a:rPr>
              <a:t>CC-BY</a:t>
            </a:r>
          </a:p>
        </p:txBody>
      </p:sp>
      <p:pic>
        <p:nvPicPr>
          <p:cNvPr id="12" name="図 11">
            <a:extLst>
              <a:ext uri="{FF2B5EF4-FFF2-40B4-BE49-F238E27FC236}">
                <a16:creationId xmlns:a16="http://schemas.microsoft.com/office/drawing/2014/main" id="{5E86991E-9951-A440-AAF0-015047C70307}"/>
              </a:ext>
            </a:extLst>
          </p:cNvPr>
          <p:cNvPicPr>
            <a:picLocks noChangeAspect="1"/>
          </p:cNvPicPr>
          <p:nvPr/>
        </p:nvPicPr>
        <p:blipFill rotWithShape="1">
          <a:blip r:embed="rId4">
            <a:extLst>
              <a:ext uri="{28A0092B-C50C-407E-A947-70E740481C1C}">
                <a14:useLocalDpi xmlns:a14="http://schemas.microsoft.com/office/drawing/2010/main" val="0"/>
              </a:ext>
            </a:extLst>
          </a:blip>
          <a:srcRect b="50885"/>
          <a:stretch/>
        </p:blipFill>
        <p:spPr>
          <a:xfrm>
            <a:off x="4348172" y="4399793"/>
            <a:ext cx="7879456" cy="2053543"/>
          </a:xfrm>
          <a:prstGeom prst="rect">
            <a:avLst/>
          </a:prstGeom>
        </p:spPr>
      </p:pic>
      <p:sp>
        <p:nvSpPr>
          <p:cNvPr id="5" name="テキスト ボックス 4">
            <a:extLst>
              <a:ext uri="{FF2B5EF4-FFF2-40B4-BE49-F238E27FC236}">
                <a16:creationId xmlns:a16="http://schemas.microsoft.com/office/drawing/2014/main" id="{F218D178-B7CE-1B44-9402-E57DA06C121F}"/>
              </a:ext>
            </a:extLst>
          </p:cNvPr>
          <p:cNvSpPr txBox="1"/>
          <p:nvPr/>
        </p:nvSpPr>
        <p:spPr>
          <a:xfrm>
            <a:off x="9403160" y="3694966"/>
            <a:ext cx="2788840" cy="646331"/>
          </a:xfrm>
          <a:prstGeom prst="rect">
            <a:avLst/>
          </a:prstGeom>
          <a:noFill/>
        </p:spPr>
        <p:txBody>
          <a:bodyPr wrap="none" rtlCol="0">
            <a:spAutoFit/>
          </a:bodyPr>
          <a:lstStyle/>
          <a:p>
            <a:r>
              <a:rPr lang="ja-JP" altLang="en-US" sz="1200">
                <a:latin typeface="Meiryo UI" panose="020B0604030504040204" pitchFamily="34" charset="-128"/>
                <a:ea typeface="Meiryo UI" panose="020B0604030504040204" pitchFamily="34" charset="-128"/>
              </a:rPr>
              <a:t>東京都、クリエイティブ・コモンズ・ライセンス</a:t>
            </a:r>
            <a:endParaRPr lang="en-US" altLang="ja-JP" sz="1200" dirty="0">
              <a:latin typeface="Meiryo UI" panose="020B0604030504040204" pitchFamily="34" charset="-128"/>
              <a:ea typeface="Meiryo UI" panose="020B0604030504040204" pitchFamily="34" charset="-128"/>
            </a:endParaRPr>
          </a:p>
          <a:p>
            <a:r>
              <a:rPr lang="ja-JP" altLang="en-US" sz="1200">
                <a:latin typeface="Meiryo UI" panose="020B0604030504040204" pitchFamily="34" charset="-128"/>
                <a:ea typeface="Meiryo UI" panose="020B0604030504040204" pitchFamily="34" charset="-128"/>
              </a:rPr>
              <a:t>表示</a:t>
            </a:r>
            <a:r>
              <a:rPr lang="en-US" altLang="ja-JP" sz="1200" dirty="0">
                <a:latin typeface="Meiryo UI" panose="020B0604030504040204" pitchFamily="34" charset="-128"/>
                <a:ea typeface="Meiryo UI" panose="020B0604030504040204" pitchFamily="34" charset="-128"/>
              </a:rPr>
              <a:t>4.0</a:t>
            </a:r>
            <a:r>
              <a:rPr lang="ja-JP" altLang="en-US" sz="1200">
                <a:latin typeface="Meiryo UI" panose="020B0604030504040204" pitchFamily="34" charset="-128"/>
                <a:ea typeface="Meiryo UI" panose="020B0604030504040204" pitchFamily="34" charset="-128"/>
              </a:rPr>
              <a:t>国際</a:t>
            </a:r>
            <a:endParaRPr lang="en" altLang="ja-JP" sz="1200" dirty="0">
              <a:latin typeface="Meiryo UI" panose="020B0604030504040204" pitchFamily="34" charset="-128"/>
              <a:ea typeface="Meiryo UI" panose="020B0604030504040204" pitchFamily="34" charset="-128"/>
            </a:endParaRPr>
          </a:p>
          <a:p>
            <a:r>
              <a:rPr lang="en" altLang="ja-JP" sz="1200" dirty="0">
                <a:latin typeface="Meiryo UI" panose="020B0604030504040204" pitchFamily="34" charset="-128"/>
                <a:ea typeface="Meiryo UI" panose="020B0604030504040204" pitchFamily="34" charset="-128"/>
              </a:rPr>
              <a:t>©Tokyo Metropolitan Government.</a:t>
            </a:r>
            <a:endParaRPr kumimoji="1" lang="ja-JP" altLang="en-US" sz="12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447127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a:extLst>
              <a:ext uri="{FF2B5EF4-FFF2-40B4-BE49-F238E27FC236}">
                <a16:creationId xmlns:a16="http://schemas.microsoft.com/office/drawing/2014/main" id="{00DE3CBA-BFA0-F541-B006-29A1A901B189}"/>
              </a:ext>
            </a:extLst>
          </p:cNvPr>
          <p:cNvSpPr/>
          <p:nvPr/>
        </p:nvSpPr>
        <p:spPr>
          <a:xfrm>
            <a:off x="2994741" y="4760981"/>
            <a:ext cx="8568951" cy="684244"/>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7" name="角丸四角形 6">
            <a:extLst>
              <a:ext uri="{FF2B5EF4-FFF2-40B4-BE49-F238E27FC236}">
                <a16:creationId xmlns:a16="http://schemas.microsoft.com/office/drawing/2014/main" id="{E18335B3-27CD-1048-AE1B-256E6F34D9AE}"/>
              </a:ext>
            </a:extLst>
          </p:cNvPr>
          <p:cNvSpPr/>
          <p:nvPr/>
        </p:nvSpPr>
        <p:spPr>
          <a:xfrm>
            <a:off x="2994741" y="2780928"/>
            <a:ext cx="8568951" cy="1765232"/>
          </a:xfrm>
          <a:prstGeom prst="roundRect">
            <a:avLst/>
          </a:prstGeom>
          <a:solidFill>
            <a:schemeClr val="accent2">
              <a:lumMod val="20000"/>
              <a:lumOff val="80000"/>
            </a:schemeClr>
          </a:solidFill>
          <a:ln>
            <a:solidFill>
              <a:srgbClr val="FF0000"/>
            </a:solidFill>
          </a:ln>
          <a:effectLst>
            <a:innerShdw blurRad="63500" dist="50800" dir="13500000">
              <a:prstClr val="black">
                <a:alpha val="50000"/>
              </a:prstClr>
            </a:innerShdw>
          </a:effectLst>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8" name="角丸四角形 7">
            <a:extLst>
              <a:ext uri="{FF2B5EF4-FFF2-40B4-BE49-F238E27FC236}">
                <a16:creationId xmlns:a16="http://schemas.microsoft.com/office/drawing/2014/main" id="{669FAD83-1928-D546-9E13-F0AA89E3A855}"/>
              </a:ext>
            </a:extLst>
          </p:cNvPr>
          <p:cNvSpPr/>
          <p:nvPr/>
        </p:nvSpPr>
        <p:spPr>
          <a:xfrm>
            <a:off x="2999657" y="1879171"/>
            <a:ext cx="8568951" cy="686937"/>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2" name="タイトル 1">
            <a:extLst>
              <a:ext uri="{FF2B5EF4-FFF2-40B4-BE49-F238E27FC236}">
                <a16:creationId xmlns:a16="http://schemas.microsoft.com/office/drawing/2014/main" id="{C8FFD7D3-3632-FD4B-B10A-3D084949820C}"/>
              </a:ext>
            </a:extLst>
          </p:cNvPr>
          <p:cNvSpPr>
            <a:spLocks noGrp="1"/>
          </p:cNvSpPr>
          <p:nvPr>
            <p:ph type="ctrTitle"/>
          </p:nvPr>
        </p:nvSpPr>
        <p:spPr/>
        <p:txBody>
          <a:bodyPr/>
          <a:lstStyle/>
          <a:p>
            <a:r>
              <a:rPr kumimoji="1" lang="en-US" altLang="ja-JP" dirty="0"/>
              <a:t>Table of Contents</a:t>
            </a:r>
            <a:endParaRPr kumimoji="1" lang="ja-JP" altLang="en-US"/>
          </a:p>
        </p:txBody>
      </p:sp>
      <p:sp>
        <p:nvSpPr>
          <p:cNvPr id="3" name="コンテンツ プレースホルダー 2">
            <a:extLst>
              <a:ext uri="{FF2B5EF4-FFF2-40B4-BE49-F238E27FC236}">
                <a16:creationId xmlns:a16="http://schemas.microsoft.com/office/drawing/2014/main" id="{6B9259AC-39F5-4743-8703-F4452E67FEA4}"/>
              </a:ext>
            </a:extLst>
          </p:cNvPr>
          <p:cNvSpPr>
            <a:spLocks noGrp="1"/>
          </p:cNvSpPr>
          <p:nvPr>
            <p:ph sz="quarter" idx="10"/>
          </p:nvPr>
        </p:nvSpPr>
        <p:spPr>
          <a:xfrm>
            <a:off x="3143672" y="1268761"/>
            <a:ext cx="8424936" cy="5102011"/>
          </a:xfrm>
        </p:spPr>
        <p:txBody>
          <a:bodyPr>
            <a:normAutofit fontScale="92500" lnSpcReduction="20000"/>
          </a:bodyPr>
          <a:lstStyle/>
          <a:p>
            <a:pPr marL="0" indent="0">
              <a:buNone/>
            </a:pPr>
            <a:r>
              <a:rPr lang="ja-JP" altLang="en-US">
                <a:solidFill>
                  <a:schemeClr val="tx1"/>
                </a:solidFill>
              </a:rPr>
              <a:t>データサイエンスで利用されるデータ</a:t>
            </a:r>
            <a:endParaRPr lang="en-US" altLang="ja-JP" dirty="0">
              <a:solidFill>
                <a:schemeClr val="tx1"/>
              </a:solidFill>
            </a:endParaRPr>
          </a:p>
          <a:p>
            <a:pPr lvl="3"/>
            <a:endParaRPr lang="en-US" altLang="ja-JP" dirty="0"/>
          </a:p>
          <a:p>
            <a:pPr marL="0" indent="0">
              <a:buNone/>
            </a:pPr>
            <a:r>
              <a:rPr lang="ja-JP" altLang="en-US"/>
              <a:t>様々なデータとオープンデータ</a:t>
            </a:r>
            <a:endParaRPr lang="en-US" altLang="ja-JP" dirty="0"/>
          </a:p>
          <a:p>
            <a:pPr lvl="1"/>
            <a:endParaRPr lang="ja-JP" altLang="en-US"/>
          </a:p>
          <a:p>
            <a:pPr marL="0" indent="0">
              <a:buNone/>
            </a:pPr>
            <a:r>
              <a:rPr lang="ja-JP" altLang="en-US"/>
              <a:t>オープンデータへの大きな流れ</a:t>
            </a:r>
            <a:endParaRPr lang="en-US" altLang="ja-JP" dirty="0"/>
          </a:p>
          <a:p>
            <a:pPr marL="457200" lvl="1" indent="0">
              <a:buNone/>
            </a:pPr>
            <a:r>
              <a:rPr lang="ja-JP" altLang="en-US"/>
              <a:t>政府データ（オープンガバメント）</a:t>
            </a:r>
            <a:endParaRPr lang="en-US" altLang="ja-JP" dirty="0"/>
          </a:p>
          <a:p>
            <a:pPr marL="457200" lvl="1" indent="0">
              <a:buNone/>
            </a:pPr>
            <a:r>
              <a:rPr lang="ja-JP" altLang="en-US" b="1"/>
              <a:t>オープンソースソフトウェアと集合知データ</a:t>
            </a:r>
          </a:p>
          <a:p>
            <a:pPr marL="457200" lvl="1" indent="0">
              <a:buNone/>
            </a:pPr>
            <a:r>
              <a:rPr lang="ja-JP" altLang="en-US"/>
              <a:t>科学データ（オープンサイエンス）</a:t>
            </a:r>
            <a:endParaRPr lang="en-US" altLang="ja-JP" dirty="0"/>
          </a:p>
          <a:p>
            <a:pPr lvl="1"/>
            <a:endParaRPr lang="en-US" altLang="ja-JP" dirty="0"/>
          </a:p>
          <a:p>
            <a:pPr marL="0" indent="0">
              <a:buNone/>
            </a:pPr>
            <a:r>
              <a:rPr lang="ja-JP" altLang="en-US"/>
              <a:t>データサイエンスにおける倫理</a:t>
            </a:r>
            <a:endParaRPr lang="en-US" altLang="ja-JP" sz="2600" dirty="0"/>
          </a:p>
          <a:p>
            <a:pPr marL="0" indent="0">
              <a:buNone/>
            </a:pPr>
            <a:endParaRPr lang="en-US" altLang="ja-JP" dirty="0"/>
          </a:p>
          <a:p>
            <a:pPr marL="0" indent="0">
              <a:buNone/>
            </a:pPr>
            <a:r>
              <a:rPr kumimoji="1" lang="ja-JP" altLang="en-US"/>
              <a:t>　</a:t>
            </a:r>
          </a:p>
        </p:txBody>
      </p:sp>
      <p:sp>
        <p:nvSpPr>
          <p:cNvPr id="4" name="テキスト プレースホルダー 3">
            <a:extLst>
              <a:ext uri="{FF2B5EF4-FFF2-40B4-BE49-F238E27FC236}">
                <a16:creationId xmlns:a16="http://schemas.microsoft.com/office/drawing/2014/main" id="{CDD30FAF-6BF1-5343-9B00-B8F3F0E0A868}"/>
              </a:ext>
            </a:extLst>
          </p:cNvPr>
          <p:cNvSpPr>
            <a:spLocks noGrp="1"/>
          </p:cNvSpPr>
          <p:nvPr>
            <p:ph type="body" sz="quarter" idx="11"/>
          </p:nvPr>
        </p:nvSpPr>
        <p:spPr/>
        <p:txBody>
          <a:bodyPr/>
          <a:lstStyle/>
          <a:p>
            <a:r>
              <a:rPr lang="ja-JP" altLang="en-US"/>
              <a:t>データの収集</a:t>
            </a:r>
          </a:p>
        </p:txBody>
      </p:sp>
      <p:grpSp>
        <p:nvGrpSpPr>
          <p:cNvPr id="9" name="グループ化 8">
            <a:extLst>
              <a:ext uri="{FF2B5EF4-FFF2-40B4-BE49-F238E27FC236}">
                <a16:creationId xmlns:a16="http://schemas.microsoft.com/office/drawing/2014/main" id="{DB734111-096C-154E-B418-338049E42E2B}"/>
              </a:ext>
            </a:extLst>
          </p:cNvPr>
          <p:cNvGrpSpPr/>
          <p:nvPr/>
        </p:nvGrpSpPr>
        <p:grpSpPr>
          <a:xfrm>
            <a:off x="3215680" y="3645024"/>
            <a:ext cx="6048672" cy="436148"/>
            <a:chOff x="3215680" y="3140968"/>
            <a:chExt cx="6048672" cy="436148"/>
          </a:xfrm>
        </p:grpSpPr>
        <p:sp>
          <p:nvSpPr>
            <p:cNvPr id="10" name="右矢印 9">
              <a:extLst>
                <a:ext uri="{FF2B5EF4-FFF2-40B4-BE49-F238E27FC236}">
                  <a16:creationId xmlns:a16="http://schemas.microsoft.com/office/drawing/2014/main" id="{90452585-1B77-3B4B-8272-C72594B42D45}"/>
                </a:ext>
              </a:extLst>
            </p:cNvPr>
            <p:cNvSpPr/>
            <p:nvPr/>
          </p:nvSpPr>
          <p:spPr>
            <a:xfrm>
              <a:off x="3215680" y="3140968"/>
              <a:ext cx="360040" cy="432048"/>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1" name="角丸四角形 10">
              <a:extLst>
                <a:ext uri="{FF2B5EF4-FFF2-40B4-BE49-F238E27FC236}">
                  <a16:creationId xmlns:a16="http://schemas.microsoft.com/office/drawing/2014/main" id="{A6B12E54-CF17-3647-B86F-ACE3C11C554A}"/>
                </a:ext>
              </a:extLst>
            </p:cNvPr>
            <p:cNvSpPr/>
            <p:nvPr/>
          </p:nvSpPr>
          <p:spPr>
            <a:xfrm>
              <a:off x="3575720" y="3140968"/>
              <a:ext cx="5688632" cy="436148"/>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Tree>
    <p:extLst>
      <p:ext uri="{BB962C8B-B14F-4D97-AF65-F5344CB8AC3E}">
        <p14:creationId xmlns:p14="http://schemas.microsoft.com/office/powerpoint/2010/main" val="2646229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a:extLst>
              <a:ext uri="{FF2B5EF4-FFF2-40B4-BE49-F238E27FC236}">
                <a16:creationId xmlns:a16="http://schemas.microsoft.com/office/drawing/2014/main" id="{669FAD83-1928-D546-9E13-F0AA89E3A855}"/>
              </a:ext>
            </a:extLst>
          </p:cNvPr>
          <p:cNvSpPr/>
          <p:nvPr/>
        </p:nvSpPr>
        <p:spPr>
          <a:xfrm>
            <a:off x="2999657" y="1879171"/>
            <a:ext cx="8568951" cy="686937"/>
          </a:xfrm>
          <a:prstGeom prst="roundRect">
            <a:avLst/>
          </a:prstGeom>
          <a:solidFill>
            <a:schemeClr val="accent2">
              <a:lumMod val="20000"/>
              <a:lumOff val="80000"/>
            </a:schemeClr>
          </a:solidFill>
          <a:ln>
            <a:solidFill>
              <a:srgbClr val="FF0000"/>
            </a:solidFill>
          </a:ln>
          <a:effectLst>
            <a:innerShdw blurRad="63500" dist="50800" dir="13500000">
              <a:prstClr val="black">
                <a:alpha val="50000"/>
              </a:prstClr>
            </a:innerShdw>
          </a:effectLst>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2" name="タイトル 1">
            <a:extLst>
              <a:ext uri="{FF2B5EF4-FFF2-40B4-BE49-F238E27FC236}">
                <a16:creationId xmlns:a16="http://schemas.microsoft.com/office/drawing/2014/main" id="{C8FFD7D3-3632-FD4B-B10A-3D084949820C}"/>
              </a:ext>
            </a:extLst>
          </p:cNvPr>
          <p:cNvSpPr>
            <a:spLocks noGrp="1"/>
          </p:cNvSpPr>
          <p:nvPr>
            <p:ph type="ctrTitle"/>
          </p:nvPr>
        </p:nvSpPr>
        <p:spPr/>
        <p:txBody>
          <a:bodyPr/>
          <a:lstStyle/>
          <a:p>
            <a:r>
              <a:rPr kumimoji="1" lang="en-US" altLang="ja-JP" dirty="0"/>
              <a:t>Table of Contents</a:t>
            </a:r>
            <a:endParaRPr kumimoji="1" lang="ja-JP" altLang="en-US"/>
          </a:p>
        </p:txBody>
      </p:sp>
      <p:sp>
        <p:nvSpPr>
          <p:cNvPr id="3" name="コンテンツ プレースホルダー 2">
            <a:extLst>
              <a:ext uri="{FF2B5EF4-FFF2-40B4-BE49-F238E27FC236}">
                <a16:creationId xmlns:a16="http://schemas.microsoft.com/office/drawing/2014/main" id="{6B9259AC-39F5-4743-8703-F4452E67FEA4}"/>
              </a:ext>
            </a:extLst>
          </p:cNvPr>
          <p:cNvSpPr>
            <a:spLocks noGrp="1"/>
          </p:cNvSpPr>
          <p:nvPr>
            <p:ph sz="quarter" idx="10"/>
          </p:nvPr>
        </p:nvSpPr>
        <p:spPr>
          <a:xfrm>
            <a:off x="3143672" y="1268761"/>
            <a:ext cx="8424936" cy="5102011"/>
          </a:xfrm>
        </p:spPr>
        <p:txBody>
          <a:bodyPr>
            <a:normAutofit fontScale="92500" lnSpcReduction="20000"/>
          </a:bodyPr>
          <a:lstStyle/>
          <a:p>
            <a:pPr marL="0" indent="0">
              <a:buNone/>
            </a:pPr>
            <a:r>
              <a:rPr lang="ja-JP" altLang="en-US">
                <a:solidFill>
                  <a:schemeClr val="tx1"/>
                </a:solidFill>
              </a:rPr>
              <a:t>データサイエンスで利用されるデータ</a:t>
            </a:r>
            <a:endParaRPr lang="en-US" altLang="ja-JP" dirty="0">
              <a:solidFill>
                <a:schemeClr val="tx1"/>
              </a:solidFill>
            </a:endParaRPr>
          </a:p>
          <a:p>
            <a:pPr lvl="3"/>
            <a:endParaRPr lang="en-US" altLang="ja-JP" dirty="0"/>
          </a:p>
          <a:p>
            <a:pPr marL="0" indent="0">
              <a:buNone/>
            </a:pPr>
            <a:r>
              <a:rPr lang="ja-JP" altLang="en-US"/>
              <a:t>様々なデータとオープンデータ</a:t>
            </a:r>
            <a:endParaRPr lang="en-US" altLang="ja-JP" dirty="0"/>
          </a:p>
          <a:p>
            <a:pPr lvl="1"/>
            <a:endParaRPr lang="ja-JP" altLang="en-US"/>
          </a:p>
          <a:p>
            <a:pPr marL="0" indent="0">
              <a:buNone/>
            </a:pPr>
            <a:r>
              <a:rPr lang="ja-JP" altLang="en-US"/>
              <a:t>オープンデータへの大きな流れ</a:t>
            </a:r>
            <a:endParaRPr lang="en-US" altLang="ja-JP" dirty="0"/>
          </a:p>
          <a:p>
            <a:pPr marL="457200" lvl="1" indent="0">
              <a:buNone/>
            </a:pPr>
            <a:r>
              <a:rPr lang="ja-JP" altLang="en-US"/>
              <a:t>政府データ（オープンガバメント）</a:t>
            </a:r>
            <a:endParaRPr lang="en-US" altLang="ja-JP" dirty="0"/>
          </a:p>
          <a:p>
            <a:pPr marL="457200" lvl="1" indent="0">
              <a:buNone/>
            </a:pPr>
            <a:r>
              <a:rPr lang="ja-JP" altLang="en-US"/>
              <a:t>オープンソースソフトウェアと集合知データ</a:t>
            </a:r>
          </a:p>
          <a:p>
            <a:pPr marL="457200" lvl="1" indent="0">
              <a:buNone/>
            </a:pPr>
            <a:r>
              <a:rPr lang="ja-JP" altLang="en-US"/>
              <a:t>科学データ（オープンサイエンス）</a:t>
            </a:r>
            <a:endParaRPr lang="en-US" altLang="ja-JP" dirty="0"/>
          </a:p>
          <a:p>
            <a:pPr lvl="1"/>
            <a:endParaRPr lang="en-US" altLang="ja-JP" dirty="0"/>
          </a:p>
          <a:p>
            <a:pPr marL="0" indent="0">
              <a:buNone/>
            </a:pPr>
            <a:r>
              <a:rPr lang="ja-JP" altLang="en-US"/>
              <a:t>データサイエンスにおける倫理</a:t>
            </a:r>
            <a:endParaRPr lang="en-US" altLang="ja-JP" sz="2600" dirty="0"/>
          </a:p>
          <a:p>
            <a:pPr marL="0" indent="0">
              <a:buNone/>
            </a:pPr>
            <a:endParaRPr lang="en-US" altLang="ja-JP" dirty="0"/>
          </a:p>
          <a:p>
            <a:pPr marL="0" indent="0">
              <a:buNone/>
            </a:pPr>
            <a:r>
              <a:rPr kumimoji="1" lang="ja-JP" altLang="en-US"/>
              <a:t>　</a:t>
            </a:r>
          </a:p>
        </p:txBody>
      </p:sp>
      <p:sp>
        <p:nvSpPr>
          <p:cNvPr id="4" name="テキスト プレースホルダー 3">
            <a:extLst>
              <a:ext uri="{FF2B5EF4-FFF2-40B4-BE49-F238E27FC236}">
                <a16:creationId xmlns:a16="http://schemas.microsoft.com/office/drawing/2014/main" id="{CDD30FAF-6BF1-5343-9B00-B8F3F0E0A868}"/>
              </a:ext>
            </a:extLst>
          </p:cNvPr>
          <p:cNvSpPr>
            <a:spLocks noGrp="1"/>
          </p:cNvSpPr>
          <p:nvPr>
            <p:ph type="body" sz="quarter" idx="11"/>
          </p:nvPr>
        </p:nvSpPr>
        <p:spPr/>
        <p:txBody>
          <a:bodyPr/>
          <a:lstStyle/>
          <a:p>
            <a:r>
              <a:rPr lang="ja-JP" altLang="en-US"/>
              <a:t>データの収集</a:t>
            </a:r>
          </a:p>
        </p:txBody>
      </p:sp>
      <p:sp>
        <p:nvSpPr>
          <p:cNvPr id="5" name="角丸四角形 4">
            <a:extLst>
              <a:ext uri="{FF2B5EF4-FFF2-40B4-BE49-F238E27FC236}">
                <a16:creationId xmlns:a16="http://schemas.microsoft.com/office/drawing/2014/main" id="{00DE3CBA-BFA0-F541-B006-29A1A901B189}"/>
              </a:ext>
            </a:extLst>
          </p:cNvPr>
          <p:cNvSpPr/>
          <p:nvPr/>
        </p:nvSpPr>
        <p:spPr>
          <a:xfrm>
            <a:off x="2994741" y="4760981"/>
            <a:ext cx="8568951" cy="684244"/>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7" name="角丸四角形 6">
            <a:extLst>
              <a:ext uri="{FF2B5EF4-FFF2-40B4-BE49-F238E27FC236}">
                <a16:creationId xmlns:a16="http://schemas.microsoft.com/office/drawing/2014/main" id="{E18335B3-27CD-1048-AE1B-256E6F34D9AE}"/>
              </a:ext>
            </a:extLst>
          </p:cNvPr>
          <p:cNvSpPr/>
          <p:nvPr/>
        </p:nvSpPr>
        <p:spPr>
          <a:xfrm>
            <a:off x="2994741" y="2780928"/>
            <a:ext cx="8568951" cy="1765232"/>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Tree>
    <p:extLst>
      <p:ext uri="{BB962C8B-B14F-4D97-AF65-F5344CB8AC3E}">
        <p14:creationId xmlns:p14="http://schemas.microsoft.com/office/powerpoint/2010/main" val="3841061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3E164201-D9DF-4C45-A362-CFF185EDE99F}"/>
              </a:ext>
            </a:extLst>
          </p:cNvPr>
          <p:cNvSpPr>
            <a:spLocks noGrp="1"/>
          </p:cNvSpPr>
          <p:nvPr>
            <p:ph idx="1"/>
          </p:nvPr>
        </p:nvSpPr>
        <p:spPr>
          <a:xfrm>
            <a:off x="527382" y="1844825"/>
            <a:ext cx="11137237" cy="2808312"/>
          </a:xfrm>
        </p:spPr>
        <p:txBody>
          <a:bodyPr>
            <a:normAutofit lnSpcReduction="10000"/>
          </a:bodyPr>
          <a:lstStyle/>
          <a:p>
            <a:r>
              <a:rPr lang="en" altLang="ja-JP" dirty="0"/>
              <a:t>GNU</a:t>
            </a:r>
            <a:r>
              <a:rPr lang="ja-JP" altLang="en-US"/>
              <a:t>プロジェクト</a:t>
            </a:r>
          </a:p>
          <a:p>
            <a:pPr lvl="1"/>
            <a:r>
              <a:rPr lang="ja-JP" altLang="en-US"/>
              <a:t>フリーソフトウェアファウンデーション</a:t>
            </a:r>
            <a:r>
              <a:rPr lang="en-US" altLang="ja-JP" dirty="0"/>
              <a:t>(</a:t>
            </a:r>
            <a:r>
              <a:rPr lang="en" altLang="ja-JP" dirty="0"/>
              <a:t>FSF)</a:t>
            </a:r>
            <a:r>
              <a:rPr lang="ja-JP" altLang="en-US"/>
              <a:t>のリチャード・ストールマンが</a:t>
            </a:r>
            <a:r>
              <a:rPr lang="en-US" altLang="ja-JP" dirty="0"/>
              <a:t>1983</a:t>
            </a:r>
            <a:r>
              <a:rPr lang="ja-JP" altLang="en-US"/>
              <a:t>年に始めたソフトウェア開発プロジェクト</a:t>
            </a:r>
          </a:p>
          <a:p>
            <a:pPr lvl="1"/>
            <a:r>
              <a:rPr lang="ja-JP" altLang="en-US"/>
              <a:t>計算機上のすべてのソフトウェア</a:t>
            </a:r>
            <a:r>
              <a:rPr lang="en-US" altLang="ja-JP" dirty="0"/>
              <a:t>(</a:t>
            </a:r>
            <a:r>
              <a:rPr lang="en" altLang="ja-JP" dirty="0"/>
              <a:t>OS</a:t>
            </a:r>
            <a:r>
              <a:rPr lang="ja-JP" altLang="en-US"/>
              <a:t>含む</a:t>
            </a:r>
            <a:r>
              <a:rPr lang="en-US" altLang="ja-JP" dirty="0"/>
              <a:t>)</a:t>
            </a:r>
            <a:r>
              <a:rPr lang="ja-JP" altLang="en-US"/>
              <a:t>がフリーなソフトウェアだけで済むことを目指した</a:t>
            </a:r>
          </a:p>
          <a:p>
            <a:pPr lvl="1"/>
            <a:r>
              <a:rPr lang="en" altLang="ja-JP" dirty="0"/>
              <a:t>GPL</a:t>
            </a:r>
            <a:r>
              <a:rPr lang="ja-JP" altLang="en-US"/>
              <a:t>ライセンスを開発し，公開した</a:t>
            </a:r>
          </a:p>
          <a:p>
            <a:pPr lvl="1"/>
            <a:endParaRPr lang="ja-JP" altLang="en-US"/>
          </a:p>
          <a:p>
            <a:pPr lvl="1"/>
            <a:endParaRPr lang="ja-JP" altLang="en-US"/>
          </a:p>
          <a:p>
            <a:endParaRPr lang="ja-JP" altLang="en-US"/>
          </a:p>
        </p:txBody>
      </p:sp>
      <p:sp>
        <p:nvSpPr>
          <p:cNvPr id="2" name="テキスト プレースホルダー 1">
            <a:extLst>
              <a:ext uri="{FF2B5EF4-FFF2-40B4-BE49-F238E27FC236}">
                <a16:creationId xmlns:a16="http://schemas.microsoft.com/office/drawing/2014/main" id="{C7A91A48-EF0A-F848-92B8-4E6FBDDE1FEA}"/>
              </a:ext>
            </a:extLst>
          </p:cNvPr>
          <p:cNvSpPr>
            <a:spLocks noGrp="1"/>
          </p:cNvSpPr>
          <p:nvPr>
            <p:ph type="body" sz="quarter" idx="13"/>
          </p:nvPr>
        </p:nvSpPr>
        <p:spPr/>
        <p:txBody>
          <a:bodyPr>
            <a:normAutofit fontScale="92500" lnSpcReduction="20000"/>
          </a:bodyPr>
          <a:lstStyle/>
          <a:p>
            <a:r>
              <a:rPr lang="ja-JP" altLang="en-US"/>
              <a:t>オープンソースソフトウェアへの黎明期</a:t>
            </a:r>
          </a:p>
        </p:txBody>
      </p:sp>
      <p:sp>
        <p:nvSpPr>
          <p:cNvPr id="4" name="タイトル 3">
            <a:extLst>
              <a:ext uri="{FF2B5EF4-FFF2-40B4-BE49-F238E27FC236}">
                <a16:creationId xmlns:a16="http://schemas.microsoft.com/office/drawing/2014/main" id="{ACB79824-5A68-6244-86DC-B333DAF6B604}"/>
              </a:ext>
            </a:extLst>
          </p:cNvPr>
          <p:cNvSpPr>
            <a:spLocks noGrp="1"/>
          </p:cNvSpPr>
          <p:nvPr>
            <p:ph type="title"/>
          </p:nvPr>
        </p:nvSpPr>
        <p:spPr/>
        <p:txBody>
          <a:bodyPr>
            <a:normAutofit/>
          </a:bodyPr>
          <a:lstStyle/>
          <a:p>
            <a:r>
              <a:rPr lang="ja-JP" altLang="en-US"/>
              <a:t>フリーソフトウェアの時代</a:t>
            </a:r>
          </a:p>
        </p:txBody>
      </p:sp>
      <p:sp>
        <p:nvSpPr>
          <p:cNvPr id="5" name="テキスト プレースホルダー 4">
            <a:extLst>
              <a:ext uri="{FF2B5EF4-FFF2-40B4-BE49-F238E27FC236}">
                <a16:creationId xmlns:a16="http://schemas.microsoft.com/office/drawing/2014/main" id="{F5BA4D7A-2EE8-394B-B67E-FA48CBBD12CC}"/>
              </a:ext>
            </a:extLst>
          </p:cNvPr>
          <p:cNvSpPr>
            <a:spLocks noGrp="1"/>
          </p:cNvSpPr>
          <p:nvPr>
            <p:ph type="body" sz="quarter" idx="14"/>
          </p:nvPr>
        </p:nvSpPr>
        <p:spPr/>
        <p:txBody>
          <a:bodyPr/>
          <a:lstStyle/>
          <a:p>
            <a:r>
              <a:rPr lang="ja-JP" altLang="en-US"/>
              <a:t>オープンソースソフトウェアと集合知データ</a:t>
            </a:r>
            <a:endParaRPr lang="en-US" altLang="ja-JP" dirty="0"/>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2025134" y="397665"/>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pic>
        <p:nvPicPr>
          <p:cNvPr id="9" name="図 8">
            <a:extLst>
              <a:ext uri="{FF2B5EF4-FFF2-40B4-BE49-F238E27FC236}">
                <a16:creationId xmlns:a16="http://schemas.microsoft.com/office/drawing/2014/main" id="{E1F0A283-E4DD-6449-87C0-4685EFE6A608}"/>
              </a:ext>
            </a:extLst>
          </p:cNvPr>
          <p:cNvPicPr>
            <a:picLocks noChangeAspect="1"/>
          </p:cNvPicPr>
          <p:nvPr/>
        </p:nvPicPr>
        <p:blipFill>
          <a:blip r:embed="rId2"/>
          <a:stretch>
            <a:fillRect/>
          </a:stretch>
        </p:blipFill>
        <p:spPr>
          <a:xfrm>
            <a:off x="9428815" y="3933056"/>
            <a:ext cx="1985905" cy="1941223"/>
          </a:xfrm>
          <a:prstGeom prst="rect">
            <a:avLst/>
          </a:prstGeom>
        </p:spPr>
      </p:pic>
      <p:sp>
        <p:nvSpPr>
          <p:cNvPr id="10" name="テキスト ボックス 9">
            <a:extLst>
              <a:ext uri="{FF2B5EF4-FFF2-40B4-BE49-F238E27FC236}">
                <a16:creationId xmlns:a16="http://schemas.microsoft.com/office/drawing/2014/main" id="{5104C1F3-782C-744E-AFD4-A9E881CDADD7}"/>
              </a:ext>
            </a:extLst>
          </p:cNvPr>
          <p:cNvSpPr txBox="1"/>
          <p:nvPr/>
        </p:nvSpPr>
        <p:spPr>
          <a:xfrm>
            <a:off x="9734706" y="5867980"/>
            <a:ext cx="1689886" cy="369332"/>
          </a:xfrm>
          <a:prstGeom prst="rect">
            <a:avLst/>
          </a:prstGeom>
          <a:noFill/>
        </p:spPr>
        <p:txBody>
          <a:bodyPr wrap="none" rtlCol="0">
            <a:spAutoFit/>
          </a:bodyPr>
          <a:lstStyle/>
          <a:p>
            <a:r>
              <a:rPr lang="en" altLang="ja-JP" dirty="0">
                <a:latin typeface="Meiryo UI" panose="020B0604030504040204" pitchFamily="34" charset="-128"/>
                <a:ea typeface="Meiryo UI" panose="020B0604030504040204" pitchFamily="34" charset="-128"/>
              </a:rPr>
              <a:t>GNU</a:t>
            </a:r>
            <a:r>
              <a:rPr lang="ja-JP" altLang="en-US">
                <a:latin typeface="Meiryo UI" panose="020B0604030504040204" pitchFamily="34" charset="-128"/>
                <a:ea typeface="Meiryo UI" panose="020B0604030504040204" pitchFamily="34" charset="-128"/>
              </a:rPr>
              <a:t>のマスコット</a:t>
            </a:r>
            <a:endParaRPr kumimoji="1" lang="ja-JP" altLang="en-US">
              <a:latin typeface="Meiryo UI" panose="020B0604030504040204" pitchFamily="34" charset="-128"/>
              <a:ea typeface="Meiryo UI" panose="020B0604030504040204" pitchFamily="34" charset="-128"/>
            </a:endParaRPr>
          </a:p>
        </p:txBody>
      </p:sp>
      <p:pic>
        <p:nvPicPr>
          <p:cNvPr id="11" name="図 10">
            <a:extLst>
              <a:ext uri="{FF2B5EF4-FFF2-40B4-BE49-F238E27FC236}">
                <a16:creationId xmlns:a16="http://schemas.microsoft.com/office/drawing/2014/main" id="{F7906C09-CD18-C24D-8760-13E413570050}"/>
              </a:ext>
            </a:extLst>
          </p:cNvPr>
          <p:cNvPicPr>
            <a:picLocks noChangeAspect="1"/>
          </p:cNvPicPr>
          <p:nvPr/>
        </p:nvPicPr>
        <p:blipFill>
          <a:blip r:embed="rId3"/>
          <a:stretch>
            <a:fillRect/>
          </a:stretch>
        </p:blipFill>
        <p:spPr>
          <a:xfrm>
            <a:off x="6501366" y="4090167"/>
            <a:ext cx="2402946" cy="1759466"/>
          </a:xfrm>
          <a:prstGeom prst="rect">
            <a:avLst/>
          </a:prstGeom>
        </p:spPr>
      </p:pic>
      <p:sp>
        <p:nvSpPr>
          <p:cNvPr id="7" name="正方形/長方形 6">
            <a:extLst>
              <a:ext uri="{FF2B5EF4-FFF2-40B4-BE49-F238E27FC236}">
                <a16:creationId xmlns:a16="http://schemas.microsoft.com/office/drawing/2014/main" id="{C9ECA8D4-453D-B242-BC60-3DBE3F825017}"/>
              </a:ext>
            </a:extLst>
          </p:cNvPr>
          <p:cNvSpPr/>
          <p:nvPr/>
        </p:nvSpPr>
        <p:spPr>
          <a:xfrm>
            <a:off x="9211660" y="6165304"/>
            <a:ext cx="2909771" cy="461665"/>
          </a:xfrm>
          <a:prstGeom prst="rect">
            <a:avLst/>
          </a:prstGeom>
        </p:spPr>
        <p:txBody>
          <a:bodyPr wrap="none">
            <a:spAutoFit/>
          </a:bodyPr>
          <a:lstStyle/>
          <a:p>
            <a:r>
              <a:rPr lang="en" altLang="ja-JP" sz="1200" dirty="0">
                <a:solidFill>
                  <a:srgbClr val="3366BB"/>
                </a:solidFill>
                <a:latin typeface="Arial" panose="020B0604020202020204" pitchFamily="34" charset="0"/>
              </a:rPr>
              <a:t>“A bold GNU head” ©Aurelio A. Heckert </a:t>
            </a:r>
          </a:p>
          <a:p>
            <a:r>
              <a:rPr lang="en" altLang="ja-JP" sz="1200" dirty="0">
                <a:solidFill>
                  <a:srgbClr val="3366BB"/>
                </a:solidFill>
                <a:latin typeface="Arial" panose="020B0604020202020204" pitchFamily="34" charset="0"/>
              </a:rPr>
              <a:t>(</a:t>
            </a:r>
            <a:r>
              <a:rPr lang="en" altLang="ja-JP" sz="1200" u="sng" dirty="0">
                <a:hlinkClick r:id="rId4"/>
              </a:rPr>
              <a:t>Licensed under CC-BY-SA 2.0</a:t>
            </a:r>
            <a:r>
              <a:rPr lang="en" altLang="ja-JP" sz="1200" dirty="0"/>
              <a:t>)</a:t>
            </a:r>
            <a:r>
              <a:rPr lang="en" altLang="ja-JP" sz="1200" dirty="0">
                <a:solidFill>
                  <a:srgbClr val="3366BB"/>
                </a:solidFill>
                <a:latin typeface="Arial" panose="020B0604020202020204" pitchFamily="34" charset="0"/>
              </a:rPr>
              <a:t>)</a:t>
            </a:r>
            <a:endParaRPr lang="ja-JP" altLang="en-US" sz="1200"/>
          </a:p>
        </p:txBody>
      </p:sp>
      <p:sp>
        <p:nvSpPr>
          <p:cNvPr id="12" name="正方形/長方形 11">
            <a:extLst>
              <a:ext uri="{FF2B5EF4-FFF2-40B4-BE49-F238E27FC236}">
                <a16:creationId xmlns:a16="http://schemas.microsoft.com/office/drawing/2014/main" id="{3476E0A6-99C7-BD4F-B8DD-35C4BBA70600}"/>
              </a:ext>
            </a:extLst>
          </p:cNvPr>
          <p:cNvSpPr/>
          <p:nvPr/>
        </p:nvSpPr>
        <p:spPr>
          <a:xfrm>
            <a:off x="6262572" y="5805264"/>
            <a:ext cx="2106667" cy="461665"/>
          </a:xfrm>
          <a:prstGeom prst="rect">
            <a:avLst/>
          </a:prstGeom>
        </p:spPr>
        <p:txBody>
          <a:bodyPr wrap="none">
            <a:spAutoFit/>
          </a:bodyPr>
          <a:lstStyle/>
          <a:p>
            <a:r>
              <a:rPr lang="en" altLang="ja-JP" sz="1200" dirty="0">
                <a:solidFill>
                  <a:srgbClr val="3366BB"/>
                </a:solidFill>
                <a:latin typeface="Arial" panose="020B0604020202020204" pitchFamily="34" charset="0"/>
              </a:rPr>
              <a:t>“Blue wildebeest” ©Pcb21</a:t>
            </a:r>
          </a:p>
          <a:p>
            <a:r>
              <a:rPr lang="en" altLang="ja-JP" sz="1200" dirty="0">
                <a:solidFill>
                  <a:srgbClr val="3366BB"/>
                </a:solidFill>
                <a:latin typeface="Arial" panose="020B0604020202020204" pitchFamily="34" charset="0"/>
              </a:rPr>
              <a:t>(</a:t>
            </a:r>
            <a:r>
              <a:rPr lang="en" altLang="ja-JP" sz="1200" u="sng" dirty="0">
                <a:hlinkClick r:id="rId4"/>
              </a:rPr>
              <a:t>Licensed under CC-BY-SA 3.0</a:t>
            </a:r>
            <a:r>
              <a:rPr lang="en" altLang="ja-JP" sz="1200" dirty="0"/>
              <a:t>)</a:t>
            </a:r>
            <a:r>
              <a:rPr lang="en" altLang="ja-JP" sz="1200" dirty="0">
                <a:solidFill>
                  <a:srgbClr val="3366BB"/>
                </a:solidFill>
                <a:latin typeface="Arial" panose="020B0604020202020204" pitchFamily="34" charset="0"/>
              </a:rPr>
              <a:t>)</a:t>
            </a:r>
            <a:endParaRPr lang="ja-JP" altLang="en-US" sz="1200"/>
          </a:p>
        </p:txBody>
      </p:sp>
    </p:spTree>
    <p:extLst>
      <p:ext uri="{BB962C8B-B14F-4D97-AF65-F5344CB8AC3E}">
        <p14:creationId xmlns:p14="http://schemas.microsoft.com/office/powerpoint/2010/main" val="4185675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EC48F226-8FCE-8C4F-A3BD-0255D232BBA9}"/>
              </a:ext>
            </a:extLst>
          </p:cNvPr>
          <p:cNvSpPr>
            <a:spLocks noGrp="1"/>
          </p:cNvSpPr>
          <p:nvPr>
            <p:ph idx="1"/>
          </p:nvPr>
        </p:nvSpPr>
        <p:spPr/>
        <p:txBody>
          <a:bodyPr>
            <a:normAutofit/>
          </a:bodyPr>
          <a:lstStyle/>
          <a:p>
            <a:r>
              <a:rPr lang="en" altLang="ja-JP" dirty="0"/>
              <a:t>GNU</a:t>
            </a:r>
            <a:r>
              <a:rPr lang="ja-JP" altLang="en-US"/>
              <a:t>プロジェクトにおける</a:t>
            </a:r>
            <a:endParaRPr lang="en-US" altLang="ja-JP" dirty="0"/>
          </a:p>
          <a:p>
            <a:pPr marL="0" indent="0">
              <a:buNone/>
            </a:pPr>
            <a:r>
              <a:rPr lang="en-US" altLang="ja-JP" dirty="0"/>
              <a:t>	</a:t>
            </a:r>
            <a:r>
              <a:rPr lang="ja-JP" altLang="en-US"/>
              <a:t>フリーソフトウェアについての考え方</a:t>
            </a:r>
          </a:p>
          <a:p>
            <a:pPr lvl="1"/>
            <a:r>
              <a:rPr lang="ja-JP" altLang="en-US"/>
              <a:t>著作物の利用，コピー，再配布，翻案を制限しない</a:t>
            </a:r>
          </a:p>
          <a:p>
            <a:pPr lvl="1"/>
            <a:r>
              <a:rPr lang="ja-JP" altLang="en-US"/>
              <a:t>改変したもの（二次的著作物）の再配布を制限しない</a:t>
            </a:r>
          </a:p>
          <a:p>
            <a:pPr lvl="1"/>
            <a:r>
              <a:rPr lang="ja-JP" altLang="en-US"/>
              <a:t>二次的著作物の利用，コピー，再配布、翻案を制限してはならない</a:t>
            </a:r>
          </a:p>
          <a:p>
            <a:pPr lvl="1"/>
            <a:r>
              <a:rPr lang="ja-JP" altLang="en-US"/>
              <a:t>コピー，再配布の際には，その後の利用と翻案に制限が無いよう，全ての情報を含める必要がある（ソフトウェアではソースコード含む）</a:t>
            </a:r>
          </a:p>
          <a:p>
            <a:pPr lvl="1"/>
            <a:r>
              <a:rPr lang="ja-JP" altLang="en-US"/>
              <a:t>翻案が制限されない反面，原著作物の二次的著作物にも同一のコピーレフトのライセンスを適用し，これを明記しなければならない</a:t>
            </a:r>
          </a:p>
          <a:p>
            <a:pPr lvl="1"/>
            <a:endParaRPr lang="ja-JP" altLang="en-US"/>
          </a:p>
          <a:p>
            <a:pPr lvl="1"/>
            <a:endParaRPr lang="ja-JP" altLang="en-US"/>
          </a:p>
          <a:p>
            <a:endParaRPr lang="ja-JP" altLang="en-US"/>
          </a:p>
        </p:txBody>
      </p:sp>
      <p:sp>
        <p:nvSpPr>
          <p:cNvPr id="6" name="タイトル 5">
            <a:extLst>
              <a:ext uri="{FF2B5EF4-FFF2-40B4-BE49-F238E27FC236}">
                <a16:creationId xmlns:a16="http://schemas.microsoft.com/office/drawing/2014/main" id="{BA511755-C9A6-5141-83FF-5796804796A4}"/>
              </a:ext>
            </a:extLst>
          </p:cNvPr>
          <p:cNvSpPr>
            <a:spLocks noGrp="1"/>
          </p:cNvSpPr>
          <p:nvPr>
            <p:ph type="title"/>
          </p:nvPr>
        </p:nvSpPr>
        <p:spPr/>
        <p:txBody>
          <a:bodyPr>
            <a:normAutofit/>
          </a:bodyPr>
          <a:lstStyle/>
          <a:p>
            <a:r>
              <a:rPr lang="ja-JP" altLang="en-US"/>
              <a:t>コピーレフト</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2025134" y="397665"/>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pic>
        <p:nvPicPr>
          <p:cNvPr id="4" name="図 3">
            <a:extLst>
              <a:ext uri="{FF2B5EF4-FFF2-40B4-BE49-F238E27FC236}">
                <a16:creationId xmlns:a16="http://schemas.microsoft.com/office/drawing/2014/main" id="{65F2B39C-D9E3-CE4B-B6BB-926B5FD00226}"/>
              </a:ext>
            </a:extLst>
          </p:cNvPr>
          <p:cNvPicPr>
            <a:picLocks noChangeAspect="1"/>
          </p:cNvPicPr>
          <p:nvPr/>
        </p:nvPicPr>
        <p:blipFill>
          <a:blip r:embed="rId2"/>
          <a:stretch>
            <a:fillRect/>
          </a:stretch>
        </p:blipFill>
        <p:spPr>
          <a:xfrm>
            <a:off x="9535038" y="1156987"/>
            <a:ext cx="2014814" cy="2014814"/>
          </a:xfrm>
          <a:prstGeom prst="rect">
            <a:avLst/>
          </a:prstGeom>
        </p:spPr>
      </p:pic>
      <p:sp>
        <p:nvSpPr>
          <p:cNvPr id="8" name="テキスト プレースホルダー 7">
            <a:extLst>
              <a:ext uri="{FF2B5EF4-FFF2-40B4-BE49-F238E27FC236}">
                <a16:creationId xmlns:a16="http://schemas.microsoft.com/office/drawing/2014/main" id="{74147FF6-1807-004D-B842-F87A98DB8086}"/>
              </a:ext>
            </a:extLst>
          </p:cNvPr>
          <p:cNvSpPr>
            <a:spLocks noGrp="1"/>
          </p:cNvSpPr>
          <p:nvPr>
            <p:ph type="body" sz="quarter" idx="14"/>
          </p:nvPr>
        </p:nvSpPr>
        <p:spPr/>
        <p:txBody>
          <a:bodyPr/>
          <a:lstStyle/>
          <a:p>
            <a:r>
              <a:rPr lang="ja-JP" altLang="en-US"/>
              <a:t>オープンソースソフトウェアと集合知データ</a:t>
            </a:r>
          </a:p>
        </p:txBody>
      </p:sp>
      <p:sp>
        <p:nvSpPr>
          <p:cNvPr id="2" name="テキスト ボックス 1">
            <a:extLst>
              <a:ext uri="{FF2B5EF4-FFF2-40B4-BE49-F238E27FC236}">
                <a16:creationId xmlns:a16="http://schemas.microsoft.com/office/drawing/2014/main" id="{5E4DFC93-1911-0E4F-A206-8DA023EA45FF}"/>
              </a:ext>
            </a:extLst>
          </p:cNvPr>
          <p:cNvSpPr txBox="1"/>
          <p:nvPr/>
        </p:nvSpPr>
        <p:spPr>
          <a:xfrm>
            <a:off x="4512020" y="448178"/>
            <a:ext cx="2350323" cy="523220"/>
          </a:xfrm>
          <a:prstGeom prst="rect">
            <a:avLst/>
          </a:prstGeom>
          <a:noFill/>
        </p:spPr>
        <p:txBody>
          <a:bodyPr wrap="none" rtlCol="0">
            <a:spAutoFit/>
          </a:bodyPr>
          <a:lstStyle/>
          <a:p>
            <a:r>
              <a:rPr lang="ja-JP" altLang="en-US" sz="2800">
                <a:latin typeface="Meiryo UI" panose="020B0604030504040204" pitchFamily="34" charset="-128"/>
                <a:ea typeface="Meiryo UI" panose="020B0604030504040204" pitchFamily="34" charset="-128"/>
              </a:rPr>
              <a:t>⇄　コピーライト</a:t>
            </a:r>
            <a:endParaRPr kumimoji="1" lang="ja-JP" altLang="en-US" sz="28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4235233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9">
            <a:extLst>
              <a:ext uri="{FF2B5EF4-FFF2-40B4-BE49-F238E27FC236}">
                <a16:creationId xmlns:a16="http://schemas.microsoft.com/office/drawing/2014/main" id="{4D22CC28-EAB4-D348-BA3A-98505B574087}"/>
              </a:ext>
            </a:extLst>
          </p:cNvPr>
          <p:cNvSpPr>
            <a:spLocks noGrp="1"/>
          </p:cNvSpPr>
          <p:nvPr>
            <p:ph idx="1"/>
          </p:nvPr>
        </p:nvSpPr>
        <p:spPr/>
        <p:txBody>
          <a:bodyPr/>
          <a:lstStyle/>
          <a:p>
            <a:r>
              <a:rPr lang="en" altLang="ja-JP" dirty="0"/>
              <a:t>GNU</a:t>
            </a:r>
            <a:r>
              <a:rPr lang="ja-JP" altLang="en-US"/>
              <a:t>プロジェクトにおける</a:t>
            </a:r>
            <a:endParaRPr lang="en-US" altLang="ja-JP" dirty="0"/>
          </a:p>
          <a:p>
            <a:pPr marL="0" indent="0">
              <a:buNone/>
            </a:pPr>
            <a:r>
              <a:rPr lang="en-US" altLang="ja-JP" dirty="0"/>
              <a:t>	</a:t>
            </a:r>
            <a:r>
              <a:rPr lang="ja-JP" altLang="en-US"/>
              <a:t>フリーソフトウェアについての考え方</a:t>
            </a:r>
          </a:p>
          <a:p>
            <a:pPr lvl="1"/>
            <a:r>
              <a:rPr lang="en" altLang="ja-JP" dirty="0"/>
              <a:t>CC-BY-SA</a:t>
            </a:r>
            <a:r>
              <a:rPr lang="ja-JP" altLang="en-US"/>
              <a:t>はこの考えの流れをくんだもの</a:t>
            </a:r>
          </a:p>
          <a:p>
            <a:pPr lvl="1"/>
            <a:endParaRPr lang="ja-JP" altLang="en-US"/>
          </a:p>
          <a:p>
            <a:pPr lvl="1"/>
            <a:endParaRPr lang="ja-JP" altLang="en-US"/>
          </a:p>
          <a:p>
            <a:pPr lvl="1"/>
            <a:r>
              <a:rPr lang="ja-JP" altLang="en-US"/>
              <a:t>原作者のクレジット（氏名作品タイトルなど）を表示し，</a:t>
            </a:r>
            <a:r>
              <a:rPr lang="ja-JP" altLang="en-US" u="sng">
                <a:solidFill>
                  <a:srgbClr val="FF0000"/>
                </a:solidFill>
              </a:rPr>
              <a:t>改変した場合には元の作品と同じ</a:t>
            </a:r>
            <a:r>
              <a:rPr lang="en" altLang="ja-JP" u="sng" dirty="0">
                <a:solidFill>
                  <a:srgbClr val="FF0000"/>
                </a:solidFill>
              </a:rPr>
              <a:t>CC</a:t>
            </a:r>
            <a:r>
              <a:rPr lang="ja-JP" altLang="en-US" u="sng">
                <a:solidFill>
                  <a:srgbClr val="FF0000"/>
                </a:solidFill>
              </a:rPr>
              <a:t>ライセンス（このライセンス）で公開</a:t>
            </a:r>
            <a:r>
              <a:rPr lang="ja-JP" altLang="en-US"/>
              <a:t>することを主な条件に，営利目的での二次利用も許可される</a:t>
            </a:r>
            <a:r>
              <a:rPr lang="en" altLang="ja-JP" dirty="0"/>
              <a:t>CC</a:t>
            </a:r>
            <a:r>
              <a:rPr lang="ja-JP" altLang="en-US"/>
              <a:t>ライセンス．</a:t>
            </a:r>
          </a:p>
          <a:p>
            <a:pPr lvl="1"/>
            <a:endParaRPr lang="ja-JP" altLang="en-US"/>
          </a:p>
          <a:p>
            <a:pPr lvl="1"/>
            <a:endParaRPr lang="ja-JP" altLang="en-US"/>
          </a:p>
        </p:txBody>
      </p:sp>
      <p:sp>
        <p:nvSpPr>
          <p:cNvPr id="9" name="タイトル 8">
            <a:extLst>
              <a:ext uri="{FF2B5EF4-FFF2-40B4-BE49-F238E27FC236}">
                <a16:creationId xmlns:a16="http://schemas.microsoft.com/office/drawing/2014/main" id="{B7B7AA6E-D586-174D-AA86-6D81D2F12C83}"/>
              </a:ext>
            </a:extLst>
          </p:cNvPr>
          <p:cNvSpPr>
            <a:spLocks noGrp="1"/>
          </p:cNvSpPr>
          <p:nvPr>
            <p:ph type="title"/>
          </p:nvPr>
        </p:nvSpPr>
        <p:spPr/>
        <p:txBody>
          <a:bodyPr>
            <a:normAutofit/>
          </a:bodyPr>
          <a:lstStyle/>
          <a:p>
            <a:r>
              <a:rPr lang="ja-JP" altLang="en-US"/>
              <a:t>コピーレフト</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2025134" y="397665"/>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pic>
        <p:nvPicPr>
          <p:cNvPr id="4" name="図 3">
            <a:extLst>
              <a:ext uri="{FF2B5EF4-FFF2-40B4-BE49-F238E27FC236}">
                <a16:creationId xmlns:a16="http://schemas.microsoft.com/office/drawing/2014/main" id="{65F2B39C-D9E3-CE4B-B6BB-926B5FD00226}"/>
              </a:ext>
            </a:extLst>
          </p:cNvPr>
          <p:cNvPicPr>
            <a:picLocks noChangeAspect="1"/>
          </p:cNvPicPr>
          <p:nvPr/>
        </p:nvPicPr>
        <p:blipFill>
          <a:blip r:embed="rId2"/>
          <a:stretch>
            <a:fillRect/>
          </a:stretch>
        </p:blipFill>
        <p:spPr>
          <a:xfrm>
            <a:off x="9553794" y="1124744"/>
            <a:ext cx="2014814" cy="2014814"/>
          </a:xfrm>
          <a:prstGeom prst="rect">
            <a:avLst/>
          </a:prstGeom>
        </p:spPr>
      </p:pic>
      <p:pic>
        <p:nvPicPr>
          <p:cNvPr id="6" name="図 5">
            <a:extLst>
              <a:ext uri="{FF2B5EF4-FFF2-40B4-BE49-F238E27FC236}">
                <a16:creationId xmlns:a16="http://schemas.microsoft.com/office/drawing/2014/main" id="{70478374-A41B-3842-8D74-B6C640AF44CC}"/>
              </a:ext>
            </a:extLst>
          </p:cNvPr>
          <p:cNvPicPr>
            <a:picLocks noChangeAspect="1"/>
          </p:cNvPicPr>
          <p:nvPr/>
        </p:nvPicPr>
        <p:blipFill>
          <a:blip r:embed="rId3"/>
          <a:stretch>
            <a:fillRect/>
          </a:stretch>
        </p:blipFill>
        <p:spPr>
          <a:xfrm>
            <a:off x="2080418" y="2996952"/>
            <a:ext cx="2233151" cy="781326"/>
          </a:xfrm>
          <a:prstGeom prst="rect">
            <a:avLst/>
          </a:prstGeom>
        </p:spPr>
      </p:pic>
      <p:sp>
        <p:nvSpPr>
          <p:cNvPr id="8" name="テキスト ボックス 7">
            <a:extLst>
              <a:ext uri="{FF2B5EF4-FFF2-40B4-BE49-F238E27FC236}">
                <a16:creationId xmlns:a16="http://schemas.microsoft.com/office/drawing/2014/main" id="{10225AF9-B70B-D440-B7CE-5176AD3F97D3}"/>
              </a:ext>
            </a:extLst>
          </p:cNvPr>
          <p:cNvSpPr txBox="1"/>
          <p:nvPr/>
        </p:nvSpPr>
        <p:spPr>
          <a:xfrm>
            <a:off x="2279576" y="5603408"/>
            <a:ext cx="6218456" cy="830997"/>
          </a:xfrm>
          <a:prstGeom prst="rect">
            <a:avLst/>
          </a:prstGeom>
          <a:noFill/>
        </p:spPr>
        <p:txBody>
          <a:bodyPr wrap="square" rtlCol="0">
            <a:spAutoFit/>
          </a:bodyPr>
          <a:lstStyle/>
          <a:p>
            <a:r>
              <a:rPr lang="ja-JP" altLang="en-US" sz="2400">
                <a:solidFill>
                  <a:srgbClr val="C00000"/>
                </a:solidFill>
                <a:latin typeface="Meiryo" panose="020B0604030504040204" pitchFamily="34" charset="-128"/>
                <a:ea typeface="Meiryo" panose="020B0604030504040204" pitchFamily="34" charset="-128"/>
              </a:rPr>
              <a:t>事実上，企業などが利用し，利益を上げることには向かないライセンス</a:t>
            </a:r>
          </a:p>
        </p:txBody>
      </p:sp>
      <p:sp>
        <p:nvSpPr>
          <p:cNvPr id="11" name="テキスト プレースホルダー 10">
            <a:extLst>
              <a:ext uri="{FF2B5EF4-FFF2-40B4-BE49-F238E27FC236}">
                <a16:creationId xmlns:a16="http://schemas.microsoft.com/office/drawing/2014/main" id="{2269D839-F55C-9B47-915E-77EDFB545866}"/>
              </a:ext>
            </a:extLst>
          </p:cNvPr>
          <p:cNvSpPr>
            <a:spLocks noGrp="1"/>
          </p:cNvSpPr>
          <p:nvPr>
            <p:ph type="body" sz="quarter" idx="14"/>
          </p:nvPr>
        </p:nvSpPr>
        <p:spPr/>
        <p:txBody>
          <a:bodyPr/>
          <a:lstStyle/>
          <a:p>
            <a:r>
              <a:rPr lang="ja-JP" altLang="en-US"/>
              <a:t>オープンソースソフトウェアと集合知データ</a:t>
            </a:r>
          </a:p>
        </p:txBody>
      </p:sp>
    </p:spTree>
    <p:extLst>
      <p:ext uri="{BB962C8B-B14F-4D97-AF65-F5344CB8AC3E}">
        <p14:creationId xmlns:p14="http://schemas.microsoft.com/office/powerpoint/2010/main" val="4040198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08B68D65-D7A0-1C49-BD98-F3F7AD52AA0A}"/>
              </a:ext>
            </a:extLst>
          </p:cNvPr>
          <p:cNvSpPr>
            <a:spLocks noGrp="1"/>
          </p:cNvSpPr>
          <p:nvPr>
            <p:ph idx="1"/>
          </p:nvPr>
        </p:nvSpPr>
        <p:spPr/>
        <p:txBody>
          <a:bodyPr>
            <a:normAutofit/>
          </a:bodyPr>
          <a:lstStyle/>
          <a:p>
            <a:r>
              <a:rPr lang="ja-JP" altLang="en-US"/>
              <a:t>フリーソフトウェアの考え方をゆるめ</a:t>
            </a:r>
            <a:endParaRPr lang="en-US" altLang="ja-JP" dirty="0"/>
          </a:p>
          <a:p>
            <a:pPr marL="0" indent="0">
              <a:buNone/>
            </a:pPr>
            <a:r>
              <a:rPr lang="en-US" altLang="ja-JP" dirty="0"/>
              <a:t>	</a:t>
            </a:r>
            <a:r>
              <a:rPr lang="ja-JP" altLang="en-US"/>
              <a:t>ソースの公開と自由な利用に焦点をあてる</a:t>
            </a:r>
          </a:p>
          <a:p>
            <a:pPr lvl="1"/>
            <a:r>
              <a:rPr lang="en" altLang="ja-JP" dirty="0"/>
              <a:t>MIT</a:t>
            </a:r>
            <a:r>
              <a:rPr lang="ja-JP" altLang="en-US"/>
              <a:t>ライセンス</a:t>
            </a:r>
          </a:p>
          <a:p>
            <a:pPr lvl="1"/>
            <a:r>
              <a:rPr lang="en" altLang="ja-JP" dirty="0"/>
              <a:t>BSD</a:t>
            </a:r>
            <a:r>
              <a:rPr lang="ja-JP" altLang="en-US"/>
              <a:t>ライセンス</a:t>
            </a:r>
          </a:p>
          <a:p>
            <a:pPr lvl="1"/>
            <a:r>
              <a:rPr lang="en" altLang="ja-JP" dirty="0"/>
              <a:t>Apache2</a:t>
            </a:r>
            <a:r>
              <a:rPr lang="ja-JP" altLang="en-US"/>
              <a:t>ライセンス　など</a:t>
            </a:r>
          </a:p>
          <a:p>
            <a:pPr marL="457200" lvl="1" indent="0">
              <a:buNone/>
            </a:pPr>
            <a:r>
              <a:rPr lang="en-US" altLang="ja-JP" dirty="0">
                <a:sym typeface="Wingdings" pitchFamily="2" charset="2"/>
              </a:rPr>
              <a:t></a:t>
            </a:r>
            <a:r>
              <a:rPr lang="ja-JP" altLang="en-US"/>
              <a:t>オープンソースソフトウェアの裾野が広がった</a:t>
            </a:r>
          </a:p>
          <a:p>
            <a:pPr lvl="1"/>
            <a:endParaRPr lang="ja-JP" altLang="en-US"/>
          </a:p>
          <a:p>
            <a:pPr lvl="1"/>
            <a:endParaRPr lang="ja-JP" altLang="en-US"/>
          </a:p>
          <a:p>
            <a:endParaRPr lang="ja-JP" altLang="en-US"/>
          </a:p>
        </p:txBody>
      </p:sp>
      <p:sp>
        <p:nvSpPr>
          <p:cNvPr id="5" name="タイトル 4">
            <a:extLst>
              <a:ext uri="{FF2B5EF4-FFF2-40B4-BE49-F238E27FC236}">
                <a16:creationId xmlns:a16="http://schemas.microsoft.com/office/drawing/2014/main" id="{682864AE-B7FF-A248-8655-6DFD5013DE0D}"/>
              </a:ext>
            </a:extLst>
          </p:cNvPr>
          <p:cNvSpPr>
            <a:spLocks noGrp="1"/>
          </p:cNvSpPr>
          <p:nvPr>
            <p:ph type="title"/>
          </p:nvPr>
        </p:nvSpPr>
        <p:spPr/>
        <p:txBody>
          <a:bodyPr>
            <a:normAutofit/>
          </a:bodyPr>
          <a:lstStyle/>
          <a:p>
            <a:r>
              <a:rPr lang="ja-JP" altLang="en-US"/>
              <a:t>オープンソース</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2025134" y="397665"/>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4" name="テキスト ボックス 3">
            <a:extLst>
              <a:ext uri="{FF2B5EF4-FFF2-40B4-BE49-F238E27FC236}">
                <a16:creationId xmlns:a16="http://schemas.microsoft.com/office/drawing/2014/main" id="{B7EA7FC5-1B6D-5744-B4C3-C771BE2B2E78}"/>
              </a:ext>
            </a:extLst>
          </p:cNvPr>
          <p:cNvSpPr txBox="1"/>
          <p:nvPr/>
        </p:nvSpPr>
        <p:spPr>
          <a:xfrm>
            <a:off x="1882959" y="5306292"/>
            <a:ext cx="6032421" cy="461665"/>
          </a:xfrm>
          <a:prstGeom prst="rect">
            <a:avLst/>
          </a:prstGeom>
          <a:noFill/>
        </p:spPr>
        <p:txBody>
          <a:bodyPr wrap="none" rtlCol="0">
            <a:spAutoFit/>
          </a:bodyPr>
          <a:lstStyle/>
          <a:p>
            <a:r>
              <a:rPr lang="ja-JP" altLang="en-US" sz="2400">
                <a:solidFill>
                  <a:srgbClr val="C00000"/>
                </a:solidFill>
                <a:latin typeface="Meiryo" panose="020B0604030504040204" pitchFamily="34" charset="-128"/>
                <a:ea typeface="Meiryo" panose="020B0604030504040204" pitchFamily="34" charset="-128"/>
              </a:rPr>
              <a:t>オープンデータの概念と近い概念が現れる</a:t>
            </a:r>
          </a:p>
        </p:txBody>
      </p:sp>
      <p:sp>
        <p:nvSpPr>
          <p:cNvPr id="8" name="テキスト プレースホルダー 7">
            <a:extLst>
              <a:ext uri="{FF2B5EF4-FFF2-40B4-BE49-F238E27FC236}">
                <a16:creationId xmlns:a16="http://schemas.microsoft.com/office/drawing/2014/main" id="{FEF35D21-21DC-6547-8A5B-E1A70F71EC19}"/>
              </a:ext>
            </a:extLst>
          </p:cNvPr>
          <p:cNvSpPr>
            <a:spLocks noGrp="1"/>
          </p:cNvSpPr>
          <p:nvPr>
            <p:ph type="body" sz="quarter" idx="14"/>
          </p:nvPr>
        </p:nvSpPr>
        <p:spPr/>
        <p:txBody>
          <a:bodyPr/>
          <a:lstStyle/>
          <a:p>
            <a:r>
              <a:rPr lang="ja-JP" altLang="en-US"/>
              <a:t>オープンソースソフトウェアと集合知データ</a:t>
            </a:r>
          </a:p>
        </p:txBody>
      </p:sp>
    </p:spTree>
    <p:extLst>
      <p:ext uri="{BB962C8B-B14F-4D97-AF65-F5344CB8AC3E}">
        <p14:creationId xmlns:p14="http://schemas.microsoft.com/office/powerpoint/2010/main" val="453530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47FA8D0D-89AF-C849-996F-88E865B756EF}"/>
              </a:ext>
            </a:extLst>
          </p:cNvPr>
          <p:cNvSpPr>
            <a:spLocks noGrp="1"/>
          </p:cNvSpPr>
          <p:nvPr>
            <p:ph idx="1"/>
          </p:nvPr>
        </p:nvSpPr>
        <p:spPr>
          <a:xfrm>
            <a:off x="527383" y="1281287"/>
            <a:ext cx="6309170" cy="4426423"/>
          </a:xfrm>
        </p:spPr>
        <p:txBody>
          <a:bodyPr>
            <a:normAutofit fontScale="85000" lnSpcReduction="20000"/>
          </a:bodyPr>
          <a:lstStyle/>
          <a:p>
            <a:r>
              <a:rPr lang="ja-JP" altLang="en-US"/>
              <a:t>フリーソフトウェア時代：</a:t>
            </a:r>
            <a:endParaRPr lang="en-US" altLang="ja-JP" dirty="0"/>
          </a:p>
          <a:p>
            <a:pPr lvl="1"/>
            <a:r>
              <a:rPr lang="ja-JP" altLang="en-US"/>
              <a:t>ソフトウェアの開発は</a:t>
            </a:r>
            <a:r>
              <a:rPr lang="ja-JP" altLang="en-US">
                <a:solidFill>
                  <a:schemeClr val="accent2"/>
                </a:solidFill>
              </a:rPr>
              <a:t>閉鎖的な開発</a:t>
            </a:r>
            <a:r>
              <a:rPr lang="ja-JP" altLang="en-US"/>
              <a:t>チームにより制限</a:t>
            </a:r>
            <a:endParaRPr lang="en-US" altLang="ja-JP" dirty="0"/>
          </a:p>
          <a:p>
            <a:pPr marL="457200" lvl="1" indent="0">
              <a:buNone/>
            </a:pPr>
            <a:r>
              <a:rPr lang="en-US" altLang="ja-JP" dirty="0">
                <a:sym typeface="Wingdings" pitchFamily="2" charset="2"/>
              </a:rPr>
              <a:t> </a:t>
            </a:r>
            <a:r>
              <a:rPr lang="ja-JP" altLang="en-US"/>
              <a:t>安定版でソースコード公開</a:t>
            </a:r>
            <a:endParaRPr lang="en-US" altLang="ja-JP" dirty="0"/>
          </a:p>
          <a:p>
            <a:pPr lvl="3"/>
            <a:endParaRPr lang="en-US" altLang="ja-JP" dirty="0"/>
          </a:p>
          <a:p>
            <a:r>
              <a:rPr lang="ja-JP" altLang="en-US"/>
              <a:t>オープンソースソフトウェア：</a:t>
            </a:r>
          </a:p>
          <a:p>
            <a:pPr lvl="1"/>
            <a:r>
              <a:rPr lang="ja-JP" altLang="en-US"/>
              <a:t>ソースコードを</a:t>
            </a:r>
            <a:r>
              <a:rPr lang="ja-JP" altLang="en-US">
                <a:solidFill>
                  <a:schemeClr val="accent2"/>
                </a:solidFill>
              </a:rPr>
              <a:t>不特定多数の利用者・開発者</a:t>
            </a:r>
            <a:r>
              <a:rPr lang="ja-JP" altLang="en-US"/>
              <a:t>により公開で設計・実装</a:t>
            </a:r>
            <a:endParaRPr lang="en-US" altLang="ja-JP" dirty="0"/>
          </a:p>
          <a:p>
            <a:pPr lvl="1"/>
            <a:r>
              <a:rPr lang="ja-JP" altLang="en-US"/>
              <a:t>多くの人が実装に関わることで、より迅速に全ての形状のバグを改善</a:t>
            </a:r>
            <a:endParaRPr lang="en-US" altLang="ja-JP" dirty="0"/>
          </a:p>
          <a:p>
            <a:pPr lvl="1"/>
            <a:r>
              <a:rPr lang="en" altLang="ja-JP" dirty="0"/>
              <a:t>GitHub</a:t>
            </a:r>
            <a:r>
              <a:rPr lang="ja-JP" altLang="en-US"/>
              <a:t>のサービス開始</a:t>
            </a:r>
            <a:r>
              <a:rPr lang="en-US" altLang="ja-JP" dirty="0"/>
              <a:t>(2008</a:t>
            </a:r>
            <a:r>
              <a:rPr lang="ja-JP" altLang="en-US"/>
              <a:t>年</a:t>
            </a:r>
            <a:r>
              <a:rPr lang="en-US" altLang="ja-JP" dirty="0"/>
              <a:t>)</a:t>
            </a:r>
            <a:r>
              <a:rPr lang="ja-JP" altLang="en-US"/>
              <a:t>がこの開発方法</a:t>
            </a:r>
            <a:r>
              <a:rPr lang="en-US" altLang="ja-JP" dirty="0"/>
              <a:t>(</a:t>
            </a:r>
            <a:r>
              <a:rPr lang="ja-JP" altLang="en-US"/>
              <a:t>バザール方式</a:t>
            </a:r>
            <a:r>
              <a:rPr lang="en-US" altLang="ja-JP" dirty="0"/>
              <a:t>)</a:t>
            </a:r>
            <a:r>
              <a:rPr lang="ja-JP" altLang="en-US"/>
              <a:t>の利用に拍車</a:t>
            </a:r>
          </a:p>
          <a:p>
            <a:pPr lvl="1"/>
            <a:endParaRPr lang="ja-JP" altLang="en-US"/>
          </a:p>
        </p:txBody>
      </p:sp>
      <p:sp>
        <p:nvSpPr>
          <p:cNvPr id="4" name="タイトル 3">
            <a:extLst>
              <a:ext uri="{FF2B5EF4-FFF2-40B4-BE49-F238E27FC236}">
                <a16:creationId xmlns:a16="http://schemas.microsoft.com/office/drawing/2014/main" id="{1D4C5DB5-0C4C-C04A-8BCD-BA228E95A306}"/>
              </a:ext>
            </a:extLst>
          </p:cNvPr>
          <p:cNvSpPr>
            <a:spLocks noGrp="1"/>
          </p:cNvSpPr>
          <p:nvPr>
            <p:ph type="title"/>
          </p:nvPr>
        </p:nvSpPr>
        <p:spPr/>
        <p:txBody>
          <a:bodyPr>
            <a:normAutofit/>
          </a:bodyPr>
          <a:lstStyle/>
          <a:p>
            <a:r>
              <a:rPr lang="ja-JP" altLang="en-US"/>
              <a:t>伽藍とバザール</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2025134" y="397665"/>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6" name="テキスト プレースホルダー 5">
            <a:extLst>
              <a:ext uri="{FF2B5EF4-FFF2-40B4-BE49-F238E27FC236}">
                <a16:creationId xmlns:a16="http://schemas.microsoft.com/office/drawing/2014/main" id="{A50101DF-93D5-F943-8BF0-64B7BF794C4E}"/>
              </a:ext>
            </a:extLst>
          </p:cNvPr>
          <p:cNvSpPr>
            <a:spLocks noGrp="1"/>
          </p:cNvSpPr>
          <p:nvPr>
            <p:ph type="body" sz="quarter" idx="14"/>
          </p:nvPr>
        </p:nvSpPr>
        <p:spPr/>
        <p:txBody>
          <a:bodyPr/>
          <a:lstStyle/>
          <a:p>
            <a:r>
              <a:rPr lang="ja-JP" altLang="en-US"/>
              <a:t>オープンソースソフトウェアと集合知データ</a:t>
            </a:r>
          </a:p>
        </p:txBody>
      </p:sp>
      <p:grpSp>
        <p:nvGrpSpPr>
          <p:cNvPr id="8" name="グループ化 7">
            <a:extLst>
              <a:ext uri="{FF2B5EF4-FFF2-40B4-BE49-F238E27FC236}">
                <a16:creationId xmlns:a16="http://schemas.microsoft.com/office/drawing/2014/main" id="{AA57F8A7-A6B1-D141-8253-EE8A601C22D9}"/>
              </a:ext>
            </a:extLst>
          </p:cNvPr>
          <p:cNvGrpSpPr/>
          <p:nvPr/>
        </p:nvGrpSpPr>
        <p:grpSpPr>
          <a:xfrm>
            <a:off x="7045454" y="1124744"/>
            <a:ext cx="5027210" cy="5319793"/>
            <a:chOff x="6887023" y="573658"/>
            <a:chExt cx="5027210" cy="5319793"/>
          </a:xfrm>
        </p:grpSpPr>
        <p:sp>
          <p:nvSpPr>
            <p:cNvPr id="2" name="角丸四角形 1">
              <a:extLst>
                <a:ext uri="{FF2B5EF4-FFF2-40B4-BE49-F238E27FC236}">
                  <a16:creationId xmlns:a16="http://schemas.microsoft.com/office/drawing/2014/main" id="{E7AEBB28-800F-E741-A948-F23F11936785}"/>
                </a:ext>
              </a:extLst>
            </p:cNvPr>
            <p:cNvSpPr/>
            <p:nvPr/>
          </p:nvSpPr>
          <p:spPr>
            <a:xfrm>
              <a:off x="6887023" y="573658"/>
              <a:ext cx="5027210" cy="5319793"/>
            </a:xfrm>
            <a:prstGeom prst="roundRect">
              <a:avLst/>
            </a:prstGeom>
            <a:solidFill>
              <a:schemeClr val="bg1"/>
            </a:solidFill>
            <a:ln w="19050">
              <a:solidFill>
                <a:srgbClr val="1F497D"/>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endParaRPr lang="en-US" altLang="ja-JP" sz="2000" dirty="0">
                <a:solidFill>
                  <a:schemeClr val="tx2"/>
                </a:solidFill>
                <a:latin typeface="Meiryo UI" panose="020B0604030504040204" pitchFamily="34" charset="-128"/>
                <a:ea typeface="Meiryo UI" panose="020B0604030504040204" pitchFamily="34" charset="-128"/>
              </a:endParaRPr>
            </a:p>
            <a:p>
              <a:endParaRPr lang="en-US" altLang="ja-JP" sz="2000" dirty="0">
                <a:solidFill>
                  <a:schemeClr val="tx2"/>
                </a:solidFill>
                <a:latin typeface="Meiryo UI" panose="020B0604030504040204" pitchFamily="34" charset="-128"/>
                <a:ea typeface="Meiryo UI" panose="020B0604030504040204" pitchFamily="34" charset="-128"/>
              </a:endParaRPr>
            </a:p>
            <a:p>
              <a:endParaRPr lang="en-US" altLang="ja-JP" sz="2000" dirty="0">
                <a:solidFill>
                  <a:schemeClr val="tx2"/>
                </a:solidFill>
                <a:latin typeface="Meiryo UI" panose="020B0604030504040204" pitchFamily="34" charset="-128"/>
                <a:ea typeface="Meiryo UI" panose="020B0604030504040204" pitchFamily="34" charset="-128"/>
              </a:endParaRPr>
            </a:p>
            <a:p>
              <a:endParaRPr lang="en-US" altLang="ja-JP" sz="2000" dirty="0">
                <a:solidFill>
                  <a:schemeClr val="tx2"/>
                </a:solidFill>
                <a:latin typeface="Meiryo UI" panose="020B0604030504040204" pitchFamily="34" charset="-128"/>
                <a:ea typeface="Meiryo UI" panose="020B0604030504040204" pitchFamily="34" charset="-128"/>
              </a:endParaRPr>
            </a:p>
            <a:p>
              <a:r>
                <a:rPr lang="ja-JP" altLang="en-US" sz="2000">
                  <a:solidFill>
                    <a:schemeClr val="tx2"/>
                  </a:solidFill>
                  <a:latin typeface="Meiryo UI" panose="020B0604030504040204" pitchFamily="34" charset="-128"/>
                  <a:ea typeface="Meiryo UI" panose="020B0604030504040204" pitchFamily="34" charset="-128"/>
                </a:rPr>
                <a:t>ソースコードの世界最大のホスティングサービス</a:t>
              </a:r>
            </a:p>
            <a:p>
              <a:endParaRPr lang="ja-JP" altLang="en-US" sz="2000">
                <a:solidFill>
                  <a:schemeClr val="tx2"/>
                </a:solidFill>
                <a:latin typeface="Meiryo UI" panose="020B0604030504040204" pitchFamily="34" charset="-128"/>
                <a:ea typeface="Meiryo UI" panose="020B0604030504040204" pitchFamily="34" charset="-128"/>
              </a:endParaRPr>
            </a:p>
            <a:p>
              <a:r>
                <a:rPr lang="ja-JP" altLang="en-US" sz="2000">
                  <a:solidFill>
                    <a:schemeClr val="tx2"/>
                  </a:solidFill>
                  <a:latin typeface="Meiryo UI" panose="020B0604030504040204" pitchFamily="34" charset="-128"/>
                  <a:ea typeface="Meiryo UI" panose="020B0604030504040204" pitchFamily="34" charset="-128"/>
                </a:rPr>
                <a:t>バザール型開発およびソースの公開がスムーズにできるようなサービス設計</a:t>
              </a:r>
              <a:endParaRPr lang="en-US" altLang="ja-JP" sz="2000" dirty="0">
                <a:solidFill>
                  <a:schemeClr val="tx2"/>
                </a:solidFill>
                <a:latin typeface="Meiryo UI" panose="020B0604030504040204" pitchFamily="34" charset="-128"/>
                <a:ea typeface="Meiryo UI" panose="020B0604030504040204" pitchFamily="34" charset="-128"/>
              </a:endParaRPr>
            </a:p>
            <a:p>
              <a:endParaRPr lang="en-US" altLang="ja-JP" sz="2000" dirty="0">
                <a:solidFill>
                  <a:schemeClr val="tx2"/>
                </a:solidFill>
                <a:latin typeface="Meiryo UI" panose="020B0604030504040204" pitchFamily="34" charset="-128"/>
                <a:ea typeface="Meiryo UI" panose="020B0604030504040204" pitchFamily="34" charset="-128"/>
              </a:endParaRPr>
            </a:p>
            <a:p>
              <a:r>
                <a:rPr lang="en-US" altLang="ja-JP" sz="2000" b="1" dirty="0">
                  <a:solidFill>
                    <a:schemeClr val="accent2"/>
                  </a:solidFill>
                  <a:latin typeface="Meiryo UI" panose="020B0604030504040204" pitchFamily="34" charset="-128"/>
                  <a:ea typeface="Meiryo UI" panose="020B0604030504040204" pitchFamily="34" charset="-128"/>
                </a:rPr>
                <a:t>①</a:t>
              </a:r>
              <a:r>
                <a:rPr lang="ja-JP" altLang="en-US" sz="2000" b="1">
                  <a:solidFill>
                    <a:schemeClr val="accent2"/>
                  </a:solidFill>
                  <a:latin typeface="Meiryo UI" panose="020B0604030504040204" pitchFamily="34" charset="-128"/>
                  <a:ea typeface="Meiryo UI" panose="020B0604030504040204" pitchFamily="34" charset="-128"/>
                </a:rPr>
                <a:t>フォーク</a:t>
              </a:r>
              <a:endParaRPr lang="en-US" altLang="ja-JP" sz="2000" b="1" dirty="0">
                <a:solidFill>
                  <a:schemeClr val="accent2"/>
                </a:solidFill>
                <a:latin typeface="Meiryo UI" panose="020B0604030504040204" pitchFamily="34" charset="-128"/>
                <a:ea typeface="Meiryo UI" panose="020B0604030504040204" pitchFamily="34" charset="-128"/>
              </a:endParaRPr>
            </a:p>
            <a:p>
              <a:r>
                <a:rPr lang="ja-JP" altLang="en-US" sz="2000">
                  <a:solidFill>
                    <a:schemeClr val="tx2"/>
                  </a:solidFill>
                  <a:latin typeface="Meiryo UI" panose="020B0604030504040204" pitchFamily="34" charset="-128"/>
                  <a:ea typeface="Meiryo UI" panose="020B0604030504040204" pitchFamily="34" charset="-128"/>
                </a:rPr>
                <a:t>　本家のソースをコピーして自分の手元に</a:t>
              </a:r>
              <a:endParaRPr lang="en-US" altLang="ja-JP" sz="2000" dirty="0">
                <a:solidFill>
                  <a:schemeClr val="tx2"/>
                </a:solidFill>
                <a:latin typeface="Meiryo UI" panose="020B0604030504040204" pitchFamily="34" charset="-128"/>
                <a:ea typeface="Meiryo UI" panose="020B0604030504040204" pitchFamily="34" charset="-128"/>
              </a:endParaRPr>
            </a:p>
            <a:p>
              <a:r>
                <a:rPr lang="en-US" altLang="ja-JP" sz="2000" b="1" dirty="0">
                  <a:solidFill>
                    <a:schemeClr val="accent2"/>
                  </a:solidFill>
                  <a:latin typeface="Meiryo UI" panose="020B0604030504040204" pitchFamily="34" charset="-128"/>
                  <a:ea typeface="Meiryo UI" panose="020B0604030504040204" pitchFamily="34" charset="-128"/>
                </a:rPr>
                <a:t>②</a:t>
              </a:r>
              <a:r>
                <a:rPr lang="ja-JP" altLang="en-US" sz="2000" b="1">
                  <a:solidFill>
                    <a:schemeClr val="accent2"/>
                  </a:solidFill>
                  <a:latin typeface="Meiryo UI" panose="020B0604030504040204" pitchFamily="34" charset="-128"/>
                  <a:ea typeface="Meiryo UI" panose="020B0604030504040204" pitchFamily="34" charset="-128"/>
                </a:rPr>
                <a:t>プルリクエスト</a:t>
              </a:r>
              <a:endParaRPr lang="en-US" altLang="ja-JP" sz="2000" b="1" dirty="0">
                <a:solidFill>
                  <a:schemeClr val="accent2"/>
                </a:solidFill>
                <a:latin typeface="Meiryo UI" panose="020B0604030504040204" pitchFamily="34" charset="-128"/>
                <a:ea typeface="Meiryo UI" panose="020B0604030504040204" pitchFamily="34" charset="-128"/>
              </a:endParaRPr>
            </a:p>
            <a:p>
              <a:r>
                <a:rPr lang="ja-JP" altLang="en-US" sz="2000">
                  <a:solidFill>
                    <a:schemeClr val="tx2"/>
                  </a:solidFill>
                  <a:latin typeface="Meiryo UI" panose="020B0604030504040204" pitchFamily="34" charset="-128"/>
                  <a:ea typeface="Meiryo UI" panose="020B0604030504040204" pitchFamily="34" charset="-128"/>
                </a:rPr>
                <a:t>　改良や機能追加したら本家にお知らせ</a:t>
              </a:r>
              <a:endParaRPr lang="en-US" altLang="ja-JP" sz="2000" dirty="0">
                <a:solidFill>
                  <a:schemeClr val="tx2"/>
                </a:solidFill>
                <a:latin typeface="Meiryo UI" panose="020B0604030504040204" pitchFamily="34" charset="-128"/>
                <a:ea typeface="Meiryo UI" panose="020B0604030504040204" pitchFamily="34" charset="-128"/>
              </a:endParaRPr>
            </a:p>
            <a:p>
              <a:r>
                <a:rPr lang="en-US" altLang="ja-JP" sz="2000" b="1" dirty="0">
                  <a:solidFill>
                    <a:schemeClr val="accent2"/>
                  </a:solidFill>
                  <a:latin typeface="Meiryo UI" panose="020B0604030504040204" pitchFamily="34" charset="-128"/>
                  <a:ea typeface="Meiryo UI" panose="020B0604030504040204" pitchFamily="34" charset="-128"/>
                </a:rPr>
                <a:t>③</a:t>
              </a:r>
              <a:r>
                <a:rPr lang="ja-JP" altLang="en-US" sz="2000" b="1">
                  <a:solidFill>
                    <a:schemeClr val="accent2"/>
                  </a:solidFill>
                  <a:latin typeface="Meiryo UI" panose="020B0604030504040204" pitchFamily="34" charset="-128"/>
                  <a:ea typeface="Meiryo UI" panose="020B0604030504040204" pitchFamily="34" charset="-128"/>
                </a:rPr>
                <a:t>マージ</a:t>
              </a:r>
              <a:endParaRPr lang="en-US" altLang="ja-JP" sz="2000" b="1" dirty="0">
                <a:solidFill>
                  <a:schemeClr val="accent2"/>
                </a:solidFill>
                <a:latin typeface="Meiryo UI" panose="020B0604030504040204" pitchFamily="34" charset="-128"/>
                <a:ea typeface="Meiryo UI" panose="020B0604030504040204" pitchFamily="34" charset="-128"/>
              </a:endParaRPr>
            </a:p>
            <a:p>
              <a:r>
                <a:rPr lang="ja-JP" altLang="en-US" sz="2000" dirty="0">
                  <a:solidFill>
                    <a:schemeClr val="tx2"/>
                  </a:solidFill>
                  <a:latin typeface="Meiryo UI" panose="020B0604030504040204" pitchFamily="34" charset="-128"/>
                  <a:ea typeface="Meiryo UI" panose="020B0604030504040204" pitchFamily="34" charset="-128"/>
                </a:rPr>
                <a:t>　</a:t>
              </a:r>
              <a:r>
                <a:rPr lang="ja-JP" altLang="en-US" sz="2000">
                  <a:solidFill>
                    <a:schemeClr val="tx2"/>
                  </a:solidFill>
                  <a:latin typeface="Meiryo UI" panose="020B0604030504040204" pitchFamily="34" charset="-128"/>
                  <a:ea typeface="Meiryo UI" panose="020B0604030504040204" pitchFamily="34" charset="-128"/>
                </a:rPr>
                <a:t>本家が採用をしたら取り込まれる</a:t>
              </a:r>
              <a:endParaRPr lang="en-US" altLang="ja-JP" sz="2000" dirty="0">
                <a:solidFill>
                  <a:schemeClr val="tx2"/>
                </a:solidFill>
                <a:latin typeface="Meiryo UI" panose="020B0604030504040204" pitchFamily="34" charset="-128"/>
                <a:ea typeface="Meiryo UI" panose="020B0604030504040204" pitchFamily="34" charset="-128"/>
              </a:endParaRPr>
            </a:p>
          </p:txBody>
        </p:sp>
        <p:pic>
          <p:nvPicPr>
            <p:cNvPr id="7" name="図 6">
              <a:hlinkClick r:id="rId2"/>
              <a:extLst>
                <a:ext uri="{FF2B5EF4-FFF2-40B4-BE49-F238E27FC236}">
                  <a16:creationId xmlns:a16="http://schemas.microsoft.com/office/drawing/2014/main" id="{1EF2240D-F66F-C244-BB05-4792241E69C1}"/>
                </a:ext>
              </a:extLst>
            </p:cNvPr>
            <p:cNvPicPr>
              <a:picLocks noChangeAspect="1"/>
            </p:cNvPicPr>
            <p:nvPr/>
          </p:nvPicPr>
          <p:blipFill>
            <a:blip r:embed="rId3"/>
            <a:stretch>
              <a:fillRect/>
            </a:stretch>
          </p:blipFill>
          <p:spPr>
            <a:xfrm>
              <a:off x="7305721" y="719080"/>
              <a:ext cx="4110514" cy="1366746"/>
            </a:xfrm>
            <a:prstGeom prst="rect">
              <a:avLst/>
            </a:prstGeom>
          </p:spPr>
        </p:pic>
      </p:grpSp>
      <p:grpSp>
        <p:nvGrpSpPr>
          <p:cNvPr id="12" name="グループ化 11">
            <a:extLst>
              <a:ext uri="{FF2B5EF4-FFF2-40B4-BE49-F238E27FC236}">
                <a16:creationId xmlns:a16="http://schemas.microsoft.com/office/drawing/2014/main" id="{7E7B75C9-E3EE-CD41-8D62-E4147BC64EDF}"/>
              </a:ext>
            </a:extLst>
          </p:cNvPr>
          <p:cNvGrpSpPr/>
          <p:nvPr/>
        </p:nvGrpSpPr>
        <p:grpSpPr>
          <a:xfrm>
            <a:off x="479376" y="5373216"/>
            <a:ext cx="6388287" cy="904987"/>
            <a:chOff x="479376" y="5779718"/>
            <a:chExt cx="6388287" cy="904987"/>
          </a:xfrm>
        </p:grpSpPr>
        <p:sp>
          <p:nvSpPr>
            <p:cNvPr id="10" name="角丸四角形 9">
              <a:extLst>
                <a:ext uri="{FF2B5EF4-FFF2-40B4-BE49-F238E27FC236}">
                  <a16:creationId xmlns:a16="http://schemas.microsoft.com/office/drawing/2014/main" id="{E7382DC8-7919-6A4B-BF14-90AF8614BF10}"/>
                </a:ext>
              </a:extLst>
            </p:cNvPr>
            <p:cNvSpPr/>
            <p:nvPr/>
          </p:nvSpPr>
          <p:spPr>
            <a:xfrm>
              <a:off x="479376" y="6105823"/>
              <a:ext cx="6388287" cy="578882"/>
            </a:xfrm>
            <a:prstGeom prst="roundRect">
              <a:avLst/>
            </a:prstGeom>
            <a:solidFill>
              <a:schemeClr val="bg1"/>
            </a:solidFill>
            <a:ln>
              <a:solidFill>
                <a:srgbClr val="1F497D"/>
              </a:solidFill>
            </a:ln>
            <a:effectLst>
              <a:innerShdw blurRad="63500" dist="50800" dir="13500000">
                <a:prstClr val="black">
                  <a:alpha val="50000"/>
                </a:prstClr>
              </a:innerShdw>
            </a:effectLst>
          </p:spPr>
          <p:txBody>
            <a:bodyPr wrap="none">
              <a:spAutoFit/>
            </a:bodyPr>
            <a:lstStyle/>
            <a:p>
              <a:r>
                <a:rPr lang="ja-JP" altLang="en-US" sz="2800" b="1">
                  <a:solidFill>
                    <a:schemeClr val="accent2"/>
                  </a:solidFill>
                  <a:latin typeface="Meiryo UI" panose="020B0604030504040204" pitchFamily="34" charset="-128"/>
                  <a:ea typeface="Meiryo UI" panose="020B0604030504040204" pitchFamily="34" charset="-128"/>
                </a:rPr>
                <a:t>いろんな人が関わるとより良いものができる</a:t>
              </a:r>
              <a:endParaRPr lang="ja-JP" altLang="en-US" sz="1600">
                <a:solidFill>
                  <a:schemeClr val="accent2"/>
                </a:solidFill>
              </a:endParaRPr>
            </a:p>
          </p:txBody>
        </p:sp>
        <p:sp>
          <p:nvSpPr>
            <p:cNvPr id="11" name="下矢印 10">
              <a:extLst>
                <a:ext uri="{FF2B5EF4-FFF2-40B4-BE49-F238E27FC236}">
                  <a16:creationId xmlns:a16="http://schemas.microsoft.com/office/drawing/2014/main" id="{75DE7CB9-FC1A-E94B-8A6A-8044CDFDB759}"/>
                </a:ext>
              </a:extLst>
            </p:cNvPr>
            <p:cNvSpPr/>
            <p:nvPr/>
          </p:nvSpPr>
          <p:spPr>
            <a:xfrm>
              <a:off x="2999656" y="5779718"/>
              <a:ext cx="1395449" cy="299108"/>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9" name="テキスト ボックス 8">
            <a:extLst>
              <a:ext uri="{FF2B5EF4-FFF2-40B4-BE49-F238E27FC236}">
                <a16:creationId xmlns:a16="http://schemas.microsoft.com/office/drawing/2014/main" id="{07869818-5BCD-DF45-88FF-15BFBDB3F1F6}"/>
              </a:ext>
            </a:extLst>
          </p:cNvPr>
          <p:cNvSpPr txBox="1"/>
          <p:nvPr/>
        </p:nvSpPr>
        <p:spPr>
          <a:xfrm>
            <a:off x="10623947" y="2276872"/>
            <a:ext cx="1040670" cy="369332"/>
          </a:xfrm>
          <a:prstGeom prst="rect">
            <a:avLst/>
          </a:prstGeom>
          <a:noFill/>
        </p:spPr>
        <p:txBody>
          <a:bodyPr wrap="none" rtlCol="0">
            <a:spAutoFit/>
          </a:bodyPr>
          <a:lstStyle/>
          <a:p>
            <a:r>
              <a:rPr kumimoji="1" lang="en-US" altLang="ja-JP" dirty="0"/>
              <a:t>©GitHub</a:t>
            </a:r>
            <a:endParaRPr kumimoji="1" lang="ja-JP" altLang="en-US"/>
          </a:p>
        </p:txBody>
      </p:sp>
      <p:sp>
        <p:nvSpPr>
          <p:cNvPr id="13" name="正方形/長方形 12">
            <a:extLst>
              <a:ext uri="{FF2B5EF4-FFF2-40B4-BE49-F238E27FC236}">
                <a16:creationId xmlns:a16="http://schemas.microsoft.com/office/drawing/2014/main" id="{A65D3626-855B-094B-9F47-1A4C0EA1C02A}"/>
              </a:ext>
            </a:extLst>
          </p:cNvPr>
          <p:cNvSpPr/>
          <p:nvPr/>
        </p:nvSpPr>
        <p:spPr>
          <a:xfrm>
            <a:off x="9266208" y="1124744"/>
            <a:ext cx="2203360" cy="338554"/>
          </a:xfrm>
          <a:prstGeom prst="rect">
            <a:avLst/>
          </a:prstGeom>
        </p:spPr>
        <p:txBody>
          <a:bodyPr wrap="none">
            <a:spAutoFit/>
          </a:bodyPr>
          <a:lstStyle/>
          <a:p>
            <a:r>
              <a:rPr lang="ja-JP" altLang="en-US" sz="1600">
                <a:latin typeface="Meiryo UI" panose="020B0604030504040204" pitchFamily="34" charset="-128"/>
                <a:ea typeface="Meiryo UI" panose="020B0604030504040204" pitchFamily="34" charset="-128"/>
              </a:rPr>
              <a:t>https://github.com/</a:t>
            </a:r>
          </a:p>
        </p:txBody>
      </p:sp>
    </p:spTree>
    <p:extLst>
      <p:ext uri="{BB962C8B-B14F-4D97-AF65-F5344CB8AC3E}">
        <p14:creationId xmlns:p14="http://schemas.microsoft.com/office/powerpoint/2010/main" val="426120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1E028F8C-0376-6B4A-AD23-6097CF98DA74}"/>
              </a:ext>
            </a:extLst>
          </p:cNvPr>
          <p:cNvSpPr>
            <a:spLocks noGrp="1"/>
          </p:cNvSpPr>
          <p:nvPr>
            <p:ph idx="1"/>
          </p:nvPr>
        </p:nvSpPr>
        <p:spPr/>
        <p:txBody>
          <a:bodyPr>
            <a:normAutofit/>
          </a:bodyPr>
          <a:lstStyle/>
          <a:p>
            <a:r>
              <a:rPr lang="en-US" altLang="ja-JP" dirty="0"/>
              <a:t>(</a:t>
            </a:r>
            <a:r>
              <a:rPr lang="ja-JP" altLang="en-US"/>
              <a:t>不特定</a:t>
            </a:r>
            <a:r>
              <a:rPr lang="en-US" altLang="ja-JP" dirty="0"/>
              <a:t>)</a:t>
            </a:r>
            <a:r>
              <a:rPr lang="ja-JP" altLang="en-US"/>
              <a:t>多数の人による個々の判断や知識を収集し蓄積し，最終的に個々の知識だけでは創造できなかったより高い次元の知識や最適な解を導き出すこと</a:t>
            </a:r>
          </a:p>
          <a:p>
            <a:endParaRPr lang="ja-JP" altLang="en-US"/>
          </a:p>
          <a:p>
            <a:r>
              <a:rPr lang="ja-JP" altLang="en-US"/>
              <a:t>オープンソースソフトウェア：</a:t>
            </a:r>
          </a:p>
          <a:p>
            <a:pPr marL="0" indent="0">
              <a:buNone/>
            </a:pPr>
            <a:r>
              <a:rPr lang="ja-JP" altLang="en-US"/>
              <a:t>不特定多数が開発に寄与</a:t>
            </a:r>
            <a:r>
              <a:rPr lang="en-US" altLang="ja-JP" dirty="0"/>
              <a:t>(</a:t>
            </a:r>
            <a:r>
              <a:rPr lang="ja-JP" altLang="en-US"/>
              <a:t>バザール方式</a:t>
            </a:r>
            <a:r>
              <a:rPr lang="en-US" altLang="ja-JP" dirty="0"/>
              <a:t>)</a:t>
            </a:r>
          </a:p>
          <a:p>
            <a:pPr marL="457200" lvl="1" indent="0">
              <a:buNone/>
            </a:pPr>
            <a:r>
              <a:rPr lang="ja-JP" altLang="en-US"/>
              <a:t>　　集合知の一種．</a:t>
            </a:r>
          </a:p>
          <a:p>
            <a:pPr lvl="1"/>
            <a:r>
              <a:rPr lang="ja-JP" altLang="en-US"/>
              <a:t>不特定多数が少しずつ寄与することで，何かを作り上げるという文化は，ウィキペディアやオープンデータの発展につながった．</a:t>
            </a:r>
          </a:p>
        </p:txBody>
      </p:sp>
      <p:sp>
        <p:nvSpPr>
          <p:cNvPr id="7" name="タイトル 6">
            <a:extLst>
              <a:ext uri="{FF2B5EF4-FFF2-40B4-BE49-F238E27FC236}">
                <a16:creationId xmlns:a16="http://schemas.microsoft.com/office/drawing/2014/main" id="{9F5BE391-61EB-944C-86BE-18B5FB0FF836}"/>
              </a:ext>
            </a:extLst>
          </p:cNvPr>
          <p:cNvSpPr>
            <a:spLocks noGrp="1"/>
          </p:cNvSpPr>
          <p:nvPr>
            <p:ph type="title"/>
          </p:nvPr>
        </p:nvSpPr>
        <p:spPr/>
        <p:txBody>
          <a:bodyPr>
            <a:normAutofit/>
          </a:bodyPr>
          <a:lstStyle/>
          <a:p>
            <a:r>
              <a:rPr lang="ja-JP" altLang="en-US"/>
              <a:t>集合知</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2025134" y="397665"/>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5" name="右矢印 4">
            <a:extLst>
              <a:ext uri="{FF2B5EF4-FFF2-40B4-BE49-F238E27FC236}">
                <a16:creationId xmlns:a16="http://schemas.microsoft.com/office/drawing/2014/main" id="{C160AC98-9DCD-0547-99A2-E2B4677E9FFE}"/>
              </a:ext>
            </a:extLst>
          </p:cNvPr>
          <p:cNvSpPr/>
          <p:nvPr/>
        </p:nvSpPr>
        <p:spPr>
          <a:xfrm>
            <a:off x="813385" y="4565469"/>
            <a:ext cx="530087" cy="536659"/>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endParaRPr>
          </a:p>
        </p:txBody>
      </p:sp>
      <p:sp>
        <p:nvSpPr>
          <p:cNvPr id="9" name="テキスト プレースホルダー 8">
            <a:extLst>
              <a:ext uri="{FF2B5EF4-FFF2-40B4-BE49-F238E27FC236}">
                <a16:creationId xmlns:a16="http://schemas.microsoft.com/office/drawing/2014/main" id="{629CAA72-F72F-B241-8718-9FBF7DB8FB8F}"/>
              </a:ext>
            </a:extLst>
          </p:cNvPr>
          <p:cNvSpPr>
            <a:spLocks noGrp="1"/>
          </p:cNvSpPr>
          <p:nvPr>
            <p:ph type="body" sz="quarter" idx="14"/>
          </p:nvPr>
        </p:nvSpPr>
        <p:spPr/>
        <p:txBody>
          <a:bodyPr/>
          <a:lstStyle/>
          <a:p>
            <a:r>
              <a:rPr lang="ja-JP" altLang="en-US"/>
              <a:t>オープンソースソフトウェアと集合知データ</a:t>
            </a:r>
          </a:p>
        </p:txBody>
      </p:sp>
    </p:spTree>
    <p:extLst>
      <p:ext uri="{BB962C8B-B14F-4D97-AF65-F5344CB8AC3E}">
        <p14:creationId xmlns:p14="http://schemas.microsoft.com/office/powerpoint/2010/main" val="226072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8452D736-16F9-5841-8FCE-2307CED3AC18}"/>
              </a:ext>
            </a:extLst>
          </p:cNvPr>
          <p:cNvSpPr>
            <a:spLocks noGrp="1"/>
          </p:cNvSpPr>
          <p:nvPr>
            <p:ph idx="1"/>
          </p:nvPr>
        </p:nvSpPr>
        <p:spPr/>
        <p:txBody>
          <a:bodyPr/>
          <a:lstStyle/>
          <a:p>
            <a:r>
              <a:rPr lang="ja-JP" altLang="en-US"/>
              <a:t>ウィキペディア </a:t>
            </a:r>
            <a:r>
              <a:rPr lang="en" altLang="ja-JP" dirty="0"/>
              <a:t>CC-BY</a:t>
            </a:r>
          </a:p>
        </p:txBody>
      </p:sp>
      <p:sp>
        <p:nvSpPr>
          <p:cNvPr id="2" name="タイトル 1">
            <a:extLst>
              <a:ext uri="{FF2B5EF4-FFF2-40B4-BE49-F238E27FC236}">
                <a16:creationId xmlns:a16="http://schemas.microsoft.com/office/drawing/2014/main" id="{80626891-135D-B941-A234-DEAA6A3CD8C4}"/>
              </a:ext>
            </a:extLst>
          </p:cNvPr>
          <p:cNvSpPr>
            <a:spLocks noGrp="1"/>
          </p:cNvSpPr>
          <p:nvPr>
            <p:ph type="title"/>
          </p:nvPr>
        </p:nvSpPr>
        <p:spPr/>
        <p:txBody>
          <a:bodyPr>
            <a:normAutofit/>
          </a:bodyPr>
          <a:lstStyle/>
          <a:p>
            <a:r>
              <a:rPr lang="ja-JP" altLang="en-US"/>
              <a:t>集合知データの例</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2025134" y="397665"/>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pic>
        <p:nvPicPr>
          <p:cNvPr id="5" name="図 4">
            <a:extLst>
              <a:ext uri="{FF2B5EF4-FFF2-40B4-BE49-F238E27FC236}">
                <a16:creationId xmlns:a16="http://schemas.microsoft.com/office/drawing/2014/main" id="{550F054B-4BEE-4E48-9467-12D95F51A154}"/>
              </a:ext>
            </a:extLst>
          </p:cNvPr>
          <p:cNvPicPr>
            <a:picLocks noChangeAspect="1"/>
          </p:cNvPicPr>
          <p:nvPr/>
        </p:nvPicPr>
        <p:blipFill rotWithShape="1">
          <a:blip r:embed="rId2"/>
          <a:srcRect b="6272"/>
          <a:stretch/>
        </p:blipFill>
        <p:spPr>
          <a:xfrm>
            <a:off x="767408" y="1916832"/>
            <a:ext cx="8833604" cy="4490471"/>
          </a:xfrm>
          <a:prstGeom prst="rect">
            <a:avLst/>
          </a:prstGeom>
          <a:ln>
            <a:solidFill>
              <a:schemeClr val="tx1"/>
            </a:solidFill>
          </a:ln>
        </p:spPr>
      </p:pic>
      <p:sp>
        <p:nvSpPr>
          <p:cNvPr id="6" name="正方形/長方形 5">
            <a:extLst>
              <a:ext uri="{FF2B5EF4-FFF2-40B4-BE49-F238E27FC236}">
                <a16:creationId xmlns:a16="http://schemas.microsoft.com/office/drawing/2014/main" id="{F673B8BE-5848-3041-BEAA-B98789A4B82A}"/>
              </a:ext>
            </a:extLst>
          </p:cNvPr>
          <p:cNvSpPr/>
          <p:nvPr/>
        </p:nvSpPr>
        <p:spPr>
          <a:xfrm>
            <a:off x="7491272" y="1620120"/>
            <a:ext cx="2976712" cy="369332"/>
          </a:xfrm>
          <a:prstGeom prst="rect">
            <a:avLst/>
          </a:prstGeom>
        </p:spPr>
        <p:txBody>
          <a:bodyPr wrap="none">
            <a:spAutoFit/>
          </a:bodyPr>
          <a:lstStyle/>
          <a:p>
            <a:r>
              <a:rPr lang="ja-JP" altLang="en-US">
                <a:solidFill>
                  <a:srgbClr val="C00000"/>
                </a:solidFill>
                <a:latin typeface="Meiryo" panose="020B0604030504040204" pitchFamily="34" charset="-128"/>
                <a:ea typeface="Meiryo" panose="020B0604030504040204" pitchFamily="34" charset="-128"/>
              </a:rPr>
              <a:t>https://ja.wikipedia.org/</a:t>
            </a:r>
          </a:p>
        </p:txBody>
      </p:sp>
      <p:sp>
        <p:nvSpPr>
          <p:cNvPr id="8" name="テキスト プレースホルダー 7">
            <a:extLst>
              <a:ext uri="{FF2B5EF4-FFF2-40B4-BE49-F238E27FC236}">
                <a16:creationId xmlns:a16="http://schemas.microsoft.com/office/drawing/2014/main" id="{FA1904FE-B435-E74D-B7A4-644FBF27F950}"/>
              </a:ext>
            </a:extLst>
          </p:cNvPr>
          <p:cNvSpPr>
            <a:spLocks noGrp="1"/>
          </p:cNvSpPr>
          <p:nvPr>
            <p:ph type="body" sz="quarter" idx="14"/>
          </p:nvPr>
        </p:nvSpPr>
        <p:spPr/>
        <p:txBody>
          <a:bodyPr/>
          <a:lstStyle/>
          <a:p>
            <a:r>
              <a:rPr lang="ja-JP" altLang="en-US"/>
              <a:t>オープンソースソフトウェアと集合知データ</a:t>
            </a:r>
          </a:p>
        </p:txBody>
      </p:sp>
      <p:sp>
        <p:nvSpPr>
          <p:cNvPr id="4" name="テキスト ボックス 3">
            <a:extLst>
              <a:ext uri="{FF2B5EF4-FFF2-40B4-BE49-F238E27FC236}">
                <a16:creationId xmlns:a16="http://schemas.microsoft.com/office/drawing/2014/main" id="{53BDEBF2-8941-A84C-8E81-A1567D923915}"/>
              </a:ext>
            </a:extLst>
          </p:cNvPr>
          <p:cNvSpPr txBox="1"/>
          <p:nvPr/>
        </p:nvSpPr>
        <p:spPr>
          <a:xfrm>
            <a:off x="9879102" y="5350495"/>
            <a:ext cx="2175596" cy="1138773"/>
          </a:xfrm>
          <a:prstGeom prst="rect">
            <a:avLst/>
          </a:prstGeom>
          <a:noFill/>
        </p:spPr>
        <p:txBody>
          <a:bodyPr wrap="none" rtlCol="0">
            <a:spAutoFit/>
          </a:bodyPr>
          <a:lstStyle/>
          <a:p>
            <a:r>
              <a:rPr lang="en" altLang="ja-JP" u="sng" dirty="0">
                <a:hlinkClick r:id="rId3"/>
              </a:rPr>
              <a:t>Wikipedia</a:t>
            </a:r>
            <a:r>
              <a:rPr lang="en" altLang="ja-JP" dirty="0"/>
              <a:t>, </a:t>
            </a:r>
          </a:p>
          <a:p>
            <a:r>
              <a:rPr lang="en" altLang="ja-JP" dirty="0"/>
              <a:t>A Free Encyclopedia, </a:t>
            </a:r>
          </a:p>
          <a:p>
            <a:r>
              <a:rPr lang="en" altLang="ja-JP" sz="1600" dirty="0">
                <a:latin typeface="Meiryo UI" panose="020B0604030504040204" pitchFamily="34" charset="-128"/>
                <a:ea typeface="Meiryo UI" panose="020B0604030504040204" pitchFamily="34" charset="-128"/>
              </a:rPr>
              <a:t>Licensed under </a:t>
            </a:r>
          </a:p>
          <a:p>
            <a:r>
              <a:rPr lang="en" altLang="ja-JP" sz="1600" dirty="0">
                <a:latin typeface="Meiryo UI" panose="020B0604030504040204" pitchFamily="34" charset="-128"/>
                <a:ea typeface="Meiryo UI" panose="020B0604030504040204" pitchFamily="34" charset="-128"/>
                <a:hlinkClick r:id="rId4"/>
              </a:rPr>
              <a:t>CC-BY-SA3.0</a:t>
            </a: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753292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5414DD8-7F4B-364D-9E77-DE1218676FD4}"/>
              </a:ext>
            </a:extLst>
          </p:cNvPr>
          <p:cNvPicPr>
            <a:picLocks noChangeAspect="1"/>
          </p:cNvPicPr>
          <p:nvPr/>
        </p:nvPicPr>
        <p:blipFill>
          <a:blip r:embed="rId2"/>
          <a:stretch>
            <a:fillRect/>
          </a:stretch>
        </p:blipFill>
        <p:spPr>
          <a:xfrm>
            <a:off x="2603302" y="1903934"/>
            <a:ext cx="6601992" cy="4477394"/>
          </a:xfrm>
          <a:prstGeom prst="rect">
            <a:avLst/>
          </a:prstGeom>
          <a:ln>
            <a:solidFill>
              <a:schemeClr val="tx1"/>
            </a:solidFill>
          </a:ln>
        </p:spPr>
      </p:pic>
      <p:sp>
        <p:nvSpPr>
          <p:cNvPr id="8" name="コンテンツ プレースホルダー 7">
            <a:extLst>
              <a:ext uri="{FF2B5EF4-FFF2-40B4-BE49-F238E27FC236}">
                <a16:creationId xmlns:a16="http://schemas.microsoft.com/office/drawing/2014/main" id="{1FA51A01-DCD6-C749-B1EC-CB66D8D41EC4}"/>
              </a:ext>
            </a:extLst>
          </p:cNvPr>
          <p:cNvSpPr>
            <a:spLocks noGrp="1"/>
          </p:cNvSpPr>
          <p:nvPr>
            <p:ph idx="1"/>
          </p:nvPr>
        </p:nvSpPr>
        <p:spPr>
          <a:xfrm>
            <a:off x="527383" y="1281288"/>
            <a:ext cx="6047274" cy="5075062"/>
          </a:xfrm>
        </p:spPr>
        <p:txBody>
          <a:bodyPr/>
          <a:lstStyle/>
          <a:p>
            <a:r>
              <a:rPr lang="ja-JP" altLang="en-US"/>
              <a:t>オープンストリートマップ</a:t>
            </a:r>
          </a:p>
        </p:txBody>
      </p:sp>
      <p:sp>
        <p:nvSpPr>
          <p:cNvPr id="7" name="タイトル 6">
            <a:extLst>
              <a:ext uri="{FF2B5EF4-FFF2-40B4-BE49-F238E27FC236}">
                <a16:creationId xmlns:a16="http://schemas.microsoft.com/office/drawing/2014/main" id="{42C2262F-942B-C34F-80CB-FD88841E78F1}"/>
              </a:ext>
            </a:extLst>
          </p:cNvPr>
          <p:cNvSpPr>
            <a:spLocks noGrp="1"/>
          </p:cNvSpPr>
          <p:nvPr>
            <p:ph type="title"/>
          </p:nvPr>
        </p:nvSpPr>
        <p:spPr/>
        <p:txBody>
          <a:bodyPr>
            <a:normAutofit/>
          </a:bodyPr>
          <a:lstStyle/>
          <a:p>
            <a:r>
              <a:rPr lang="ja-JP" altLang="en-US"/>
              <a:t>集合知データの例</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2025134" y="397665"/>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5" name="正方形/長方形 4">
            <a:extLst>
              <a:ext uri="{FF2B5EF4-FFF2-40B4-BE49-F238E27FC236}">
                <a16:creationId xmlns:a16="http://schemas.microsoft.com/office/drawing/2014/main" id="{E343507C-8D74-CE48-9112-9F93691A4596}"/>
              </a:ext>
            </a:extLst>
          </p:cNvPr>
          <p:cNvSpPr/>
          <p:nvPr/>
        </p:nvSpPr>
        <p:spPr>
          <a:xfrm>
            <a:off x="6574656" y="1526618"/>
            <a:ext cx="3989041" cy="369332"/>
          </a:xfrm>
          <a:prstGeom prst="rect">
            <a:avLst/>
          </a:prstGeom>
        </p:spPr>
        <p:txBody>
          <a:bodyPr wrap="none">
            <a:spAutoFit/>
          </a:bodyPr>
          <a:lstStyle/>
          <a:p>
            <a:r>
              <a:rPr lang="ja-JP" altLang="en-US">
                <a:solidFill>
                  <a:srgbClr val="C00000"/>
                </a:solidFill>
                <a:latin typeface="Meiryo" panose="020B0604030504040204" pitchFamily="34" charset="-128"/>
                <a:ea typeface="Meiryo" panose="020B0604030504040204" pitchFamily="34" charset="-128"/>
              </a:rPr>
              <a:t>https://www.openstreetmap.org/</a:t>
            </a:r>
          </a:p>
        </p:txBody>
      </p:sp>
      <p:sp>
        <p:nvSpPr>
          <p:cNvPr id="6" name="正方形/長方形 5">
            <a:extLst>
              <a:ext uri="{FF2B5EF4-FFF2-40B4-BE49-F238E27FC236}">
                <a16:creationId xmlns:a16="http://schemas.microsoft.com/office/drawing/2014/main" id="{0332BFC5-0325-5C4A-A44B-27A1DC1B032E}"/>
              </a:ext>
            </a:extLst>
          </p:cNvPr>
          <p:cNvSpPr/>
          <p:nvPr/>
        </p:nvSpPr>
        <p:spPr>
          <a:xfrm>
            <a:off x="1199456" y="1915497"/>
            <a:ext cx="1403846" cy="646331"/>
          </a:xfrm>
          <a:prstGeom prst="rect">
            <a:avLst/>
          </a:prstGeom>
        </p:spPr>
        <p:txBody>
          <a:bodyPr wrap="none">
            <a:spAutoFit/>
          </a:bodyPr>
          <a:lstStyle/>
          <a:p>
            <a:r>
              <a:rPr lang="ja-JP" altLang="en-US">
                <a:latin typeface="Meiryo" panose="020B0604030504040204" pitchFamily="34" charset="-128"/>
                <a:ea typeface="Meiryo" panose="020B0604030504040204" pitchFamily="34" charset="-128"/>
              </a:rPr>
              <a:t>ライセンス</a:t>
            </a:r>
            <a:endParaRPr lang="en-US" altLang="ja-JP" dirty="0">
              <a:latin typeface="Meiryo" panose="020B0604030504040204" pitchFamily="34" charset="-128"/>
              <a:ea typeface="Meiryo" panose="020B0604030504040204" pitchFamily="34" charset="-128"/>
            </a:endParaRPr>
          </a:p>
          <a:p>
            <a:r>
              <a:rPr lang="en-US" altLang="ja-JP" dirty="0">
                <a:latin typeface="Meiryo" panose="020B0604030504040204" pitchFamily="34" charset="-128"/>
                <a:ea typeface="Meiryo" panose="020B0604030504040204" pitchFamily="34" charset="-128"/>
              </a:rPr>
              <a:t>ODC-</a:t>
            </a:r>
            <a:r>
              <a:rPr lang="en-US" altLang="ja-JP" dirty="0" err="1">
                <a:latin typeface="Meiryo" panose="020B0604030504040204" pitchFamily="34" charset="-128"/>
                <a:ea typeface="Meiryo" panose="020B0604030504040204" pitchFamily="34" charset="-128"/>
              </a:rPr>
              <a:t>ODbL</a:t>
            </a:r>
            <a:endParaRPr lang="en-US" altLang="ja-JP" dirty="0">
              <a:latin typeface="Meiryo" panose="020B0604030504040204" pitchFamily="34" charset="-128"/>
              <a:ea typeface="Meiryo" panose="020B0604030504040204" pitchFamily="34" charset="-128"/>
            </a:endParaRPr>
          </a:p>
        </p:txBody>
      </p:sp>
      <p:sp>
        <p:nvSpPr>
          <p:cNvPr id="9" name="テキスト プレースホルダー 8">
            <a:extLst>
              <a:ext uri="{FF2B5EF4-FFF2-40B4-BE49-F238E27FC236}">
                <a16:creationId xmlns:a16="http://schemas.microsoft.com/office/drawing/2014/main" id="{21CB0819-B9E4-3B4B-84B4-A2FE09962884}"/>
              </a:ext>
            </a:extLst>
          </p:cNvPr>
          <p:cNvSpPr>
            <a:spLocks noGrp="1"/>
          </p:cNvSpPr>
          <p:nvPr>
            <p:ph type="body" sz="quarter" idx="14"/>
          </p:nvPr>
        </p:nvSpPr>
        <p:spPr/>
        <p:txBody>
          <a:bodyPr/>
          <a:lstStyle/>
          <a:p>
            <a:r>
              <a:rPr lang="ja-JP" altLang="en-US"/>
              <a:t>オープンソースソフトウェアと集合知データ</a:t>
            </a:r>
          </a:p>
        </p:txBody>
      </p:sp>
      <p:sp>
        <p:nvSpPr>
          <p:cNvPr id="4" name="テキスト ボックス 3">
            <a:extLst>
              <a:ext uri="{FF2B5EF4-FFF2-40B4-BE49-F238E27FC236}">
                <a16:creationId xmlns:a16="http://schemas.microsoft.com/office/drawing/2014/main" id="{ACCF9FE2-AC21-4945-B6A0-97064C9200BB}"/>
              </a:ext>
            </a:extLst>
          </p:cNvPr>
          <p:cNvSpPr txBox="1"/>
          <p:nvPr/>
        </p:nvSpPr>
        <p:spPr>
          <a:xfrm>
            <a:off x="9222345" y="5517232"/>
            <a:ext cx="2975495" cy="646331"/>
          </a:xfrm>
          <a:prstGeom prst="rect">
            <a:avLst/>
          </a:prstGeom>
          <a:noFill/>
        </p:spPr>
        <p:txBody>
          <a:bodyPr wrap="none" rtlCol="0">
            <a:spAutoFit/>
          </a:bodyPr>
          <a:lstStyle/>
          <a:p>
            <a:r>
              <a:rPr lang="en" altLang="ja-JP" dirty="0"/>
              <a:t>OpenStreetMap</a:t>
            </a:r>
          </a:p>
          <a:p>
            <a:r>
              <a:rPr lang="en" altLang="ja-JP" dirty="0"/>
              <a:t>(Licensed under CC BY-SA 2.0)</a:t>
            </a:r>
            <a:endParaRPr kumimoji="1" lang="ja-JP" altLang="en-US"/>
          </a:p>
        </p:txBody>
      </p:sp>
      <p:pic>
        <p:nvPicPr>
          <p:cNvPr id="3074" name="Picture 2" descr="OpenStreetMap ロゴ">
            <a:hlinkClick r:id="rId3"/>
            <a:extLst>
              <a:ext uri="{FF2B5EF4-FFF2-40B4-BE49-F238E27FC236}">
                <a16:creationId xmlns:a16="http://schemas.microsoft.com/office/drawing/2014/main" id="{9A1ABB33-EB79-F74B-8B00-51BEFA5B3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0090" y="4444235"/>
            <a:ext cx="1145005" cy="1145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899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D518CDBA-EB41-9249-A478-A2FA820853A2}"/>
              </a:ext>
            </a:extLst>
          </p:cNvPr>
          <p:cNvSpPr>
            <a:spLocks noGrp="1"/>
          </p:cNvSpPr>
          <p:nvPr>
            <p:ph sz="half" idx="1"/>
          </p:nvPr>
        </p:nvSpPr>
        <p:spPr/>
        <p:txBody>
          <a:bodyPr>
            <a:normAutofit/>
          </a:bodyPr>
          <a:lstStyle/>
          <a:p>
            <a:r>
              <a:rPr lang="ja-JP" altLang="en-US" sz="2400"/>
              <a:t>クックパッド：</a:t>
            </a:r>
            <a:r>
              <a:rPr lang="ja-JP" altLang="en-US" sz="2400" b="0"/>
              <a:t>みんなで作るレシピサイト</a:t>
            </a:r>
            <a:endParaRPr lang="en-US" altLang="ja-JP" sz="2400" b="0" dirty="0"/>
          </a:p>
          <a:p>
            <a:pPr lvl="1"/>
            <a:r>
              <a:rPr lang="en-US" altLang="ja-JP" sz="2000" dirty="0"/>
              <a:t>http://</a:t>
            </a:r>
            <a:r>
              <a:rPr lang="en-US" altLang="ja-JP" sz="2000" dirty="0" err="1"/>
              <a:t>cookpad.com</a:t>
            </a:r>
            <a:r>
              <a:rPr lang="en-US" altLang="ja-JP" sz="2000" dirty="0"/>
              <a:t>/</a:t>
            </a:r>
          </a:p>
          <a:p>
            <a:r>
              <a:rPr lang="ja-JP" altLang="en-US" sz="2400"/>
              <a:t>楽天トラベル：</a:t>
            </a:r>
            <a:r>
              <a:rPr lang="ja-JP" altLang="en-US" sz="2400" b="0"/>
              <a:t>宿泊予約、クチコミ</a:t>
            </a:r>
            <a:endParaRPr lang="en" altLang="ja-JP" sz="2400" b="0" dirty="0"/>
          </a:p>
          <a:p>
            <a:pPr lvl="1"/>
            <a:r>
              <a:rPr lang="en" altLang="ja-JP" sz="2000" dirty="0"/>
              <a:t>http://</a:t>
            </a:r>
            <a:r>
              <a:rPr lang="en" altLang="ja-JP" sz="2000" dirty="0" err="1"/>
              <a:t>travel.rakuten.co.jp</a:t>
            </a:r>
            <a:r>
              <a:rPr lang="en" altLang="ja-JP" sz="2000" dirty="0"/>
              <a:t>/</a:t>
            </a:r>
            <a:endParaRPr lang="en-US" altLang="ja-JP" sz="2000" dirty="0"/>
          </a:p>
          <a:p>
            <a:r>
              <a:rPr lang="ja-JP" altLang="en-US" sz="2400"/>
              <a:t>価格コム：</a:t>
            </a:r>
            <a:r>
              <a:rPr lang="ja-JP" altLang="en-US" sz="2400" b="0"/>
              <a:t>商品比較、口コミ、レビュー</a:t>
            </a:r>
            <a:endParaRPr lang="en-US" altLang="ja-JP" sz="2400" dirty="0"/>
          </a:p>
          <a:p>
            <a:pPr lvl="1"/>
            <a:r>
              <a:rPr lang="en" altLang="ja-JP" sz="2000" dirty="0"/>
              <a:t>http://</a:t>
            </a:r>
            <a:r>
              <a:rPr lang="en" altLang="ja-JP" sz="2000" dirty="0" err="1"/>
              <a:t>kakaku.com</a:t>
            </a:r>
            <a:r>
              <a:rPr lang="en" altLang="ja-JP" sz="2000" dirty="0"/>
              <a:t>/</a:t>
            </a:r>
          </a:p>
          <a:p>
            <a:r>
              <a:rPr lang="en" altLang="ja-JP" sz="2400" dirty="0" err="1"/>
              <a:t>QLife</a:t>
            </a:r>
            <a:r>
              <a:rPr lang="ja-JP" altLang="en-US" sz="2400"/>
              <a:t>：</a:t>
            </a:r>
            <a:r>
              <a:rPr lang="ja-JP" altLang="en-US" sz="2400" b="0"/>
              <a:t>医療総合サイト</a:t>
            </a:r>
          </a:p>
          <a:p>
            <a:pPr lvl="1"/>
            <a:r>
              <a:rPr lang="en" altLang="ja-JP" sz="2000" dirty="0"/>
              <a:t>https://</a:t>
            </a:r>
            <a:r>
              <a:rPr lang="en" altLang="ja-JP" sz="2000" dirty="0" err="1"/>
              <a:t>www.qlife.jp</a:t>
            </a:r>
            <a:r>
              <a:rPr lang="en" altLang="ja-JP" sz="2000" dirty="0"/>
              <a:t>/</a:t>
            </a:r>
          </a:p>
          <a:p>
            <a:r>
              <a:rPr lang="ja-JP" altLang="en-US" sz="2400"/>
              <a:t>食べログ：</a:t>
            </a:r>
            <a:r>
              <a:rPr lang="ja-JP" altLang="en-US" sz="2400" b="0"/>
              <a:t>グルメサイト</a:t>
            </a:r>
            <a:endParaRPr lang="en-US" altLang="ja-JP" sz="2400" b="0" dirty="0"/>
          </a:p>
          <a:p>
            <a:pPr lvl="1"/>
            <a:r>
              <a:rPr lang="en" altLang="ja-JP" sz="2000" dirty="0"/>
              <a:t>https://</a:t>
            </a:r>
            <a:r>
              <a:rPr lang="en" altLang="ja-JP" sz="2000" dirty="0" err="1"/>
              <a:t>tabelog.com</a:t>
            </a:r>
            <a:r>
              <a:rPr lang="en" altLang="ja-JP" sz="2000" dirty="0"/>
              <a:t>/</a:t>
            </a:r>
            <a:endParaRPr lang="ja-JP" altLang="en-US" sz="2000"/>
          </a:p>
          <a:p>
            <a:endParaRPr lang="en" altLang="ja-JP" sz="2400" dirty="0"/>
          </a:p>
          <a:p>
            <a:endParaRPr lang="ja-JP" altLang="en-US" sz="2400"/>
          </a:p>
        </p:txBody>
      </p:sp>
      <p:sp>
        <p:nvSpPr>
          <p:cNvPr id="10" name="コンテンツ プレースホルダー 9">
            <a:extLst>
              <a:ext uri="{FF2B5EF4-FFF2-40B4-BE49-F238E27FC236}">
                <a16:creationId xmlns:a16="http://schemas.microsoft.com/office/drawing/2014/main" id="{CC69466B-9181-6146-A770-80F327ABBBBF}"/>
              </a:ext>
            </a:extLst>
          </p:cNvPr>
          <p:cNvSpPr>
            <a:spLocks noGrp="1"/>
          </p:cNvSpPr>
          <p:nvPr>
            <p:ph sz="half" idx="2"/>
          </p:nvPr>
        </p:nvSpPr>
        <p:spPr/>
        <p:txBody>
          <a:bodyPr vert="horz" lIns="91440" tIns="45720" rIns="91440" bIns="45720" rtlCol="0">
            <a:normAutofit lnSpcReduction="10000"/>
          </a:bodyPr>
          <a:lstStyle/>
          <a:p>
            <a:pPr>
              <a:buFont typeface="Wingdings" pitchFamily="2" charset="2"/>
              <a:buChar char="p"/>
            </a:pPr>
            <a:r>
              <a:rPr lang="en" altLang="ja-JP" sz="2400" dirty="0" err="1"/>
              <a:t>CinemaScape</a:t>
            </a:r>
            <a:r>
              <a:rPr lang="ja-JP" altLang="en-US" sz="2400"/>
              <a:t>：</a:t>
            </a:r>
            <a:r>
              <a:rPr lang="ja-JP" altLang="en-US" sz="2400" b="0"/>
              <a:t>映画批評空間</a:t>
            </a:r>
            <a:endParaRPr lang="en-US" altLang="ja-JP" sz="2400" b="0" dirty="0"/>
          </a:p>
          <a:p>
            <a:pPr lvl="1"/>
            <a:r>
              <a:rPr lang="en" altLang="ja-JP" sz="2000" dirty="0"/>
              <a:t>http://</a:t>
            </a:r>
            <a:r>
              <a:rPr lang="en" altLang="ja-JP" sz="2000" dirty="0" err="1"/>
              <a:t>cinema.intercritique.com</a:t>
            </a:r>
            <a:r>
              <a:rPr lang="en" altLang="ja-JP" sz="2000" dirty="0"/>
              <a:t>/</a:t>
            </a:r>
          </a:p>
          <a:p>
            <a:pPr>
              <a:buFont typeface="Wingdings" pitchFamily="2" charset="2"/>
              <a:buChar char="p"/>
            </a:pPr>
            <a:r>
              <a:rPr lang="en" altLang="ja-JP" sz="2400" dirty="0"/>
              <a:t>@</a:t>
            </a:r>
            <a:r>
              <a:rPr lang="en" altLang="ja-JP" sz="2400" dirty="0" err="1"/>
              <a:t>cosme</a:t>
            </a:r>
            <a:r>
              <a:rPr lang="ja-JP" altLang="en-US" sz="2400"/>
              <a:t>：</a:t>
            </a:r>
            <a:r>
              <a:rPr lang="ja-JP" altLang="en-US" sz="2400" b="0"/>
              <a:t>化粧品・美容の口コミ</a:t>
            </a:r>
            <a:r>
              <a:rPr lang="en" altLang="ja-JP" sz="2400" dirty="0"/>
              <a:t> </a:t>
            </a:r>
          </a:p>
          <a:p>
            <a:pPr lvl="1"/>
            <a:r>
              <a:rPr lang="en" altLang="ja-JP" sz="2000" dirty="0"/>
              <a:t>http://</a:t>
            </a:r>
            <a:r>
              <a:rPr lang="en" altLang="ja-JP" sz="2000" dirty="0" err="1"/>
              <a:t>www.cosme.net</a:t>
            </a:r>
            <a:r>
              <a:rPr lang="en" altLang="ja-JP" sz="2000" dirty="0"/>
              <a:t>/</a:t>
            </a:r>
          </a:p>
          <a:p>
            <a:pPr>
              <a:buFont typeface="Wingdings" pitchFamily="2" charset="2"/>
              <a:buChar char="p"/>
            </a:pPr>
            <a:r>
              <a:rPr lang="en" altLang="ja-JP" sz="2400" dirty="0" err="1"/>
              <a:t>Chakuwiki</a:t>
            </a:r>
            <a:r>
              <a:rPr lang="ja-JP" altLang="en-US" sz="2400"/>
              <a:t>：</a:t>
            </a:r>
            <a:r>
              <a:rPr lang="ja-JP" altLang="en-US" sz="2400" b="0"/>
              <a:t>ご当地の噂</a:t>
            </a:r>
            <a:endParaRPr lang="en-US" altLang="ja-JP" sz="2400" b="0" dirty="0"/>
          </a:p>
          <a:p>
            <a:pPr lvl="1"/>
            <a:r>
              <a:rPr lang="en" altLang="ja-JP" sz="2000" dirty="0"/>
              <a:t>http://</a:t>
            </a:r>
            <a:r>
              <a:rPr lang="en" altLang="ja-JP" sz="2000" dirty="0" err="1"/>
              <a:t>wiki.chakuriki.net</a:t>
            </a:r>
            <a:r>
              <a:rPr lang="en" altLang="ja-JP" sz="2000" dirty="0"/>
              <a:t>/</a:t>
            </a:r>
          </a:p>
          <a:p>
            <a:pPr>
              <a:buFont typeface="Wingdings" pitchFamily="2" charset="2"/>
              <a:buChar char="p"/>
            </a:pPr>
            <a:r>
              <a:rPr lang="en" altLang="ja-JP" sz="2400" dirty="0"/>
              <a:t>Rakuten</a:t>
            </a:r>
            <a:r>
              <a:rPr lang="ja-JP" altLang="en-US" sz="2400"/>
              <a:t>みん就：</a:t>
            </a:r>
            <a:r>
              <a:rPr lang="ja-JP" altLang="en-US" sz="2400" b="0"/>
              <a:t>就職活動情報</a:t>
            </a:r>
            <a:endParaRPr lang="en" altLang="ja-JP" sz="2400" b="0" dirty="0"/>
          </a:p>
          <a:p>
            <a:pPr lvl="1"/>
            <a:r>
              <a:rPr lang="en" altLang="ja-JP" sz="2000" dirty="0"/>
              <a:t>http://</a:t>
            </a:r>
            <a:r>
              <a:rPr lang="en" altLang="ja-JP" sz="2000" dirty="0" err="1"/>
              <a:t>www.nikki.ne.jp</a:t>
            </a:r>
            <a:r>
              <a:rPr lang="en" altLang="ja-JP" sz="2000" dirty="0"/>
              <a:t>/</a:t>
            </a:r>
          </a:p>
          <a:p>
            <a:pPr>
              <a:buFont typeface="Wingdings" pitchFamily="2" charset="2"/>
              <a:buChar char="p"/>
            </a:pPr>
            <a:r>
              <a:rPr lang="ja-JP" altLang="en-US" sz="2400"/>
              <a:t>アンサイクロペディア：</a:t>
            </a:r>
            <a:r>
              <a:rPr lang="ja-JP" altLang="en-US" sz="2400" b="0"/>
              <a:t>誤りと嘘八百でいっぱいの百科事典</a:t>
            </a:r>
            <a:endParaRPr lang="en-US" altLang="ja-JP" sz="2400" b="0" dirty="0"/>
          </a:p>
          <a:p>
            <a:pPr lvl="1"/>
            <a:r>
              <a:rPr lang="en" altLang="ja-JP" sz="2000" dirty="0"/>
              <a:t>http://</a:t>
            </a:r>
            <a:r>
              <a:rPr lang="en" altLang="ja-JP" sz="2000" dirty="0" err="1"/>
              <a:t>ja.uncyclopedia.info</a:t>
            </a:r>
            <a:r>
              <a:rPr lang="en" altLang="ja-JP" sz="2000" dirty="0"/>
              <a:t>/</a:t>
            </a:r>
          </a:p>
          <a:p>
            <a:pPr marL="0" indent="0">
              <a:buNone/>
            </a:pPr>
            <a:r>
              <a:rPr lang="ja-JP" altLang="en-US" sz="2400"/>
              <a:t>．．．．</a:t>
            </a:r>
            <a:endParaRPr lang="en" altLang="ja-JP" sz="2400" dirty="0"/>
          </a:p>
        </p:txBody>
      </p:sp>
      <p:sp>
        <p:nvSpPr>
          <p:cNvPr id="2" name="タイトル 1">
            <a:extLst>
              <a:ext uri="{FF2B5EF4-FFF2-40B4-BE49-F238E27FC236}">
                <a16:creationId xmlns:a16="http://schemas.microsoft.com/office/drawing/2014/main" id="{20F23E99-F1D0-CC41-9D69-ED09A5EB00EA}"/>
              </a:ext>
            </a:extLst>
          </p:cNvPr>
          <p:cNvSpPr>
            <a:spLocks noGrp="1"/>
          </p:cNvSpPr>
          <p:nvPr>
            <p:ph type="title"/>
          </p:nvPr>
        </p:nvSpPr>
        <p:spPr/>
        <p:txBody>
          <a:bodyPr>
            <a:normAutofit/>
          </a:bodyPr>
          <a:lstStyle/>
          <a:p>
            <a:r>
              <a:rPr lang="ja-JP" altLang="en-US"/>
              <a:t>その他の「集合知」を利用したサイト</a:t>
            </a:r>
          </a:p>
        </p:txBody>
      </p:sp>
      <p:sp>
        <p:nvSpPr>
          <p:cNvPr id="6" name="テキスト プレースホルダー 5">
            <a:extLst>
              <a:ext uri="{FF2B5EF4-FFF2-40B4-BE49-F238E27FC236}">
                <a16:creationId xmlns:a16="http://schemas.microsoft.com/office/drawing/2014/main" id="{8F035AAC-9921-3548-80D9-AF768D90A9DD}"/>
              </a:ext>
            </a:extLst>
          </p:cNvPr>
          <p:cNvSpPr>
            <a:spLocks noGrp="1"/>
          </p:cNvSpPr>
          <p:nvPr>
            <p:ph type="body" sz="quarter" idx="14"/>
          </p:nvPr>
        </p:nvSpPr>
        <p:spPr/>
        <p:txBody>
          <a:bodyPr/>
          <a:lstStyle/>
          <a:p>
            <a:r>
              <a:rPr lang="ja-JP" altLang="en-US"/>
              <a:t>オープンソースソフトウェアと集合知データ</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2025134" y="397665"/>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Tree>
    <p:extLst>
      <p:ext uri="{BB962C8B-B14F-4D97-AF65-F5344CB8AC3E}">
        <p14:creationId xmlns:p14="http://schemas.microsoft.com/office/powerpoint/2010/main" val="88248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a:extLst>
              <a:ext uri="{FF2B5EF4-FFF2-40B4-BE49-F238E27FC236}">
                <a16:creationId xmlns:a16="http://schemas.microsoft.com/office/drawing/2014/main" id="{00DE3CBA-BFA0-F541-B006-29A1A901B189}"/>
              </a:ext>
            </a:extLst>
          </p:cNvPr>
          <p:cNvSpPr/>
          <p:nvPr/>
        </p:nvSpPr>
        <p:spPr>
          <a:xfrm>
            <a:off x="2994741" y="4760981"/>
            <a:ext cx="8568951" cy="684244"/>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7" name="角丸四角形 6">
            <a:extLst>
              <a:ext uri="{FF2B5EF4-FFF2-40B4-BE49-F238E27FC236}">
                <a16:creationId xmlns:a16="http://schemas.microsoft.com/office/drawing/2014/main" id="{E18335B3-27CD-1048-AE1B-256E6F34D9AE}"/>
              </a:ext>
            </a:extLst>
          </p:cNvPr>
          <p:cNvSpPr/>
          <p:nvPr/>
        </p:nvSpPr>
        <p:spPr>
          <a:xfrm>
            <a:off x="2994741" y="2780928"/>
            <a:ext cx="8568951" cy="1765232"/>
          </a:xfrm>
          <a:prstGeom prst="roundRect">
            <a:avLst/>
          </a:prstGeom>
          <a:solidFill>
            <a:schemeClr val="accent2">
              <a:lumMod val="20000"/>
              <a:lumOff val="80000"/>
            </a:schemeClr>
          </a:solidFill>
          <a:ln>
            <a:solidFill>
              <a:srgbClr val="FF0000"/>
            </a:solidFill>
          </a:ln>
          <a:effectLst>
            <a:innerShdw blurRad="63500" dist="50800" dir="13500000">
              <a:prstClr val="black">
                <a:alpha val="50000"/>
              </a:prstClr>
            </a:innerShdw>
          </a:effectLst>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8" name="角丸四角形 7">
            <a:extLst>
              <a:ext uri="{FF2B5EF4-FFF2-40B4-BE49-F238E27FC236}">
                <a16:creationId xmlns:a16="http://schemas.microsoft.com/office/drawing/2014/main" id="{669FAD83-1928-D546-9E13-F0AA89E3A855}"/>
              </a:ext>
            </a:extLst>
          </p:cNvPr>
          <p:cNvSpPr/>
          <p:nvPr/>
        </p:nvSpPr>
        <p:spPr>
          <a:xfrm>
            <a:off x="2999657" y="1879171"/>
            <a:ext cx="8568951" cy="686937"/>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2" name="タイトル 1">
            <a:extLst>
              <a:ext uri="{FF2B5EF4-FFF2-40B4-BE49-F238E27FC236}">
                <a16:creationId xmlns:a16="http://schemas.microsoft.com/office/drawing/2014/main" id="{C8FFD7D3-3632-FD4B-B10A-3D084949820C}"/>
              </a:ext>
            </a:extLst>
          </p:cNvPr>
          <p:cNvSpPr>
            <a:spLocks noGrp="1"/>
          </p:cNvSpPr>
          <p:nvPr>
            <p:ph type="ctrTitle"/>
          </p:nvPr>
        </p:nvSpPr>
        <p:spPr/>
        <p:txBody>
          <a:bodyPr/>
          <a:lstStyle/>
          <a:p>
            <a:r>
              <a:rPr kumimoji="1" lang="en-US" altLang="ja-JP" dirty="0"/>
              <a:t>Table of Contents</a:t>
            </a:r>
            <a:endParaRPr kumimoji="1" lang="ja-JP" altLang="en-US"/>
          </a:p>
        </p:txBody>
      </p:sp>
      <p:sp>
        <p:nvSpPr>
          <p:cNvPr id="3" name="コンテンツ プレースホルダー 2">
            <a:extLst>
              <a:ext uri="{FF2B5EF4-FFF2-40B4-BE49-F238E27FC236}">
                <a16:creationId xmlns:a16="http://schemas.microsoft.com/office/drawing/2014/main" id="{6B9259AC-39F5-4743-8703-F4452E67FEA4}"/>
              </a:ext>
            </a:extLst>
          </p:cNvPr>
          <p:cNvSpPr>
            <a:spLocks noGrp="1"/>
          </p:cNvSpPr>
          <p:nvPr>
            <p:ph sz="quarter" idx="10"/>
          </p:nvPr>
        </p:nvSpPr>
        <p:spPr>
          <a:xfrm>
            <a:off x="3143672" y="1268761"/>
            <a:ext cx="8424936" cy="5102011"/>
          </a:xfrm>
        </p:spPr>
        <p:txBody>
          <a:bodyPr>
            <a:normAutofit fontScale="92500" lnSpcReduction="20000"/>
          </a:bodyPr>
          <a:lstStyle/>
          <a:p>
            <a:pPr marL="0" indent="0">
              <a:buNone/>
            </a:pPr>
            <a:r>
              <a:rPr lang="ja-JP" altLang="en-US">
                <a:solidFill>
                  <a:schemeClr val="tx1"/>
                </a:solidFill>
              </a:rPr>
              <a:t>データサイエンスで利用されるデータ</a:t>
            </a:r>
            <a:endParaRPr lang="en-US" altLang="ja-JP" dirty="0">
              <a:solidFill>
                <a:schemeClr val="tx1"/>
              </a:solidFill>
            </a:endParaRPr>
          </a:p>
          <a:p>
            <a:pPr lvl="3"/>
            <a:endParaRPr lang="en-US" altLang="ja-JP" dirty="0"/>
          </a:p>
          <a:p>
            <a:pPr marL="0" indent="0">
              <a:buNone/>
            </a:pPr>
            <a:r>
              <a:rPr lang="ja-JP" altLang="en-US"/>
              <a:t>様々なデータとオープンデータ</a:t>
            </a:r>
            <a:endParaRPr lang="en-US" altLang="ja-JP" dirty="0"/>
          </a:p>
          <a:p>
            <a:pPr lvl="1"/>
            <a:endParaRPr lang="ja-JP" altLang="en-US"/>
          </a:p>
          <a:p>
            <a:pPr marL="0" indent="0">
              <a:buNone/>
            </a:pPr>
            <a:r>
              <a:rPr lang="ja-JP" altLang="en-US"/>
              <a:t>オープンデータへの大きな流れ</a:t>
            </a:r>
            <a:endParaRPr lang="en-US" altLang="ja-JP" dirty="0"/>
          </a:p>
          <a:p>
            <a:pPr marL="457200" lvl="1" indent="0">
              <a:buNone/>
            </a:pPr>
            <a:r>
              <a:rPr lang="ja-JP" altLang="en-US"/>
              <a:t>政府データ（オープンガバメント）</a:t>
            </a:r>
            <a:endParaRPr lang="en-US" altLang="ja-JP" dirty="0"/>
          </a:p>
          <a:p>
            <a:pPr marL="457200" lvl="1" indent="0">
              <a:buNone/>
            </a:pPr>
            <a:r>
              <a:rPr lang="ja-JP" altLang="en-US"/>
              <a:t>オープンソースソフトウェアと集合知データ</a:t>
            </a:r>
          </a:p>
          <a:p>
            <a:pPr marL="457200" lvl="1" indent="0">
              <a:buNone/>
            </a:pPr>
            <a:r>
              <a:rPr lang="ja-JP" altLang="en-US" b="1"/>
              <a:t>科学データ（オープンサイエンス）</a:t>
            </a:r>
            <a:endParaRPr lang="en-US" altLang="ja-JP" b="1" dirty="0"/>
          </a:p>
          <a:p>
            <a:pPr lvl="1"/>
            <a:endParaRPr lang="en-US" altLang="ja-JP" dirty="0"/>
          </a:p>
          <a:p>
            <a:pPr marL="0" indent="0">
              <a:buNone/>
            </a:pPr>
            <a:r>
              <a:rPr lang="ja-JP" altLang="en-US"/>
              <a:t>データサイエンスにおける倫理</a:t>
            </a:r>
            <a:endParaRPr lang="en-US" altLang="ja-JP" sz="2600" dirty="0"/>
          </a:p>
          <a:p>
            <a:pPr marL="0" indent="0">
              <a:buNone/>
            </a:pPr>
            <a:endParaRPr lang="en-US" altLang="ja-JP" dirty="0"/>
          </a:p>
          <a:p>
            <a:pPr marL="0" indent="0">
              <a:buNone/>
            </a:pPr>
            <a:r>
              <a:rPr kumimoji="1" lang="ja-JP" altLang="en-US"/>
              <a:t>　</a:t>
            </a:r>
          </a:p>
        </p:txBody>
      </p:sp>
      <p:sp>
        <p:nvSpPr>
          <p:cNvPr id="4" name="テキスト プレースホルダー 3">
            <a:extLst>
              <a:ext uri="{FF2B5EF4-FFF2-40B4-BE49-F238E27FC236}">
                <a16:creationId xmlns:a16="http://schemas.microsoft.com/office/drawing/2014/main" id="{CDD30FAF-6BF1-5343-9B00-B8F3F0E0A868}"/>
              </a:ext>
            </a:extLst>
          </p:cNvPr>
          <p:cNvSpPr>
            <a:spLocks noGrp="1"/>
          </p:cNvSpPr>
          <p:nvPr>
            <p:ph type="body" sz="quarter" idx="11"/>
          </p:nvPr>
        </p:nvSpPr>
        <p:spPr/>
        <p:txBody>
          <a:bodyPr/>
          <a:lstStyle/>
          <a:p>
            <a:r>
              <a:rPr lang="ja-JP" altLang="en-US"/>
              <a:t>データの収集</a:t>
            </a:r>
          </a:p>
        </p:txBody>
      </p:sp>
      <p:grpSp>
        <p:nvGrpSpPr>
          <p:cNvPr id="9" name="グループ化 8">
            <a:extLst>
              <a:ext uri="{FF2B5EF4-FFF2-40B4-BE49-F238E27FC236}">
                <a16:creationId xmlns:a16="http://schemas.microsoft.com/office/drawing/2014/main" id="{DB734111-096C-154E-B418-338049E42E2B}"/>
              </a:ext>
            </a:extLst>
          </p:cNvPr>
          <p:cNvGrpSpPr/>
          <p:nvPr/>
        </p:nvGrpSpPr>
        <p:grpSpPr>
          <a:xfrm>
            <a:off x="3215680" y="4072972"/>
            <a:ext cx="6048672" cy="436148"/>
            <a:chOff x="3215680" y="3140968"/>
            <a:chExt cx="6048672" cy="436148"/>
          </a:xfrm>
        </p:grpSpPr>
        <p:sp>
          <p:nvSpPr>
            <p:cNvPr id="10" name="右矢印 9">
              <a:extLst>
                <a:ext uri="{FF2B5EF4-FFF2-40B4-BE49-F238E27FC236}">
                  <a16:creationId xmlns:a16="http://schemas.microsoft.com/office/drawing/2014/main" id="{90452585-1B77-3B4B-8272-C72594B42D45}"/>
                </a:ext>
              </a:extLst>
            </p:cNvPr>
            <p:cNvSpPr/>
            <p:nvPr/>
          </p:nvSpPr>
          <p:spPr>
            <a:xfrm>
              <a:off x="3215680" y="3140968"/>
              <a:ext cx="360040" cy="432048"/>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1" name="角丸四角形 10">
              <a:extLst>
                <a:ext uri="{FF2B5EF4-FFF2-40B4-BE49-F238E27FC236}">
                  <a16:creationId xmlns:a16="http://schemas.microsoft.com/office/drawing/2014/main" id="{A6B12E54-CF17-3647-B86F-ACE3C11C554A}"/>
                </a:ext>
              </a:extLst>
            </p:cNvPr>
            <p:cNvSpPr/>
            <p:nvPr/>
          </p:nvSpPr>
          <p:spPr>
            <a:xfrm>
              <a:off x="3575720" y="3140968"/>
              <a:ext cx="5688632" cy="436148"/>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Tree>
    <p:extLst>
      <p:ext uri="{BB962C8B-B14F-4D97-AF65-F5344CB8AC3E}">
        <p14:creationId xmlns:p14="http://schemas.microsoft.com/office/powerpoint/2010/main" val="564467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コンテンツ プレースホルダー 17">
            <a:extLst>
              <a:ext uri="{FF2B5EF4-FFF2-40B4-BE49-F238E27FC236}">
                <a16:creationId xmlns:a16="http://schemas.microsoft.com/office/drawing/2014/main" id="{A2FACFB7-B405-E34D-AB24-136376CFD209}"/>
              </a:ext>
            </a:extLst>
          </p:cNvPr>
          <p:cNvSpPr>
            <a:spLocks noGrp="1"/>
          </p:cNvSpPr>
          <p:nvPr>
            <p:ph idx="1"/>
          </p:nvPr>
        </p:nvSpPr>
        <p:spPr>
          <a:xfrm>
            <a:off x="527382" y="1844824"/>
            <a:ext cx="6792753" cy="4511526"/>
          </a:xfrm>
        </p:spPr>
        <p:txBody>
          <a:bodyPr/>
          <a:lstStyle/>
          <a:p>
            <a:r>
              <a:rPr lang="ja-JP" altLang="en-US"/>
              <a:t>みなさんがアクセスできる（よく見る）「データ」を教えてください．</a:t>
            </a:r>
            <a:endParaRPr lang="en-US" altLang="ja-JP" dirty="0"/>
          </a:p>
          <a:p>
            <a:pPr lvl="1"/>
            <a:r>
              <a:rPr lang="ja-JP" altLang="en-US"/>
              <a:t>「</a:t>
            </a:r>
            <a:r>
              <a:rPr lang="en" altLang="ja-JP" dirty="0"/>
              <a:t>Web</a:t>
            </a:r>
            <a:r>
              <a:rPr lang="ja-JP" altLang="en-US"/>
              <a:t>ページ」「パソコンのデータ」よりもう１、２段細かなカテゴリで書いてください．</a:t>
            </a:r>
          </a:p>
        </p:txBody>
      </p:sp>
      <p:sp>
        <p:nvSpPr>
          <p:cNvPr id="10" name="テキスト プレースホルダー 9">
            <a:extLst>
              <a:ext uri="{FF2B5EF4-FFF2-40B4-BE49-F238E27FC236}">
                <a16:creationId xmlns:a16="http://schemas.microsoft.com/office/drawing/2014/main" id="{C15AD42D-79F8-E948-A365-6653CF9CE025}"/>
              </a:ext>
            </a:extLst>
          </p:cNvPr>
          <p:cNvSpPr>
            <a:spLocks noGrp="1"/>
          </p:cNvSpPr>
          <p:nvPr>
            <p:ph type="body" sz="quarter" idx="13"/>
          </p:nvPr>
        </p:nvSpPr>
        <p:spPr/>
        <p:txBody>
          <a:bodyPr>
            <a:normAutofit fontScale="92500" lnSpcReduction="20000"/>
          </a:bodyPr>
          <a:lstStyle/>
          <a:p>
            <a:r>
              <a:rPr lang="ja-JP" altLang="en-US"/>
              <a:t>みなさんの身近にはどんなデータがありますか？</a:t>
            </a:r>
            <a:endParaRPr lang="en-US" altLang="ja-JP" dirty="0"/>
          </a:p>
        </p:txBody>
      </p:sp>
      <p:sp>
        <p:nvSpPr>
          <p:cNvPr id="8" name="タイトル 7">
            <a:extLst>
              <a:ext uri="{FF2B5EF4-FFF2-40B4-BE49-F238E27FC236}">
                <a16:creationId xmlns:a16="http://schemas.microsoft.com/office/drawing/2014/main" id="{95314EAE-6FC7-1C47-BCF9-A093D9B3D117}"/>
              </a:ext>
            </a:extLst>
          </p:cNvPr>
          <p:cNvSpPr>
            <a:spLocks noGrp="1"/>
          </p:cNvSpPr>
          <p:nvPr>
            <p:ph type="title"/>
          </p:nvPr>
        </p:nvSpPr>
        <p:spPr/>
        <p:txBody>
          <a:bodyPr>
            <a:normAutofit/>
          </a:bodyPr>
          <a:lstStyle/>
          <a:p>
            <a:r>
              <a:rPr lang="ja-JP" altLang="en-US"/>
              <a:t>データの種類とその収集方法</a:t>
            </a:r>
          </a:p>
        </p:txBody>
      </p:sp>
      <p:sp>
        <p:nvSpPr>
          <p:cNvPr id="14" name="テキスト プレースホルダー 13">
            <a:extLst>
              <a:ext uri="{FF2B5EF4-FFF2-40B4-BE49-F238E27FC236}">
                <a16:creationId xmlns:a16="http://schemas.microsoft.com/office/drawing/2014/main" id="{B1E548D5-20D5-A146-95F5-0ABDC11EBE5E}"/>
              </a:ext>
            </a:extLst>
          </p:cNvPr>
          <p:cNvSpPr>
            <a:spLocks noGrp="1"/>
          </p:cNvSpPr>
          <p:nvPr>
            <p:ph type="body" sz="quarter" idx="14"/>
          </p:nvPr>
        </p:nvSpPr>
        <p:spPr/>
        <p:txBody>
          <a:bodyPr/>
          <a:lstStyle/>
          <a:p>
            <a:r>
              <a:rPr lang="ja-JP" altLang="en-US"/>
              <a:t>様々なデータとオープンデータ</a:t>
            </a:r>
            <a:endParaRPr lang="en-US" altLang="ja-JP" dirty="0"/>
          </a:p>
        </p:txBody>
      </p:sp>
      <p:grpSp>
        <p:nvGrpSpPr>
          <p:cNvPr id="17" name="グループ化 16">
            <a:extLst>
              <a:ext uri="{FF2B5EF4-FFF2-40B4-BE49-F238E27FC236}">
                <a16:creationId xmlns:a16="http://schemas.microsoft.com/office/drawing/2014/main" id="{5D2154A3-D3CD-074D-839D-35311A7DBBED}"/>
              </a:ext>
            </a:extLst>
          </p:cNvPr>
          <p:cNvGrpSpPr/>
          <p:nvPr/>
        </p:nvGrpSpPr>
        <p:grpSpPr>
          <a:xfrm>
            <a:off x="5519936" y="1340768"/>
            <a:ext cx="6355990" cy="5134091"/>
            <a:chOff x="2882644" y="1619091"/>
            <a:chExt cx="6355990" cy="5134091"/>
          </a:xfrm>
        </p:grpSpPr>
        <p:pic>
          <p:nvPicPr>
            <p:cNvPr id="1032" name="Picture 8">
              <a:extLst>
                <a:ext uri="{FF2B5EF4-FFF2-40B4-BE49-F238E27FC236}">
                  <a16:creationId xmlns:a16="http://schemas.microsoft.com/office/drawing/2014/main" id="{DFB5B9D5-7021-E249-A4ED-1D00C3363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882644" y="4109127"/>
              <a:ext cx="2854602" cy="26440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A53A433-07EC-7840-898F-7C50E4A53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032" y="4109127"/>
              <a:ext cx="2854602" cy="264405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3F80BA96-ABEB-2C46-B91F-C846AD84812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067439" y="1619091"/>
              <a:ext cx="4057123" cy="4962843"/>
            </a:xfrm>
            <a:prstGeom prst="rect">
              <a:avLst/>
            </a:prstGeom>
            <a:noFill/>
            <a:ln w="6350">
              <a:noFill/>
            </a:ln>
            <a:extLst>
              <a:ext uri="{909E8E84-426E-40DD-AFC4-6F175D3DCCD1}">
                <a14:hiddenFill xmlns:a14="http://schemas.microsoft.com/office/drawing/2010/main">
                  <a:solidFill>
                    <a:srgbClr val="FFFFFF"/>
                  </a:solidFill>
                </a14:hiddenFill>
              </a:ext>
            </a:extLst>
          </p:spPr>
        </p:pic>
      </p:grpSp>
      <p:sp>
        <p:nvSpPr>
          <p:cNvPr id="12" name="フッター プレースホルダー 3">
            <a:extLst>
              <a:ext uri="{FF2B5EF4-FFF2-40B4-BE49-F238E27FC236}">
                <a16:creationId xmlns:a16="http://schemas.microsoft.com/office/drawing/2014/main" id="{A83AD66B-D957-CE42-B4DF-2FC01602126F}"/>
              </a:ext>
            </a:extLst>
          </p:cNvPr>
          <p:cNvSpPr txBox="1">
            <a:spLocks/>
          </p:cNvSpPr>
          <p:nvPr/>
        </p:nvSpPr>
        <p:spPr>
          <a:xfrm>
            <a:off x="10416480" y="1699990"/>
            <a:ext cx="1766532"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2010445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EC8192C8-498B-7F4B-813B-D8F07293D8C5}"/>
              </a:ext>
            </a:extLst>
          </p:cNvPr>
          <p:cNvSpPr>
            <a:spLocks noGrp="1"/>
          </p:cNvSpPr>
          <p:nvPr>
            <p:ph idx="1"/>
          </p:nvPr>
        </p:nvSpPr>
        <p:spPr>
          <a:xfrm>
            <a:off x="527382" y="1281288"/>
            <a:ext cx="8207938" cy="3739716"/>
          </a:xfrm>
        </p:spPr>
        <p:txBody>
          <a:bodyPr>
            <a:normAutofit fontScale="85000" lnSpcReduction="10000"/>
          </a:bodyPr>
          <a:lstStyle/>
          <a:p>
            <a:r>
              <a:rPr lang="ja-JP" altLang="en-US"/>
              <a:t>科学・技術は、先人の成果の上に発見・知見・方法を積み上げた英知</a:t>
            </a:r>
            <a:endParaRPr lang="en-US" altLang="ja-JP" dirty="0"/>
          </a:p>
          <a:p>
            <a:pPr marL="0" indent="0">
              <a:buNone/>
            </a:pPr>
            <a:r>
              <a:rPr lang="en-US" altLang="ja-JP" dirty="0">
                <a:sym typeface="Wingdings" pitchFamily="2" charset="2"/>
              </a:rPr>
              <a:t> </a:t>
            </a:r>
            <a:r>
              <a:rPr lang="ja-JP" altLang="en-US">
                <a:sym typeface="Wingdings" pitchFamily="2" charset="2"/>
              </a:rPr>
              <a:t>一方</a:t>
            </a:r>
            <a:r>
              <a:rPr lang="ja-JP" altLang="en-US"/>
              <a:t>、先人が積み上げた英知にも真偽の検証は必要</a:t>
            </a:r>
          </a:p>
          <a:p>
            <a:pPr marL="457200" lvl="1" indent="0">
              <a:buNone/>
            </a:pPr>
            <a:r>
              <a:rPr lang="ja-JP" altLang="en-US"/>
              <a:t>論理的には：</a:t>
            </a:r>
          </a:p>
          <a:p>
            <a:pPr lvl="1"/>
            <a:r>
              <a:rPr lang="ja-JP" altLang="en-US"/>
              <a:t>命題を</a:t>
            </a:r>
            <a:r>
              <a:rPr lang="ja-JP" altLang="en-US">
                <a:solidFill>
                  <a:schemeClr val="accent2"/>
                </a:solidFill>
              </a:rPr>
              <a:t>肯定する証拠</a:t>
            </a:r>
            <a:r>
              <a:rPr lang="ja-JP" altLang="en-US"/>
              <a:t>を出す場合</a:t>
            </a:r>
          </a:p>
          <a:p>
            <a:pPr marL="457200" lvl="1" indent="0">
              <a:buNone/>
            </a:pPr>
            <a:r>
              <a:rPr lang="ja-JP" altLang="en-US">
                <a:sym typeface="Wingdings" pitchFamily="2" charset="2"/>
              </a:rPr>
              <a:t>　　　</a:t>
            </a:r>
            <a:r>
              <a:rPr lang="en-US" altLang="ja-JP" dirty="0">
                <a:sym typeface="Wingdings" pitchFamily="2" charset="2"/>
              </a:rPr>
              <a:t> </a:t>
            </a:r>
            <a:r>
              <a:rPr lang="ja-JP" altLang="en-US">
                <a:solidFill>
                  <a:schemeClr val="accent2"/>
                </a:solidFill>
              </a:rPr>
              <a:t>すべての場合の証拠</a:t>
            </a:r>
            <a:r>
              <a:rPr lang="ja-JP" altLang="en-US"/>
              <a:t>が必要</a:t>
            </a:r>
            <a:endParaRPr lang="en-US" altLang="ja-JP" dirty="0"/>
          </a:p>
          <a:p>
            <a:pPr lvl="3"/>
            <a:endParaRPr lang="ja-JP" altLang="en-US"/>
          </a:p>
          <a:p>
            <a:pPr lvl="1"/>
            <a:r>
              <a:rPr lang="ja-JP" altLang="en-US"/>
              <a:t>命題を</a:t>
            </a:r>
            <a:r>
              <a:rPr lang="ja-JP" altLang="en-US">
                <a:solidFill>
                  <a:schemeClr val="accent2"/>
                </a:solidFill>
              </a:rPr>
              <a:t>否定する証拠</a:t>
            </a:r>
            <a:r>
              <a:rPr lang="ja-JP" altLang="en-US"/>
              <a:t>を出す場合</a:t>
            </a:r>
          </a:p>
          <a:p>
            <a:pPr marL="457200" lvl="1" indent="0">
              <a:buNone/>
            </a:pPr>
            <a:r>
              <a:rPr lang="ja-JP" altLang="en-US">
                <a:sym typeface="Wingdings" pitchFamily="2" charset="2"/>
              </a:rPr>
              <a:t>　　　</a:t>
            </a:r>
            <a:r>
              <a:rPr lang="en-US" altLang="ja-JP" dirty="0">
                <a:sym typeface="Wingdings" pitchFamily="2" charset="2"/>
              </a:rPr>
              <a:t> </a:t>
            </a:r>
            <a:r>
              <a:rPr lang="ja-JP" altLang="en-US">
                <a:solidFill>
                  <a:schemeClr val="accent2"/>
                </a:solidFill>
              </a:rPr>
              <a:t>一つの反例</a:t>
            </a:r>
            <a:r>
              <a:rPr lang="ja-JP" altLang="en-US"/>
              <a:t>が必要</a:t>
            </a:r>
            <a:endParaRPr lang="en-US" altLang="ja-JP" dirty="0"/>
          </a:p>
        </p:txBody>
      </p:sp>
      <p:sp>
        <p:nvSpPr>
          <p:cNvPr id="6" name="タイトル 5">
            <a:extLst>
              <a:ext uri="{FF2B5EF4-FFF2-40B4-BE49-F238E27FC236}">
                <a16:creationId xmlns:a16="http://schemas.microsoft.com/office/drawing/2014/main" id="{710497AB-C38F-5640-AB07-FA5DBB075853}"/>
              </a:ext>
            </a:extLst>
          </p:cNvPr>
          <p:cNvSpPr>
            <a:spLocks noGrp="1"/>
          </p:cNvSpPr>
          <p:nvPr>
            <p:ph type="title"/>
          </p:nvPr>
        </p:nvSpPr>
        <p:spPr/>
        <p:txBody>
          <a:bodyPr>
            <a:normAutofit/>
          </a:bodyPr>
          <a:lstStyle/>
          <a:p>
            <a:r>
              <a:rPr lang="ja-JP" altLang="en-US"/>
              <a:t>科学とデータの共有</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786595" y="240524"/>
            <a:ext cx="76158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8" name="テキスト プレースホルダー 7">
            <a:extLst>
              <a:ext uri="{FF2B5EF4-FFF2-40B4-BE49-F238E27FC236}">
                <a16:creationId xmlns:a16="http://schemas.microsoft.com/office/drawing/2014/main" id="{9F0B012B-5EA6-8140-8E26-8050056DC92F}"/>
              </a:ext>
            </a:extLst>
          </p:cNvPr>
          <p:cNvSpPr>
            <a:spLocks noGrp="1"/>
          </p:cNvSpPr>
          <p:nvPr>
            <p:ph type="body" sz="quarter" idx="14"/>
          </p:nvPr>
        </p:nvSpPr>
        <p:spPr/>
        <p:txBody>
          <a:bodyPr/>
          <a:lstStyle/>
          <a:p>
            <a:r>
              <a:rPr lang="ja-JP" altLang="en-US"/>
              <a:t>科学データ</a:t>
            </a:r>
            <a:r>
              <a:rPr lang="en-US" altLang="ja-JP" dirty="0"/>
              <a:t>(</a:t>
            </a:r>
            <a:r>
              <a:rPr lang="ja-JP" altLang="en-US"/>
              <a:t>オープンサイエンス</a:t>
            </a:r>
            <a:r>
              <a:rPr lang="en-US" altLang="ja-JP" dirty="0"/>
              <a:t>)</a:t>
            </a:r>
          </a:p>
        </p:txBody>
      </p:sp>
      <p:grpSp>
        <p:nvGrpSpPr>
          <p:cNvPr id="17" name="グループ化 16">
            <a:extLst>
              <a:ext uri="{FF2B5EF4-FFF2-40B4-BE49-F238E27FC236}">
                <a16:creationId xmlns:a16="http://schemas.microsoft.com/office/drawing/2014/main" id="{E9101762-0DC8-9141-98F4-F693242B72C6}"/>
              </a:ext>
            </a:extLst>
          </p:cNvPr>
          <p:cNvGrpSpPr/>
          <p:nvPr/>
        </p:nvGrpSpPr>
        <p:grpSpPr>
          <a:xfrm>
            <a:off x="8256240" y="397565"/>
            <a:ext cx="3909393" cy="5685183"/>
            <a:chOff x="7739269" y="397565"/>
            <a:chExt cx="3909393" cy="5685183"/>
          </a:xfrm>
        </p:grpSpPr>
        <p:grpSp>
          <p:nvGrpSpPr>
            <p:cNvPr id="13" name="グループ化 12">
              <a:extLst>
                <a:ext uri="{FF2B5EF4-FFF2-40B4-BE49-F238E27FC236}">
                  <a16:creationId xmlns:a16="http://schemas.microsoft.com/office/drawing/2014/main" id="{D15EEC59-D53F-6946-826F-A33FF191088A}"/>
                </a:ext>
              </a:extLst>
            </p:cNvPr>
            <p:cNvGrpSpPr/>
            <p:nvPr/>
          </p:nvGrpSpPr>
          <p:grpSpPr>
            <a:xfrm>
              <a:off x="7739269" y="397565"/>
              <a:ext cx="3909393" cy="5685183"/>
              <a:chOff x="7739269" y="397565"/>
              <a:chExt cx="3909393" cy="5685183"/>
            </a:xfrm>
          </p:grpSpPr>
          <p:sp>
            <p:nvSpPr>
              <p:cNvPr id="4" name="円/楕円 3">
                <a:extLst>
                  <a:ext uri="{FF2B5EF4-FFF2-40B4-BE49-F238E27FC236}">
                    <a16:creationId xmlns:a16="http://schemas.microsoft.com/office/drawing/2014/main" id="{050B4C39-EEBC-414F-9461-8904B3ABA6C2}"/>
                  </a:ext>
                </a:extLst>
              </p:cNvPr>
              <p:cNvSpPr/>
              <p:nvPr/>
            </p:nvSpPr>
            <p:spPr>
              <a:xfrm>
                <a:off x="8892209" y="397565"/>
                <a:ext cx="1563756" cy="147099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台形 8">
                <a:extLst>
                  <a:ext uri="{FF2B5EF4-FFF2-40B4-BE49-F238E27FC236}">
                    <a16:creationId xmlns:a16="http://schemas.microsoft.com/office/drawing/2014/main" id="{03F80404-D867-D74A-9FD7-45ABCAD5D35F}"/>
                  </a:ext>
                </a:extLst>
              </p:cNvPr>
              <p:cNvSpPr/>
              <p:nvPr/>
            </p:nvSpPr>
            <p:spPr>
              <a:xfrm>
                <a:off x="7739269" y="2146853"/>
                <a:ext cx="3909393" cy="3935895"/>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正方形/長方形 9">
                <a:extLst>
                  <a:ext uri="{FF2B5EF4-FFF2-40B4-BE49-F238E27FC236}">
                    <a16:creationId xmlns:a16="http://schemas.microsoft.com/office/drawing/2014/main" id="{7F2A4AD0-6EB4-9B4B-B688-603F3D80A0DA}"/>
                  </a:ext>
                </a:extLst>
              </p:cNvPr>
              <p:cNvSpPr/>
              <p:nvPr/>
            </p:nvSpPr>
            <p:spPr>
              <a:xfrm>
                <a:off x="9402417" y="1738365"/>
                <a:ext cx="543340" cy="5386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パイ 13">
                <a:extLst>
                  <a:ext uri="{FF2B5EF4-FFF2-40B4-BE49-F238E27FC236}">
                    <a16:creationId xmlns:a16="http://schemas.microsoft.com/office/drawing/2014/main" id="{8579DF6F-8E7B-C440-8F86-8566CC76930A}"/>
                  </a:ext>
                </a:extLst>
              </p:cNvPr>
              <p:cNvSpPr/>
              <p:nvPr/>
            </p:nvSpPr>
            <p:spPr>
              <a:xfrm rot="14046364">
                <a:off x="8558756" y="1458799"/>
                <a:ext cx="336930" cy="344557"/>
              </a:xfrm>
              <a:prstGeom prst="pie">
                <a:avLst>
                  <a:gd name="adj1" fmla="val 18946519"/>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5" name="台形 14">
                <a:extLst>
                  <a:ext uri="{FF2B5EF4-FFF2-40B4-BE49-F238E27FC236}">
                    <a16:creationId xmlns:a16="http://schemas.microsoft.com/office/drawing/2014/main" id="{FBB2EA3A-DE44-0542-815E-4BA3681F3BCB}"/>
                  </a:ext>
                </a:extLst>
              </p:cNvPr>
              <p:cNvSpPr/>
              <p:nvPr/>
            </p:nvSpPr>
            <p:spPr>
              <a:xfrm>
                <a:off x="8641918" y="1769166"/>
                <a:ext cx="336930" cy="377686"/>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6" name="テキスト ボックス 15">
              <a:extLst>
                <a:ext uri="{FF2B5EF4-FFF2-40B4-BE49-F238E27FC236}">
                  <a16:creationId xmlns:a16="http://schemas.microsoft.com/office/drawing/2014/main" id="{CEABBBDE-FE53-1E42-AB8B-CD55A012864E}"/>
                </a:ext>
              </a:extLst>
            </p:cNvPr>
            <p:cNvSpPr txBox="1"/>
            <p:nvPr/>
          </p:nvSpPr>
          <p:spPr>
            <a:xfrm>
              <a:off x="8560896" y="2422988"/>
              <a:ext cx="2359640" cy="1754326"/>
            </a:xfrm>
            <a:prstGeom prst="rect">
              <a:avLst/>
            </a:prstGeom>
            <a:noFill/>
          </p:spPr>
          <p:txBody>
            <a:bodyPr wrap="square" rtlCol="0">
              <a:spAutoFit/>
            </a:bodyPr>
            <a:lstStyle/>
            <a:p>
              <a:r>
                <a:rPr lang="en-US" altLang="ja-JP" i="1" dirty="0">
                  <a:solidFill>
                    <a:schemeClr val="bg1"/>
                  </a:solidFill>
                  <a:latin typeface="Meiryo UI" panose="020B0604030504040204" pitchFamily="34" charset="-128"/>
                  <a:ea typeface="Meiryo UI" panose="020B0604030504040204" pitchFamily="34" charset="-128"/>
                </a:rPr>
                <a:t> If I have seen further it is by standing on the shoulders of giants.</a:t>
              </a:r>
              <a:endParaRPr lang="ja-JP" altLang="en-US" i="1">
                <a:solidFill>
                  <a:schemeClr val="bg1"/>
                </a:solidFill>
                <a:latin typeface="Meiryo UI" panose="020B0604030504040204" pitchFamily="34" charset="-128"/>
                <a:ea typeface="Meiryo UI" panose="020B0604030504040204" pitchFamily="34" charset="-128"/>
              </a:endParaRPr>
            </a:p>
            <a:p>
              <a:endParaRPr kumimoji="1" lang="en-US" altLang="ja-JP" i="1" dirty="0">
                <a:solidFill>
                  <a:schemeClr val="bg1"/>
                </a:solidFill>
                <a:latin typeface="Meiryo UI" panose="020B0604030504040204" pitchFamily="34" charset="-128"/>
                <a:ea typeface="Meiryo UI" panose="020B0604030504040204" pitchFamily="34" charset="-128"/>
              </a:endParaRPr>
            </a:p>
            <a:p>
              <a:pPr algn="r"/>
              <a:r>
                <a:rPr lang="en" altLang="ja-JP" i="1" dirty="0">
                  <a:solidFill>
                    <a:schemeClr val="bg1"/>
                  </a:solidFill>
                  <a:latin typeface="Meiryo UI" panose="020B0604030504040204" pitchFamily="34" charset="-128"/>
                  <a:ea typeface="Meiryo UI" panose="020B0604030504040204" pitchFamily="34" charset="-128"/>
                </a:rPr>
                <a:t> Isaac Newton </a:t>
              </a:r>
              <a:endParaRPr lang="ja-JP" altLang="en-US" i="1">
                <a:solidFill>
                  <a:schemeClr val="bg1"/>
                </a:solidFill>
                <a:latin typeface="Meiryo UI" panose="020B0604030504040204" pitchFamily="34" charset="-128"/>
                <a:ea typeface="Meiryo UI" panose="020B0604030504040204" pitchFamily="34" charset="-128"/>
              </a:endParaRPr>
            </a:p>
          </p:txBody>
        </p:sp>
      </p:grpSp>
      <p:grpSp>
        <p:nvGrpSpPr>
          <p:cNvPr id="22" name="グループ化 21">
            <a:extLst>
              <a:ext uri="{FF2B5EF4-FFF2-40B4-BE49-F238E27FC236}">
                <a16:creationId xmlns:a16="http://schemas.microsoft.com/office/drawing/2014/main" id="{BC1C30BD-45CA-AE45-8080-DCC5C2297221}"/>
              </a:ext>
            </a:extLst>
          </p:cNvPr>
          <p:cNvGrpSpPr/>
          <p:nvPr/>
        </p:nvGrpSpPr>
        <p:grpSpPr>
          <a:xfrm>
            <a:off x="263352" y="4881392"/>
            <a:ext cx="4946471" cy="1507127"/>
            <a:chOff x="263352" y="5097416"/>
            <a:chExt cx="4946471" cy="1507127"/>
          </a:xfrm>
        </p:grpSpPr>
        <p:sp>
          <p:nvSpPr>
            <p:cNvPr id="5" name="角丸四角形 4">
              <a:extLst>
                <a:ext uri="{FF2B5EF4-FFF2-40B4-BE49-F238E27FC236}">
                  <a16:creationId xmlns:a16="http://schemas.microsoft.com/office/drawing/2014/main" id="{8EDC55BD-D7B5-514E-B501-BD8D850C24CC}"/>
                </a:ext>
              </a:extLst>
            </p:cNvPr>
            <p:cNvSpPr/>
            <p:nvPr/>
          </p:nvSpPr>
          <p:spPr>
            <a:xfrm>
              <a:off x="263352" y="5548935"/>
              <a:ext cx="4946471" cy="1055608"/>
            </a:xfrm>
            <a:prstGeom prst="round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none">
              <a:spAutoFit/>
            </a:bodyPr>
            <a:lstStyle/>
            <a:p>
              <a:r>
                <a:rPr lang="ja-JP" altLang="en-US" sz="2800" b="1">
                  <a:solidFill>
                    <a:srgbClr val="C00000"/>
                  </a:solidFill>
                  <a:latin typeface="Meiryo" panose="020B0604030504040204" pitchFamily="34" charset="-128"/>
                  <a:ea typeface="Meiryo" panose="020B0604030504040204" pitchFamily="34" charset="-128"/>
                </a:rPr>
                <a:t>既存の知識に反例が見つかり</a:t>
              </a:r>
              <a:endParaRPr lang="en-US" altLang="ja-JP" sz="2800" b="1" dirty="0">
                <a:solidFill>
                  <a:srgbClr val="C00000"/>
                </a:solidFill>
                <a:latin typeface="Meiryo" panose="020B0604030504040204" pitchFamily="34" charset="-128"/>
                <a:ea typeface="Meiryo" panose="020B0604030504040204" pitchFamily="34" charset="-128"/>
              </a:endParaRPr>
            </a:p>
            <a:p>
              <a:r>
                <a:rPr lang="ja-JP" altLang="en-US" sz="2800" b="1">
                  <a:solidFill>
                    <a:srgbClr val="C00000"/>
                  </a:solidFill>
                  <a:latin typeface="Meiryo" panose="020B0604030504040204" pitchFamily="34" charset="-128"/>
                  <a:ea typeface="Meiryo" panose="020B0604030504040204" pitchFamily="34" charset="-128"/>
                </a:rPr>
                <a:t>新しい理論が構築される</a:t>
              </a:r>
              <a:endParaRPr lang="ja-JP" altLang="en-US" sz="2800" b="1">
                <a:solidFill>
                  <a:srgbClr val="C00000"/>
                </a:solidFill>
              </a:endParaRPr>
            </a:p>
          </p:txBody>
        </p:sp>
        <p:sp>
          <p:nvSpPr>
            <p:cNvPr id="18" name="下矢印 17">
              <a:extLst>
                <a:ext uri="{FF2B5EF4-FFF2-40B4-BE49-F238E27FC236}">
                  <a16:creationId xmlns:a16="http://schemas.microsoft.com/office/drawing/2014/main" id="{28DAAD6F-C376-5545-B189-2621D9BEF863}"/>
                </a:ext>
              </a:extLst>
            </p:cNvPr>
            <p:cNvSpPr/>
            <p:nvPr/>
          </p:nvSpPr>
          <p:spPr>
            <a:xfrm>
              <a:off x="2112207" y="5097416"/>
              <a:ext cx="1175481" cy="491824"/>
            </a:xfrm>
            <a:prstGeom prst="downArrow">
              <a:avLst>
                <a:gd name="adj1" fmla="val 50000"/>
                <a:gd name="adj2" fmla="val 71222"/>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23" name="グループ化 22">
            <a:extLst>
              <a:ext uri="{FF2B5EF4-FFF2-40B4-BE49-F238E27FC236}">
                <a16:creationId xmlns:a16="http://schemas.microsoft.com/office/drawing/2014/main" id="{E0EA9598-B43D-0D44-B7EA-7737DA7782E2}"/>
              </a:ext>
            </a:extLst>
          </p:cNvPr>
          <p:cNvGrpSpPr/>
          <p:nvPr/>
        </p:nvGrpSpPr>
        <p:grpSpPr>
          <a:xfrm>
            <a:off x="5375920" y="3265045"/>
            <a:ext cx="4480348" cy="2553266"/>
            <a:chOff x="5375920" y="3061762"/>
            <a:chExt cx="4480348" cy="3089452"/>
          </a:xfrm>
        </p:grpSpPr>
        <p:sp>
          <p:nvSpPr>
            <p:cNvPr id="19" name="角丸四角形 18">
              <a:extLst>
                <a:ext uri="{FF2B5EF4-FFF2-40B4-BE49-F238E27FC236}">
                  <a16:creationId xmlns:a16="http://schemas.microsoft.com/office/drawing/2014/main" id="{8D9AEB5A-7434-ED47-A5A4-E512832708D7}"/>
                </a:ext>
              </a:extLst>
            </p:cNvPr>
            <p:cNvSpPr/>
            <p:nvPr/>
          </p:nvSpPr>
          <p:spPr>
            <a:xfrm>
              <a:off x="5375920" y="5572332"/>
              <a:ext cx="4480348" cy="578882"/>
            </a:xfrm>
            <a:prstGeom prst="round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none">
              <a:spAutoFit/>
            </a:bodyPr>
            <a:lstStyle/>
            <a:p>
              <a:r>
                <a:rPr lang="ja-JP" altLang="en-US" sz="2800" b="1">
                  <a:solidFill>
                    <a:srgbClr val="C00000"/>
                  </a:solidFill>
                </a:rPr>
                <a:t>データ共有のモチベーション</a:t>
              </a:r>
            </a:p>
          </p:txBody>
        </p:sp>
        <p:sp>
          <p:nvSpPr>
            <p:cNvPr id="21" name="曲折矢印 20">
              <a:extLst>
                <a:ext uri="{FF2B5EF4-FFF2-40B4-BE49-F238E27FC236}">
                  <a16:creationId xmlns:a16="http://schemas.microsoft.com/office/drawing/2014/main" id="{67BCD35D-AF6F-1C46-9ADC-A55FD8C2C1B0}"/>
                </a:ext>
              </a:extLst>
            </p:cNvPr>
            <p:cNvSpPr/>
            <p:nvPr/>
          </p:nvSpPr>
          <p:spPr>
            <a:xfrm rot="16200000" flipH="1" flipV="1">
              <a:off x="5363025" y="3245381"/>
              <a:ext cx="2527477" cy="2160240"/>
            </a:xfrm>
            <a:prstGeom prst="ben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Tree>
    <p:extLst>
      <p:ext uri="{BB962C8B-B14F-4D97-AF65-F5344CB8AC3E}">
        <p14:creationId xmlns:p14="http://schemas.microsoft.com/office/powerpoint/2010/main" val="6433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8">
            <a:extLst>
              <a:ext uri="{FF2B5EF4-FFF2-40B4-BE49-F238E27FC236}">
                <a16:creationId xmlns:a16="http://schemas.microsoft.com/office/drawing/2014/main" id="{20E77B72-E737-644E-8409-2409D3ED51F8}"/>
              </a:ext>
            </a:extLst>
          </p:cNvPr>
          <p:cNvSpPr>
            <a:spLocks noGrp="1"/>
          </p:cNvSpPr>
          <p:nvPr>
            <p:ph idx="1"/>
          </p:nvPr>
        </p:nvSpPr>
        <p:spPr/>
        <p:txBody>
          <a:bodyPr>
            <a:normAutofit/>
          </a:bodyPr>
          <a:lstStyle/>
          <a:p>
            <a:r>
              <a:rPr lang="en" altLang="ja-JP" dirty="0"/>
              <a:t>INSDC</a:t>
            </a:r>
            <a:r>
              <a:rPr lang="en-US" altLang="ja-JP" dirty="0"/>
              <a:t> </a:t>
            </a:r>
            <a:r>
              <a:rPr lang="en-US" altLang="ja-JP" sz="1800" b="0" dirty="0"/>
              <a:t>(</a:t>
            </a:r>
            <a:r>
              <a:rPr lang="en" altLang="ja-JP" sz="1800" b="0" dirty="0"/>
              <a:t>International Nucleotide Sequence Database Collaboration: </a:t>
            </a:r>
            <a:r>
              <a:rPr lang="ja-JP" altLang="en-US" sz="1800" b="0"/>
              <a:t>国際塩基配列協調</a:t>
            </a:r>
            <a:r>
              <a:rPr lang="en-US" altLang="ja-JP" sz="1800" b="0" dirty="0"/>
              <a:t>)</a:t>
            </a:r>
            <a:endParaRPr lang="ja-JP" altLang="en-US" sz="1800" b="0"/>
          </a:p>
          <a:p>
            <a:pPr lvl="1"/>
            <a:r>
              <a:rPr lang="ja-JP" altLang="en-US"/>
              <a:t>塩基配列</a:t>
            </a:r>
            <a:r>
              <a:rPr lang="en-US" altLang="ja-JP" dirty="0"/>
              <a:t>(</a:t>
            </a:r>
            <a:r>
              <a:rPr lang="en" altLang="ja-JP" dirty="0"/>
              <a:t>DNA</a:t>
            </a:r>
            <a:r>
              <a:rPr lang="ja-JP" altLang="en-US"/>
              <a:t>など</a:t>
            </a:r>
            <a:r>
              <a:rPr lang="en-US" altLang="ja-JP" dirty="0"/>
              <a:t>)</a:t>
            </a:r>
            <a:r>
              <a:rPr lang="ja-JP" altLang="en-US"/>
              <a:t>を使った研究を発表する際には，</a:t>
            </a:r>
          </a:p>
          <a:p>
            <a:pPr marL="457200" lvl="1" indent="0">
              <a:buNone/>
            </a:pPr>
            <a:r>
              <a:rPr lang="ja-JP" altLang="en-US"/>
              <a:t>日本</a:t>
            </a:r>
            <a:r>
              <a:rPr lang="en-US" altLang="ja-JP" dirty="0"/>
              <a:t>(</a:t>
            </a:r>
            <a:r>
              <a:rPr lang="en" altLang="ja-JP" dirty="0"/>
              <a:t>DDBJ)</a:t>
            </a:r>
            <a:r>
              <a:rPr lang="ja-JP" altLang="en"/>
              <a:t>，</a:t>
            </a:r>
            <a:r>
              <a:rPr lang="ja-JP" altLang="en-US"/>
              <a:t>アメリカ</a:t>
            </a:r>
            <a:r>
              <a:rPr lang="en-US" altLang="ja-JP" dirty="0"/>
              <a:t>(</a:t>
            </a:r>
            <a:r>
              <a:rPr lang="en" altLang="ja-JP" dirty="0"/>
              <a:t>GenBank)</a:t>
            </a:r>
            <a:r>
              <a:rPr lang="ja-JP" altLang="en"/>
              <a:t>，</a:t>
            </a:r>
            <a:r>
              <a:rPr lang="ja-JP" altLang="en-US"/>
              <a:t>ヨーロッパ</a:t>
            </a:r>
            <a:r>
              <a:rPr lang="en-US" altLang="ja-JP" dirty="0"/>
              <a:t>(</a:t>
            </a:r>
            <a:r>
              <a:rPr lang="en" altLang="ja-JP" dirty="0"/>
              <a:t>ENA) </a:t>
            </a:r>
            <a:r>
              <a:rPr lang="ja-JP" altLang="en-US"/>
              <a:t>の</a:t>
            </a:r>
            <a:endParaRPr lang="en-US" altLang="ja-JP" dirty="0"/>
          </a:p>
          <a:p>
            <a:pPr marL="457200" lvl="1" indent="0">
              <a:buNone/>
            </a:pPr>
            <a:r>
              <a:rPr lang="ja-JP" altLang="en-US"/>
              <a:t>いずれかに</a:t>
            </a:r>
            <a:r>
              <a:rPr lang="ja-JP" altLang="en-US" b="1"/>
              <a:t>登録済みでないと投稿できない</a:t>
            </a:r>
            <a:r>
              <a:rPr lang="ja-JP" altLang="en-US"/>
              <a:t>．</a:t>
            </a:r>
            <a:endParaRPr lang="en-US" altLang="ja-JP" dirty="0"/>
          </a:p>
          <a:p>
            <a:pPr marL="0" indent="0">
              <a:buNone/>
            </a:pPr>
            <a:endParaRPr lang="en-US" altLang="ja-JP" dirty="0"/>
          </a:p>
          <a:p>
            <a:endParaRPr lang="en-US" altLang="ja-JP" dirty="0"/>
          </a:p>
        </p:txBody>
      </p:sp>
      <p:sp>
        <p:nvSpPr>
          <p:cNvPr id="3" name="タイトル 2">
            <a:extLst>
              <a:ext uri="{FF2B5EF4-FFF2-40B4-BE49-F238E27FC236}">
                <a16:creationId xmlns:a16="http://schemas.microsoft.com/office/drawing/2014/main" id="{061E8717-5B21-E940-A7CF-89FC1ED4FEDE}"/>
              </a:ext>
            </a:extLst>
          </p:cNvPr>
          <p:cNvSpPr>
            <a:spLocks noGrp="1"/>
          </p:cNvSpPr>
          <p:nvPr>
            <p:ph type="title"/>
          </p:nvPr>
        </p:nvSpPr>
        <p:spPr/>
        <p:txBody>
          <a:bodyPr>
            <a:normAutofit/>
          </a:bodyPr>
          <a:lstStyle/>
          <a:p>
            <a:r>
              <a:rPr lang="ja-JP" altLang="en-US"/>
              <a:t>科学とデータの共有：生命科学の例</a:t>
            </a:r>
          </a:p>
        </p:txBody>
      </p:sp>
      <p:sp>
        <p:nvSpPr>
          <p:cNvPr id="4" name="タイトル 1">
            <a:extLst>
              <a:ext uri="{FF2B5EF4-FFF2-40B4-BE49-F238E27FC236}">
                <a16:creationId xmlns:a16="http://schemas.microsoft.com/office/drawing/2014/main" id="{A16394F3-0326-9F44-A31D-5B57D2A6A9A7}"/>
              </a:ext>
            </a:extLst>
          </p:cNvPr>
          <p:cNvSpPr txBox="1">
            <a:spLocks/>
          </p:cNvSpPr>
          <p:nvPr/>
        </p:nvSpPr>
        <p:spPr>
          <a:xfrm>
            <a:off x="1786596" y="220283"/>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10" name="テキスト プレースホルダー 9">
            <a:extLst>
              <a:ext uri="{FF2B5EF4-FFF2-40B4-BE49-F238E27FC236}">
                <a16:creationId xmlns:a16="http://schemas.microsoft.com/office/drawing/2014/main" id="{F1EA7379-3799-0244-9763-BDC145E2198E}"/>
              </a:ext>
            </a:extLst>
          </p:cNvPr>
          <p:cNvSpPr>
            <a:spLocks noGrp="1"/>
          </p:cNvSpPr>
          <p:nvPr>
            <p:ph type="body" sz="quarter" idx="14"/>
          </p:nvPr>
        </p:nvSpPr>
        <p:spPr/>
        <p:txBody>
          <a:bodyPr/>
          <a:lstStyle/>
          <a:p>
            <a:r>
              <a:rPr lang="ja-JP" altLang="en-US"/>
              <a:t>科学データ</a:t>
            </a:r>
            <a:r>
              <a:rPr lang="en-US" altLang="ja-JP" dirty="0"/>
              <a:t>(</a:t>
            </a:r>
            <a:r>
              <a:rPr lang="ja-JP" altLang="en-US"/>
              <a:t>オープンサイエンス</a:t>
            </a:r>
            <a:r>
              <a:rPr lang="en-US" altLang="ja-JP" dirty="0"/>
              <a:t>)</a:t>
            </a:r>
          </a:p>
          <a:p>
            <a:endParaRPr lang="ja-JP" altLang="en-US"/>
          </a:p>
        </p:txBody>
      </p:sp>
      <p:grpSp>
        <p:nvGrpSpPr>
          <p:cNvPr id="15" name="グループ化 14">
            <a:extLst>
              <a:ext uri="{FF2B5EF4-FFF2-40B4-BE49-F238E27FC236}">
                <a16:creationId xmlns:a16="http://schemas.microsoft.com/office/drawing/2014/main" id="{D29485E5-4D62-0948-98AE-A8058F0973C0}"/>
              </a:ext>
            </a:extLst>
          </p:cNvPr>
          <p:cNvGrpSpPr/>
          <p:nvPr/>
        </p:nvGrpSpPr>
        <p:grpSpPr>
          <a:xfrm>
            <a:off x="589117" y="3098733"/>
            <a:ext cx="9571296" cy="2159525"/>
            <a:chOff x="589117" y="3098733"/>
            <a:chExt cx="9571296" cy="2159525"/>
          </a:xfrm>
        </p:grpSpPr>
        <p:sp>
          <p:nvSpPr>
            <p:cNvPr id="13" name="角丸四角形 12">
              <a:extLst>
                <a:ext uri="{FF2B5EF4-FFF2-40B4-BE49-F238E27FC236}">
                  <a16:creationId xmlns:a16="http://schemas.microsoft.com/office/drawing/2014/main" id="{F0063A26-2F91-F24B-96E3-F1D19ECCE188}"/>
                </a:ext>
              </a:extLst>
            </p:cNvPr>
            <p:cNvSpPr/>
            <p:nvPr/>
          </p:nvSpPr>
          <p:spPr>
            <a:xfrm>
              <a:off x="589117" y="3933056"/>
              <a:ext cx="8712968" cy="1325202"/>
            </a:xfrm>
            <a:prstGeom prst="roundRect">
              <a:avLst/>
            </a:prstGeom>
            <a:solidFill>
              <a:schemeClr val="bg1"/>
            </a:solidFill>
            <a:ln w="19050">
              <a:solidFill>
                <a:srgbClr val="1F497D"/>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317500" indent="-39688">
                <a:spcBef>
                  <a:spcPct val="20000"/>
                </a:spcBef>
              </a:pPr>
              <a:r>
                <a:rPr lang="ja-JP" altLang="en-US" sz="2800" b="1">
                  <a:solidFill>
                    <a:prstClr val="black"/>
                  </a:solidFill>
                  <a:latin typeface="Meiryo UI" panose="020B0604030504040204" pitchFamily="34" charset="-128"/>
                  <a:ea typeface="Meiryo UI" panose="020B0604030504040204" pitchFamily="34" charset="-128"/>
                </a:rPr>
                <a:t>論文を読んだ他の研究者は，研究に使った塩基配列を</a:t>
              </a:r>
              <a:endParaRPr lang="en-US" altLang="ja-JP" sz="2800" b="1" dirty="0">
                <a:solidFill>
                  <a:prstClr val="black"/>
                </a:solidFill>
                <a:latin typeface="Meiryo UI" panose="020B0604030504040204" pitchFamily="34" charset="-128"/>
                <a:ea typeface="Meiryo UI" panose="020B0604030504040204" pitchFamily="34" charset="-128"/>
              </a:endParaRPr>
            </a:p>
            <a:p>
              <a:pPr marL="317500" indent="-39688">
                <a:spcBef>
                  <a:spcPct val="20000"/>
                </a:spcBef>
              </a:pPr>
              <a:r>
                <a:rPr lang="ja-JP" altLang="en-US" sz="2800" b="1">
                  <a:solidFill>
                    <a:prstClr val="black"/>
                  </a:solidFill>
                  <a:latin typeface="Meiryo UI" panose="020B0604030504040204" pitchFamily="34" charset="-128"/>
                  <a:ea typeface="Meiryo UI" panose="020B0604030504040204" pitchFamily="34" charset="-128"/>
                </a:rPr>
                <a:t>上記データベースから確認できる</a:t>
              </a:r>
            </a:p>
          </p:txBody>
        </p:sp>
        <p:sp>
          <p:nvSpPr>
            <p:cNvPr id="11" name="下矢印 10">
              <a:extLst>
                <a:ext uri="{FF2B5EF4-FFF2-40B4-BE49-F238E27FC236}">
                  <a16:creationId xmlns:a16="http://schemas.microsoft.com/office/drawing/2014/main" id="{B8AA49F7-B0F2-7C4F-85F1-CE973B44E394}"/>
                </a:ext>
              </a:extLst>
            </p:cNvPr>
            <p:cNvSpPr/>
            <p:nvPr/>
          </p:nvSpPr>
          <p:spPr>
            <a:xfrm>
              <a:off x="4005480" y="3385008"/>
              <a:ext cx="1063464" cy="548048"/>
            </a:xfrm>
            <a:prstGeom prst="downArrow">
              <a:avLst>
                <a:gd name="adj1" fmla="val 50000"/>
                <a:gd name="adj2" fmla="val 662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12" name="図 11">
              <a:extLst>
                <a:ext uri="{FF2B5EF4-FFF2-40B4-BE49-F238E27FC236}">
                  <a16:creationId xmlns:a16="http://schemas.microsoft.com/office/drawing/2014/main" id="{EDC47769-D326-A14C-B670-FDA9636A3027}"/>
                </a:ext>
              </a:extLst>
            </p:cNvPr>
            <p:cNvPicPr>
              <a:picLocks noChangeAspect="1"/>
            </p:cNvPicPr>
            <p:nvPr/>
          </p:nvPicPr>
          <p:blipFill>
            <a:blip r:embed="rId2"/>
            <a:stretch>
              <a:fillRect/>
            </a:stretch>
          </p:blipFill>
          <p:spPr>
            <a:xfrm>
              <a:off x="8615577" y="3098733"/>
              <a:ext cx="1544836" cy="1850103"/>
            </a:xfrm>
            <a:prstGeom prst="rect">
              <a:avLst/>
            </a:prstGeom>
          </p:spPr>
        </p:pic>
      </p:grpSp>
      <p:sp>
        <p:nvSpPr>
          <p:cNvPr id="14" name="正方形/長方形 13">
            <a:extLst>
              <a:ext uri="{FF2B5EF4-FFF2-40B4-BE49-F238E27FC236}">
                <a16:creationId xmlns:a16="http://schemas.microsoft.com/office/drawing/2014/main" id="{B8903597-121B-1F4A-9998-F0288E25AA42}"/>
              </a:ext>
            </a:extLst>
          </p:cNvPr>
          <p:cNvSpPr/>
          <p:nvPr/>
        </p:nvSpPr>
        <p:spPr>
          <a:xfrm>
            <a:off x="2224628" y="5253007"/>
            <a:ext cx="5688632" cy="1200329"/>
          </a:xfrm>
          <a:prstGeom prst="rect">
            <a:avLst/>
          </a:prstGeom>
        </p:spPr>
        <p:txBody>
          <a:bodyPr wrap="square">
            <a:spAutoFit/>
          </a:bodyPr>
          <a:lstStyle/>
          <a:p>
            <a:r>
              <a:rPr lang="en-US" altLang="ja-JP" sz="2400" dirty="0">
                <a:latin typeface="Meiryo UI" panose="020B0604030504040204" pitchFamily="34" charset="-128"/>
                <a:ea typeface="Meiryo UI" panose="020B0604030504040204" pitchFamily="34" charset="-128"/>
              </a:rPr>
              <a:t>INSDC</a:t>
            </a:r>
            <a:r>
              <a:rPr lang="ja-JP" altLang="en-US" sz="2400">
                <a:latin typeface="Meiryo UI" panose="020B0604030504040204" pitchFamily="34" charset="-128"/>
                <a:ea typeface="Meiryo UI" panose="020B0604030504040204" pitchFamily="34" charset="-128"/>
              </a:rPr>
              <a:t>以外にも広がっている</a:t>
            </a:r>
            <a:endParaRPr lang="en-US" altLang="ja-JP" sz="2400" dirty="0">
              <a:latin typeface="Meiryo UI" panose="020B0604030504040204" pitchFamily="34" charset="-128"/>
              <a:ea typeface="Meiryo UI" panose="020B0604030504040204" pitchFamily="34" charset="-128"/>
            </a:endParaRPr>
          </a:p>
          <a:p>
            <a:pPr marL="455613" indent="-217488">
              <a:buFont typeface="Arial" panose="020B0604020202020204" pitchFamily="34" charset="0"/>
              <a:buChar char="•"/>
            </a:pPr>
            <a:r>
              <a:rPr lang="en-US" altLang="ja-JP" sz="2400" dirty="0">
                <a:latin typeface="Meiryo UI" panose="020B0604030504040204" pitchFamily="34" charset="-128"/>
                <a:ea typeface="Meiryo UI" panose="020B0604030504040204" pitchFamily="34" charset="-128"/>
              </a:rPr>
              <a:t>wwPDB: </a:t>
            </a:r>
            <a:r>
              <a:rPr lang="ja-JP" altLang="en-US" sz="2400">
                <a:latin typeface="Meiryo UI" panose="020B0604030504040204" pitchFamily="34" charset="-128"/>
                <a:ea typeface="Meiryo UI" panose="020B0604030504040204" pitchFamily="34" charset="-128"/>
              </a:rPr>
              <a:t>タンパク質立体構造</a:t>
            </a:r>
            <a:endParaRPr lang="en-US" altLang="ja-JP" sz="2400" dirty="0">
              <a:latin typeface="Meiryo UI" panose="020B0604030504040204" pitchFamily="34" charset="-128"/>
              <a:ea typeface="Meiryo UI" panose="020B0604030504040204" pitchFamily="34" charset="-128"/>
            </a:endParaRPr>
          </a:p>
          <a:p>
            <a:pPr marL="455613" indent="-217488">
              <a:buFont typeface="Arial" panose="020B0604020202020204" pitchFamily="34" charset="0"/>
              <a:buChar char="•"/>
            </a:pPr>
            <a:r>
              <a:rPr lang="en-US" altLang="ja-JP" sz="2400" dirty="0" err="1">
                <a:latin typeface="Meiryo UI" panose="020B0604030504040204" pitchFamily="34" charset="-128"/>
                <a:ea typeface="Meiryo UI" panose="020B0604030504040204" pitchFamily="34" charset="-128"/>
              </a:rPr>
              <a:t>ArrayExpress</a:t>
            </a:r>
            <a:r>
              <a:rPr lang="en-US" altLang="ja-JP" sz="2400" dirty="0">
                <a:latin typeface="Meiryo UI" panose="020B0604030504040204" pitchFamily="34" charset="-128"/>
                <a:ea typeface="Meiryo UI" panose="020B0604030504040204" pitchFamily="34" charset="-128"/>
              </a:rPr>
              <a:t>/GEO: </a:t>
            </a:r>
            <a:r>
              <a:rPr lang="ja-JP" altLang="en-US" sz="2400">
                <a:latin typeface="Meiryo UI" panose="020B0604030504040204" pitchFamily="34" charset="-128"/>
                <a:ea typeface="Meiryo UI" panose="020B0604030504040204" pitchFamily="34" charset="-128"/>
              </a:rPr>
              <a:t>遺伝子発現など</a:t>
            </a:r>
            <a:endParaRPr lang="en-US" altLang="ja-JP" sz="2400" dirty="0">
              <a:latin typeface="Meiryo UI" panose="020B0604030504040204" pitchFamily="34" charset="-128"/>
              <a:ea typeface="Meiryo UI" panose="020B0604030504040204" pitchFamily="34" charset="-128"/>
            </a:endParaRPr>
          </a:p>
        </p:txBody>
      </p:sp>
      <p:sp>
        <p:nvSpPr>
          <p:cNvPr id="16" name="フッター プレースホルダー 3">
            <a:extLst>
              <a:ext uri="{FF2B5EF4-FFF2-40B4-BE49-F238E27FC236}">
                <a16:creationId xmlns:a16="http://schemas.microsoft.com/office/drawing/2014/main" id="{F043971D-6B6B-C346-8726-7E10AACE8CA2}"/>
              </a:ext>
            </a:extLst>
          </p:cNvPr>
          <p:cNvSpPr txBox="1">
            <a:spLocks/>
          </p:cNvSpPr>
          <p:nvPr/>
        </p:nvSpPr>
        <p:spPr>
          <a:xfrm>
            <a:off x="9967372" y="6232227"/>
            <a:ext cx="2137503"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2020028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8">
            <a:extLst>
              <a:ext uri="{FF2B5EF4-FFF2-40B4-BE49-F238E27FC236}">
                <a16:creationId xmlns:a16="http://schemas.microsoft.com/office/drawing/2014/main" id="{84F1D641-7BC1-0645-ADC5-FC5526AE6773}"/>
              </a:ext>
            </a:extLst>
          </p:cNvPr>
          <p:cNvSpPr>
            <a:spLocks noGrp="1"/>
          </p:cNvSpPr>
          <p:nvPr>
            <p:ph idx="1"/>
          </p:nvPr>
        </p:nvSpPr>
        <p:spPr>
          <a:xfrm>
            <a:off x="527382" y="1281288"/>
            <a:ext cx="11137237" cy="1459346"/>
          </a:xfrm>
        </p:spPr>
        <p:txBody>
          <a:bodyPr>
            <a:normAutofit lnSpcReduction="10000"/>
          </a:bodyPr>
          <a:lstStyle/>
          <a:p>
            <a:r>
              <a:rPr lang="ja-JP" altLang="en-US"/>
              <a:t>科学者</a:t>
            </a:r>
            <a:r>
              <a:rPr lang="en-US" altLang="ja-JP" dirty="0"/>
              <a:t>1576</a:t>
            </a:r>
            <a:r>
              <a:rPr lang="ja-JP" altLang="en-US"/>
              <a:t>人を調査．</a:t>
            </a:r>
          </a:p>
          <a:p>
            <a:pPr lvl="1"/>
            <a:r>
              <a:rPr lang="ja-JP" altLang="en-US"/>
              <a:t>研究者の</a:t>
            </a:r>
            <a:r>
              <a:rPr lang="en-US" altLang="ja-JP" dirty="0"/>
              <a:t>70%</a:t>
            </a:r>
            <a:r>
              <a:rPr lang="ja-JP" altLang="en-US"/>
              <a:t>以上がほかの研究者の実験を再現しようと試みて失敗し，半分以上が自分自身の実験を再現することに失敗したことがあると回答．</a:t>
            </a:r>
          </a:p>
        </p:txBody>
      </p:sp>
      <p:sp>
        <p:nvSpPr>
          <p:cNvPr id="6" name="タイトル 5">
            <a:extLst>
              <a:ext uri="{FF2B5EF4-FFF2-40B4-BE49-F238E27FC236}">
                <a16:creationId xmlns:a16="http://schemas.microsoft.com/office/drawing/2014/main" id="{D8F2A054-0F05-824A-846B-CC7C879079AE}"/>
              </a:ext>
            </a:extLst>
          </p:cNvPr>
          <p:cNvSpPr>
            <a:spLocks noGrp="1"/>
          </p:cNvSpPr>
          <p:nvPr>
            <p:ph type="title"/>
          </p:nvPr>
        </p:nvSpPr>
        <p:spPr/>
        <p:txBody>
          <a:bodyPr>
            <a:normAutofit/>
          </a:bodyPr>
          <a:lstStyle/>
          <a:p>
            <a:r>
              <a:rPr lang="ja-JP" altLang="en-US"/>
              <a:t>再現性に関する調査</a:t>
            </a:r>
          </a:p>
        </p:txBody>
      </p:sp>
      <p:sp>
        <p:nvSpPr>
          <p:cNvPr id="4" name="タイトル 1">
            <a:extLst>
              <a:ext uri="{FF2B5EF4-FFF2-40B4-BE49-F238E27FC236}">
                <a16:creationId xmlns:a16="http://schemas.microsoft.com/office/drawing/2014/main" id="{A16394F3-0326-9F44-A31D-5B57D2A6A9A7}"/>
              </a:ext>
            </a:extLst>
          </p:cNvPr>
          <p:cNvSpPr txBox="1">
            <a:spLocks/>
          </p:cNvSpPr>
          <p:nvPr/>
        </p:nvSpPr>
        <p:spPr>
          <a:xfrm>
            <a:off x="1760091" y="114266"/>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pic>
        <p:nvPicPr>
          <p:cNvPr id="2" name="図 1">
            <a:extLst>
              <a:ext uri="{FF2B5EF4-FFF2-40B4-BE49-F238E27FC236}">
                <a16:creationId xmlns:a16="http://schemas.microsoft.com/office/drawing/2014/main" id="{CAADFA6F-2BBA-8345-9B00-5123200E1E79}"/>
              </a:ext>
            </a:extLst>
          </p:cNvPr>
          <p:cNvPicPr>
            <a:picLocks noChangeAspect="1"/>
          </p:cNvPicPr>
          <p:nvPr/>
        </p:nvPicPr>
        <p:blipFill>
          <a:blip r:embed="rId2"/>
          <a:stretch>
            <a:fillRect/>
          </a:stretch>
        </p:blipFill>
        <p:spPr>
          <a:xfrm>
            <a:off x="1055440" y="2636912"/>
            <a:ext cx="4157049" cy="3530192"/>
          </a:xfrm>
          <a:prstGeom prst="rect">
            <a:avLst/>
          </a:prstGeom>
          <a:ln>
            <a:solidFill>
              <a:schemeClr val="tx1"/>
            </a:solidFill>
          </a:ln>
        </p:spPr>
      </p:pic>
      <p:sp>
        <p:nvSpPr>
          <p:cNvPr id="3" name="正方形/長方形 2">
            <a:extLst>
              <a:ext uri="{FF2B5EF4-FFF2-40B4-BE49-F238E27FC236}">
                <a16:creationId xmlns:a16="http://schemas.microsoft.com/office/drawing/2014/main" id="{CFAEB984-31F3-7B41-B9FB-89ED9E5E5351}"/>
              </a:ext>
            </a:extLst>
          </p:cNvPr>
          <p:cNvSpPr/>
          <p:nvPr/>
        </p:nvSpPr>
        <p:spPr>
          <a:xfrm>
            <a:off x="5610863" y="3258528"/>
            <a:ext cx="3902030" cy="707886"/>
          </a:xfrm>
          <a:prstGeom prst="rect">
            <a:avLst/>
          </a:prstGeom>
        </p:spPr>
        <p:txBody>
          <a:bodyPr wrap="none">
            <a:spAutoFit/>
          </a:bodyPr>
          <a:lstStyle/>
          <a:p>
            <a:r>
              <a:rPr lang="ja-JP" altLang="en-US" sz="2000">
                <a:latin typeface="Meiryo" panose="020B0604030504040204" pitchFamily="34" charset="-128"/>
                <a:ea typeface="Meiryo" panose="020B0604030504040204" pitchFamily="34" charset="-128"/>
              </a:rPr>
              <a:t>再現性の危機はありますか？</a:t>
            </a:r>
            <a:endParaRPr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の回答の割合　</a:t>
            </a:r>
            <a:r>
              <a:rPr lang="ja-JP" altLang="en-US" sz="2000" b="1">
                <a:solidFill>
                  <a:srgbClr val="FF0000"/>
                </a:solidFill>
                <a:latin typeface="Meiryo" panose="020B0604030504040204" pitchFamily="34" charset="-128"/>
                <a:ea typeface="Meiryo" panose="020B0604030504040204" pitchFamily="34" charset="-128"/>
              </a:rPr>
              <a:t>（</a:t>
            </a:r>
            <a:r>
              <a:rPr lang="en-US" altLang="ja-JP" sz="2000" b="1" dirty="0">
                <a:solidFill>
                  <a:srgbClr val="FF0000"/>
                </a:solidFill>
                <a:latin typeface="Meiryo" panose="020B0604030504040204" pitchFamily="34" charset="-128"/>
                <a:ea typeface="Meiryo" panose="020B0604030504040204" pitchFamily="34" charset="-128"/>
              </a:rPr>
              <a:t>90%</a:t>
            </a:r>
            <a:r>
              <a:rPr lang="ja-JP" altLang="en-US" sz="2000" b="1">
                <a:solidFill>
                  <a:srgbClr val="FF0000"/>
                </a:solidFill>
                <a:latin typeface="Meiryo" panose="020B0604030504040204" pitchFamily="34" charset="-128"/>
                <a:ea typeface="Meiryo" panose="020B0604030504040204" pitchFamily="34" charset="-128"/>
              </a:rPr>
              <a:t>以上！）</a:t>
            </a:r>
            <a:endParaRPr lang="ja-JP" altLang="en-US" sz="2000" b="1">
              <a:solidFill>
                <a:srgbClr val="FF0000"/>
              </a:solidFill>
            </a:endParaRPr>
          </a:p>
        </p:txBody>
      </p:sp>
      <p:sp>
        <p:nvSpPr>
          <p:cNvPr id="5" name="左矢印 4">
            <a:extLst>
              <a:ext uri="{FF2B5EF4-FFF2-40B4-BE49-F238E27FC236}">
                <a16:creationId xmlns:a16="http://schemas.microsoft.com/office/drawing/2014/main" id="{9C8DFA4B-E35E-D34A-97F4-56280D0CF956}"/>
              </a:ext>
            </a:extLst>
          </p:cNvPr>
          <p:cNvSpPr/>
          <p:nvPr/>
        </p:nvSpPr>
        <p:spPr>
          <a:xfrm>
            <a:off x="5212488" y="3416042"/>
            <a:ext cx="284882" cy="3313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正方形/長方形 7">
            <a:extLst>
              <a:ext uri="{FF2B5EF4-FFF2-40B4-BE49-F238E27FC236}">
                <a16:creationId xmlns:a16="http://schemas.microsoft.com/office/drawing/2014/main" id="{8E6AE754-73A9-6743-9632-6DAA786FAD11}"/>
              </a:ext>
            </a:extLst>
          </p:cNvPr>
          <p:cNvSpPr/>
          <p:nvPr/>
        </p:nvSpPr>
        <p:spPr>
          <a:xfrm>
            <a:off x="119337" y="6156012"/>
            <a:ext cx="9010438" cy="369332"/>
          </a:xfrm>
          <a:prstGeom prst="rect">
            <a:avLst/>
          </a:prstGeom>
        </p:spPr>
        <p:txBody>
          <a:bodyPr wrap="square">
            <a:spAutoFit/>
          </a:bodyPr>
          <a:lstStyle/>
          <a:p>
            <a:r>
              <a:rPr lang="en-US" altLang="ja-JP" dirty="0" err="1">
                <a:solidFill>
                  <a:schemeClr val="accent5">
                    <a:lumMod val="50000"/>
                  </a:schemeClr>
                </a:solidFill>
              </a:rPr>
              <a:t>Monya</a:t>
            </a:r>
            <a:r>
              <a:rPr lang="en-US" altLang="ja-JP" dirty="0">
                <a:solidFill>
                  <a:schemeClr val="accent5">
                    <a:lumMod val="50000"/>
                  </a:schemeClr>
                </a:solidFill>
              </a:rPr>
              <a:t> Baker, 1,500 scientists lift the lid on reproducibility Nature, 533 (7604): 452-454, 2016</a:t>
            </a:r>
          </a:p>
        </p:txBody>
      </p:sp>
      <p:sp>
        <p:nvSpPr>
          <p:cNvPr id="10" name="テキスト プレースホルダー 9">
            <a:extLst>
              <a:ext uri="{FF2B5EF4-FFF2-40B4-BE49-F238E27FC236}">
                <a16:creationId xmlns:a16="http://schemas.microsoft.com/office/drawing/2014/main" id="{53BCA0B4-354C-A246-865D-1E87540E58A0}"/>
              </a:ext>
            </a:extLst>
          </p:cNvPr>
          <p:cNvSpPr>
            <a:spLocks noGrp="1"/>
          </p:cNvSpPr>
          <p:nvPr>
            <p:ph type="body" sz="quarter" idx="14"/>
          </p:nvPr>
        </p:nvSpPr>
        <p:spPr/>
        <p:txBody>
          <a:bodyPr/>
          <a:lstStyle/>
          <a:p>
            <a:r>
              <a:rPr lang="ja-JP" altLang="en-US"/>
              <a:t>科学データ</a:t>
            </a:r>
            <a:r>
              <a:rPr lang="en-US" altLang="ja-JP" dirty="0"/>
              <a:t>(</a:t>
            </a:r>
            <a:r>
              <a:rPr lang="ja-JP" altLang="en-US"/>
              <a:t>オープンサイエンス</a:t>
            </a:r>
            <a:r>
              <a:rPr lang="en-US" altLang="ja-JP" dirty="0"/>
              <a:t>)</a:t>
            </a:r>
          </a:p>
        </p:txBody>
      </p:sp>
      <p:sp>
        <p:nvSpPr>
          <p:cNvPr id="11" name="コンテンツ プレースホルダー 8">
            <a:extLst>
              <a:ext uri="{FF2B5EF4-FFF2-40B4-BE49-F238E27FC236}">
                <a16:creationId xmlns:a16="http://schemas.microsoft.com/office/drawing/2014/main" id="{D3247B99-A5E9-AA4A-9D41-A36F5FD588FC}"/>
              </a:ext>
            </a:extLst>
          </p:cNvPr>
          <p:cNvSpPr txBox="1">
            <a:spLocks/>
          </p:cNvSpPr>
          <p:nvPr/>
        </p:nvSpPr>
        <p:spPr>
          <a:xfrm>
            <a:off x="5610863" y="4221088"/>
            <a:ext cx="6451453" cy="1570243"/>
          </a:xfrm>
          <a:prstGeom prst="roundRect">
            <a:avLst/>
          </a:prstGeom>
          <a:solidFill>
            <a:schemeClr val="bg1"/>
          </a:solidFill>
          <a:ln w="6350">
            <a:solidFill>
              <a:schemeClr val="accent2"/>
            </a:solidFill>
          </a:ln>
          <a:effectLst>
            <a:innerShdw blurRad="63500" dist="50800" dir="13500000">
              <a:prstClr val="black">
                <a:alpha val="50000"/>
              </a:prstClr>
            </a:innerShdw>
          </a:effectLst>
        </p:spPr>
        <p:txBody>
          <a:bodyPr vert="horz" lIns="91440" tIns="45720" rIns="91440" bIns="45720" rtlCol="0" anchor="ctr">
            <a:normAutofit fontScale="70000" lnSpcReduction="20000"/>
          </a:bodyPr>
          <a:lstStyle>
            <a:lvl1pPr marL="342900" indent="-342900" algn="l" defTabSz="914400" rtl="0" eaLnBrk="1" latinLnBrk="0" hangingPunct="1">
              <a:spcBef>
                <a:spcPct val="20000"/>
              </a:spcBef>
              <a:buFont typeface="Wingdings" panose="05000000000000000000" pitchFamily="2" charset="2"/>
              <a:buChar char="p"/>
              <a:defRPr kumimoji="1" sz="3200" b="1" kern="1200">
                <a:solidFill>
                  <a:schemeClr val="tx2"/>
                </a:solidFill>
                <a:latin typeface="Meiryo UI" panose="020B0604030504040204" pitchFamily="34" charset="-128"/>
                <a:ea typeface="Meiryo UI" panose="020B0604030504040204" pitchFamily="34" charset="-128"/>
                <a:cs typeface="+mn-cs"/>
              </a:defRPr>
            </a:lvl1pPr>
            <a:lvl2pPr marL="742950" indent="-285750" algn="l" defTabSz="914400" rtl="0" eaLnBrk="1" latinLnBrk="0" hangingPunct="1">
              <a:spcBef>
                <a:spcPct val="20000"/>
              </a:spcBef>
              <a:buFont typeface="Wingdings" panose="05000000000000000000" pitchFamily="2" charset="2"/>
              <a:buChar char="l"/>
              <a:defRPr kumimoji="1" sz="28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spcBef>
                <a:spcPct val="20000"/>
              </a:spcBef>
              <a:buFont typeface="Wingdings" panose="05000000000000000000" pitchFamily="2" charset="2"/>
              <a:buChar char="Ø"/>
              <a:defRPr kumimoji="1" sz="24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a:t>解析結果だけではなく，以下も共有</a:t>
            </a:r>
          </a:p>
          <a:p>
            <a:pPr lvl="1"/>
            <a:r>
              <a:rPr lang="ja-JP" altLang="en-US"/>
              <a:t>実験手法　</a:t>
            </a:r>
            <a:r>
              <a:rPr lang="en-US" altLang="ja-JP" dirty="0"/>
              <a:t>(</a:t>
            </a:r>
            <a:r>
              <a:rPr lang="ja-JP" altLang="en-US"/>
              <a:t>使った機械，試薬のメーカーなども</a:t>
            </a:r>
            <a:r>
              <a:rPr lang="en-US" altLang="ja-JP" dirty="0"/>
              <a:t>)</a:t>
            </a:r>
          </a:p>
          <a:p>
            <a:pPr lvl="1"/>
            <a:r>
              <a:rPr lang="ja-JP" altLang="en-US"/>
              <a:t>生データ</a:t>
            </a:r>
          </a:p>
          <a:p>
            <a:pPr lvl="1"/>
            <a:r>
              <a:rPr lang="ja-JP" altLang="en-US"/>
              <a:t>ソフトウェア　</a:t>
            </a:r>
            <a:r>
              <a:rPr lang="en-US" altLang="ja-JP" dirty="0"/>
              <a:t>(</a:t>
            </a:r>
            <a:r>
              <a:rPr lang="ja-JP" altLang="en-US"/>
              <a:t>バージョン，パラメータ，ワークフロー</a:t>
            </a:r>
            <a:r>
              <a:rPr lang="en-US" altLang="ja-JP" dirty="0"/>
              <a:t>)</a:t>
            </a:r>
          </a:p>
        </p:txBody>
      </p:sp>
    </p:spTree>
    <p:extLst>
      <p:ext uri="{BB962C8B-B14F-4D97-AF65-F5344CB8AC3E}">
        <p14:creationId xmlns:p14="http://schemas.microsoft.com/office/powerpoint/2010/main" val="1190252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598E4E8D-E9F0-B943-B1D2-4BC686A4B5B5}"/>
              </a:ext>
            </a:extLst>
          </p:cNvPr>
          <p:cNvSpPr>
            <a:spLocks noGrp="1"/>
          </p:cNvSpPr>
          <p:nvPr>
            <p:ph idx="1"/>
          </p:nvPr>
        </p:nvSpPr>
        <p:spPr>
          <a:xfrm>
            <a:off x="527382" y="1281288"/>
            <a:ext cx="11137237" cy="2867792"/>
          </a:xfrm>
        </p:spPr>
        <p:txBody>
          <a:bodyPr>
            <a:normAutofit fontScale="85000" lnSpcReduction="10000"/>
          </a:bodyPr>
          <a:lstStyle/>
          <a:p>
            <a:r>
              <a:rPr lang="ja-JP" altLang="en-US"/>
              <a:t>科学データ共有の連携同盟</a:t>
            </a:r>
            <a:endParaRPr lang="en-US" altLang="ja-JP" dirty="0"/>
          </a:p>
          <a:p>
            <a:pPr lvl="1"/>
            <a:r>
              <a:rPr lang="ja-JP" altLang="en-US"/>
              <a:t>科学研究データの共有を加速し，技術・基盤・応用などを実現していくことが目的． </a:t>
            </a:r>
          </a:p>
          <a:p>
            <a:pPr lvl="1"/>
            <a:r>
              <a:rPr lang="en-US" altLang="ja-JP" dirty="0"/>
              <a:t>2013</a:t>
            </a:r>
            <a:r>
              <a:rPr lang="ja-JP" altLang="en-US"/>
              <a:t>年</a:t>
            </a:r>
            <a:r>
              <a:rPr lang="en-US" altLang="ja-JP" dirty="0"/>
              <a:t>3</a:t>
            </a:r>
            <a:r>
              <a:rPr lang="ja-JP" altLang="en-US"/>
              <a:t>月発足． </a:t>
            </a:r>
            <a:r>
              <a:rPr lang="en" altLang="ja-JP" dirty="0"/>
              <a:t>G8</a:t>
            </a:r>
            <a:r>
              <a:rPr lang="ja-JP" altLang="en-US"/>
              <a:t>が契機．オープンガバメントと違う形での科学研究オープンデータを目指すための国際組織．</a:t>
            </a:r>
          </a:p>
          <a:p>
            <a:pPr lvl="1"/>
            <a:r>
              <a:rPr lang="ja-JP" altLang="en-US"/>
              <a:t>実質的な国際標準・国際相互結合体制の形成 </a:t>
            </a:r>
          </a:p>
          <a:p>
            <a:pPr lvl="2"/>
            <a:r>
              <a:rPr lang="ja-JP" altLang="en-US"/>
              <a:t>研究者・技術者・専門家等による合意形成</a:t>
            </a:r>
          </a:p>
          <a:p>
            <a:pPr lvl="2"/>
            <a:r>
              <a:rPr lang="ja-JP" altLang="en-US"/>
              <a:t>国際的な人材基盤・ノウハウ基盤を他組織と共有して推進。</a:t>
            </a:r>
          </a:p>
          <a:p>
            <a:pPr lvl="1"/>
            <a:endParaRPr lang="ja-JP" altLang="en-US"/>
          </a:p>
          <a:p>
            <a:pPr lvl="1"/>
            <a:endParaRPr lang="ja-JP" altLang="en-US"/>
          </a:p>
        </p:txBody>
      </p:sp>
      <p:sp>
        <p:nvSpPr>
          <p:cNvPr id="2" name="タイトル 1">
            <a:extLst>
              <a:ext uri="{FF2B5EF4-FFF2-40B4-BE49-F238E27FC236}">
                <a16:creationId xmlns:a16="http://schemas.microsoft.com/office/drawing/2014/main" id="{370E1520-EC56-2A49-B478-04F8E8FD5297}"/>
              </a:ext>
            </a:extLst>
          </p:cNvPr>
          <p:cNvSpPr>
            <a:spLocks noGrp="1"/>
          </p:cNvSpPr>
          <p:nvPr>
            <p:ph type="title"/>
          </p:nvPr>
        </p:nvSpPr>
        <p:spPr/>
        <p:txBody>
          <a:bodyPr>
            <a:normAutofit/>
          </a:bodyPr>
          <a:lstStyle/>
          <a:p>
            <a:r>
              <a:rPr lang="en-US" altLang="ja-JP" dirty="0"/>
              <a:t>RDA (Research Data Alliance)</a:t>
            </a:r>
            <a:endParaRPr lang="ja-JP" altLang="en-US"/>
          </a:p>
        </p:txBody>
      </p:sp>
      <p:sp>
        <p:nvSpPr>
          <p:cNvPr id="4" name="タイトル 1">
            <a:extLst>
              <a:ext uri="{FF2B5EF4-FFF2-40B4-BE49-F238E27FC236}">
                <a16:creationId xmlns:a16="http://schemas.microsoft.com/office/drawing/2014/main" id="{A16394F3-0326-9F44-A31D-5B57D2A6A9A7}"/>
              </a:ext>
            </a:extLst>
          </p:cNvPr>
          <p:cNvSpPr txBox="1">
            <a:spLocks/>
          </p:cNvSpPr>
          <p:nvPr/>
        </p:nvSpPr>
        <p:spPr>
          <a:xfrm>
            <a:off x="1786596" y="220283"/>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sz="4000" dirty="0"/>
          </a:p>
        </p:txBody>
      </p:sp>
      <p:sp>
        <p:nvSpPr>
          <p:cNvPr id="3" name="正方形/長方形 2">
            <a:extLst>
              <a:ext uri="{FF2B5EF4-FFF2-40B4-BE49-F238E27FC236}">
                <a16:creationId xmlns:a16="http://schemas.microsoft.com/office/drawing/2014/main" id="{A2DEA70A-EAEB-2940-98EB-48243CA59904}"/>
              </a:ext>
            </a:extLst>
          </p:cNvPr>
          <p:cNvSpPr/>
          <p:nvPr/>
        </p:nvSpPr>
        <p:spPr>
          <a:xfrm>
            <a:off x="8265058" y="3635732"/>
            <a:ext cx="3952365" cy="369332"/>
          </a:xfrm>
          <a:prstGeom prst="rect">
            <a:avLst/>
          </a:prstGeom>
        </p:spPr>
        <p:txBody>
          <a:bodyPr wrap="square">
            <a:spAutoFit/>
          </a:bodyPr>
          <a:lstStyle/>
          <a:p>
            <a:r>
              <a:rPr lang="ja-JP" altLang="en-US">
                <a:solidFill>
                  <a:srgbClr val="C00000"/>
                </a:solidFill>
                <a:latin typeface="Meiryo" panose="020B0604030504040204" pitchFamily="34" charset="-128"/>
                <a:ea typeface="Meiryo" panose="020B0604030504040204" pitchFamily="34" charset="-128"/>
              </a:rPr>
              <a:t>https://www.rd-alliance.org/</a:t>
            </a:r>
          </a:p>
        </p:txBody>
      </p:sp>
      <p:sp>
        <p:nvSpPr>
          <p:cNvPr id="8" name="テキスト プレースホルダー 7">
            <a:extLst>
              <a:ext uri="{FF2B5EF4-FFF2-40B4-BE49-F238E27FC236}">
                <a16:creationId xmlns:a16="http://schemas.microsoft.com/office/drawing/2014/main" id="{6A2D06C6-CDBE-EE44-A49F-AB934BA654BA}"/>
              </a:ext>
            </a:extLst>
          </p:cNvPr>
          <p:cNvSpPr>
            <a:spLocks noGrp="1"/>
          </p:cNvSpPr>
          <p:nvPr>
            <p:ph type="body" sz="quarter" idx="14"/>
          </p:nvPr>
        </p:nvSpPr>
        <p:spPr/>
        <p:txBody>
          <a:bodyPr/>
          <a:lstStyle/>
          <a:p>
            <a:r>
              <a:rPr lang="ja-JP" altLang="en-US"/>
              <a:t>科学データ</a:t>
            </a:r>
            <a:r>
              <a:rPr lang="en-US" altLang="ja-JP" dirty="0"/>
              <a:t>(</a:t>
            </a:r>
            <a:r>
              <a:rPr lang="ja-JP" altLang="en-US"/>
              <a:t>オープンサイエンス</a:t>
            </a:r>
            <a:r>
              <a:rPr lang="en-US" altLang="ja-JP" dirty="0"/>
              <a:t>)</a:t>
            </a:r>
          </a:p>
        </p:txBody>
      </p:sp>
      <p:pic>
        <p:nvPicPr>
          <p:cNvPr id="9" name="図 8">
            <a:extLst>
              <a:ext uri="{FF2B5EF4-FFF2-40B4-BE49-F238E27FC236}">
                <a16:creationId xmlns:a16="http://schemas.microsoft.com/office/drawing/2014/main" id="{E41728E7-D5D2-9144-85A0-8881436A1349}"/>
              </a:ext>
            </a:extLst>
          </p:cNvPr>
          <p:cNvPicPr>
            <a:picLocks noChangeAspect="1"/>
          </p:cNvPicPr>
          <p:nvPr/>
        </p:nvPicPr>
        <p:blipFill rotWithShape="1">
          <a:blip r:embed="rId2">
            <a:extLst>
              <a:ext uri="{28A0092B-C50C-407E-A947-70E740481C1C}">
                <a14:useLocalDpi xmlns:a14="http://schemas.microsoft.com/office/drawing/2010/main" val="0"/>
              </a:ext>
            </a:extLst>
          </a:blip>
          <a:srcRect b="37794"/>
          <a:stretch/>
        </p:blipFill>
        <p:spPr>
          <a:xfrm>
            <a:off x="2433394" y="3933056"/>
            <a:ext cx="7177286" cy="2498460"/>
          </a:xfrm>
          <a:prstGeom prst="rect">
            <a:avLst/>
          </a:prstGeom>
        </p:spPr>
      </p:pic>
    </p:spTree>
    <p:extLst>
      <p:ext uri="{BB962C8B-B14F-4D97-AF65-F5344CB8AC3E}">
        <p14:creationId xmlns:p14="http://schemas.microsoft.com/office/powerpoint/2010/main" val="749055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ECB5050D-B103-E74E-8CE0-C809507211F6}"/>
              </a:ext>
            </a:extLst>
          </p:cNvPr>
          <p:cNvSpPr>
            <a:spLocks noGrp="1"/>
          </p:cNvSpPr>
          <p:nvPr>
            <p:ph idx="1"/>
          </p:nvPr>
        </p:nvSpPr>
        <p:spPr>
          <a:xfrm>
            <a:off x="527382" y="1980898"/>
            <a:ext cx="11137237" cy="4098849"/>
          </a:xfrm>
        </p:spPr>
        <p:txBody>
          <a:bodyPr>
            <a:normAutofit lnSpcReduction="10000"/>
          </a:bodyPr>
          <a:lstStyle/>
          <a:p>
            <a:r>
              <a:rPr lang="ja-JP" altLang="en-US"/>
              <a:t>生命科学以外の分野でもデータ共有は今後進むと考えられる．</a:t>
            </a:r>
          </a:p>
          <a:p>
            <a:pPr marL="0" indent="0">
              <a:buNone/>
            </a:pPr>
            <a:r>
              <a:rPr lang="en-US" altLang="ja-JP" dirty="0">
                <a:sym typeface="Wingdings" pitchFamily="2" charset="2"/>
              </a:rPr>
              <a:t></a:t>
            </a:r>
            <a:r>
              <a:rPr lang="ja-JP" altLang="en-US">
                <a:sym typeface="Wingdings" pitchFamily="2" charset="2"/>
              </a:rPr>
              <a:t>ただし、</a:t>
            </a:r>
            <a:r>
              <a:rPr lang="ja-JP" altLang="en-US"/>
              <a:t>共有における課題は多い</a:t>
            </a:r>
          </a:p>
          <a:p>
            <a:pPr lvl="1"/>
            <a:r>
              <a:rPr lang="ja-JP" altLang="en-US"/>
              <a:t>再現性が担保できるほどの情報はない</a:t>
            </a:r>
          </a:p>
          <a:p>
            <a:pPr lvl="1"/>
            <a:r>
              <a:rPr lang="ja-JP" altLang="en-US"/>
              <a:t>個人情報の問題（医療、教育）</a:t>
            </a:r>
            <a:endParaRPr lang="en-US" altLang="ja-JP" dirty="0"/>
          </a:p>
          <a:p>
            <a:pPr lvl="3"/>
            <a:endParaRPr lang="ja-JP" altLang="en-US"/>
          </a:p>
          <a:p>
            <a:r>
              <a:rPr lang="ja-JP" altLang="en-US"/>
              <a:t>論文による情報共有</a:t>
            </a:r>
            <a:endParaRPr lang="en-US" altLang="ja-JP" dirty="0"/>
          </a:p>
          <a:p>
            <a:pPr lvl="1"/>
            <a:r>
              <a:rPr lang="ja-JP" altLang="en-US"/>
              <a:t>オープンアクセス雑誌</a:t>
            </a:r>
            <a:endParaRPr lang="en-US" altLang="ja-JP" dirty="0"/>
          </a:p>
          <a:p>
            <a:pPr lvl="1"/>
            <a:r>
              <a:rPr lang="en" altLang="ja-JP" dirty="0" err="1"/>
              <a:t>arXiv</a:t>
            </a:r>
            <a:r>
              <a:rPr lang="ja-JP" altLang="en-US"/>
              <a:t>などのプレプリントサーバ</a:t>
            </a:r>
            <a:endParaRPr lang="en-US" altLang="ja-JP" dirty="0"/>
          </a:p>
        </p:txBody>
      </p:sp>
      <p:sp>
        <p:nvSpPr>
          <p:cNvPr id="5" name="テキスト プレースホルダー 4">
            <a:extLst>
              <a:ext uri="{FF2B5EF4-FFF2-40B4-BE49-F238E27FC236}">
                <a16:creationId xmlns:a16="http://schemas.microsoft.com/office/drawing/2014/main" id="{E5872A52-4B71-1345-B371-AE874B29C432}"/>
              </a:ext>
            </a:extLst>
          </p:cNvPr>
          <p:cNvSpPr>
            <a:spLocks noGrp="1"/>
          </p:cNvSpPr>
          <p:nvPr>
            <p:ph type="body" sz="quarter" idx="13"/>
          </p:nvPr>
        </p:nvSpPr>
        <p:spPr>
          <a:xfrm>
            <a:off x="527051" y="1196753"/>
            <a:ext cx="11137900" cy="712137"/>
          </a:xfrm>
        </p:spPr>
        <p:txBody>
          <a:bodyPr>
            <a:normAutofit fontScale="92500"/>
          </a:bodyPr>
          <a:lstStyle/>
          <a:p>
            <a:r>
              <a:rPr lang="ja-JP" altLang="en-US">
                <a:latin typeface="Meiryo" panose="020B0604030504040204" pitchFamily="34" charset="-128"/>
                <a:ea typeface="Meiryo" panose="020B0604030504040204" pitchFamily="34" charset="-128"/>
              </a:rPr>
              <a:t>生命科学以外も含めて科学データの公開の機運が高まっている</a:t>
            </a:r>
            <a:endParaRPr lang="ja-JP" altLang="en-US"/>
          </a:p>
        </p:txBody>
      </p:sp>
      <p:sp>
        <p:nvSpPr>
          <p:cNvPr id="3" name="タイトル 2">
            <a:extLst>
              <a:ext uri="{FF2B5EF4-FFF2-40B4-BE49-F238E27FC236}">
                <a16:creationId xmlns:a16="http://schemas.microsoft.com/office/drawing/2014/main" id="{4B4B74EE-E0D4-1044-8498-2D9C3C16B3F7}"/>
              </a:ext>
            </a:extLst>
          </p:cNvPr>
          <p:cNvSpPr>
            <a:spLocks noGrp="1"/>
          </p:cNvSpPr>
          <p:nvPr>
            <p:ph type="title"/>
          </p:nvPr>
        </p:nvSpPr>
        <p:spPr/>
        <p:txBody>
          <a:bodyPr>
            <a:normAutofit/>
          </a:bodyPr>
          <a:lstStyle/>
          <a:p>
            <a:r>
              <a:rPr lang="ja-JP" altLang="en-US"/>
              <a:t>オープンサイエンスの現状</a:t>
            </a:r>
          </a:p>
        </p:txBody>
      </p:sp>
      <p:sp>
        <p:nvSpPr>
          <p:cNvPr id="8" name="テキスト プレースホルダー 7">
            <a:extLst>
              <a:ext uri="{FF2B5EF4-FFF2-40B4-BE49-F238E27FC236}">
                <a16:creationId xmlns:a16="http://schemas.microsoft.com/office/drawing/2014/main" id="{534E0A2A-FA10-E046-A58E-6AF57FAF0BE0}"/>
              </a:ext>
            </a:extLst>
          </p:cNvPr>
          <p:cNvSpPr>
            <a:spLocks noGrp="1"/>
          </p:cNvSpPr>
          <p:nvPr>
            <p:ph type="body" sz="quarter" idx="14"/>
          </p:nvPr>
        </p:nvSpPr>
        <p:spPr/>
        <p:txBody>
          <a:bodyPr/>
          <a:lstStyle/>
          <a:p>
            <a:r>
              <a:rPr lang="ja-JP" altLang="en-US"/>
              <a:t>科学データ</a:t>
            </a:r>
            <a:r>
              <a:rPr lang="en-US" altLang="ja-JP" dirty="0"/>
              <a:t>(</a:t>
            </a:r>
            <a:r>
              <a:rPr lang="ja-JP" altLang="en-US"/>
              <a:t>オープンサイエンス</a:t>
            </a:r>
            <a:r>
              <a:rPr lang="en-US" altLang="ja-JP" dirty="0"/>
              <a:t>)</a:t>
            </a:r>
            <a:endParaRPr lang="ja-JP" altLang="en-US"/>
          </a:p>
        </p:txBody>
      </p:sp>
      <p:sp>
        <p:nvSpPr>
          <p:cNvPr id="4" name="タイトル 1">
            <a:extLst>
              <a:ext uri="{FF2B5EF4-FFF2-40B4-BE49-F238E27FC236}">
                <a16:creationId xmlns:a16="http://schemas.microsoft.com/office/drawing/2014/main" id="{A16394F3-0326-9F44-A31D-5B57D2A6A9A7}"/>
              </a:ext>
            </a:extLst>
          </p:cNvPr>
          <p:cNvSpPr txBox="1">
            <a:spLocks/>
          </p:cNvSpPr>
          <p:nvPr/>
        </p:nvSpPr>
        <p:spPr>
          <a:xfrm>
            <a:off x="1786596" y="220283"/>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12" name="下矢印 11">
            <a:extLst>
              <a:ext uri="{FF2B5EF4-FFF2-40B4-BE49-F238E27FC236}">
                <a16:creationId xmlns:a16="http://schemas.microsoft.com/office/drawing/2014/main" id="{E0A3E222-45E1-D746-9AED-111186A9045D}"/>
              </a:ext>
            </a:extLst>
          </p:cNvPr>
          <p:cNvSpPr/>
          <p:nvPr/>
        </p:nvSpPr>
        <p:spPr>
          <a:xfrm>
            <a:off x="2855640" y="6237312"/>
            <a:ext cx="1564565" cy="595107"/>
          </a:xfrm>
          <a:prstGeom prst="downArrow">
            <a:avLst>
              <a:gd name="adj1" fmla="val 50000"/>
              <a:gd name="adj2" fmla="val 52429"/>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Tree>
    <p:extLst>
      <p:ext uri="{BB962C8B-B14F-4D97-AF65-F5344CB8AC3E}">
        <p14:creationId xmlns:p14="http://schemas.microsoft.com/office/powerpoint/2010/main" val="1983092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A2098D7-2ABD-3247-90C4-7B90A99FCB7B}"/>
              </a:ext>
            </a:extLst>
          </p:cNvPr>
          <p:cNvSpPr>
            <a:spLocks noGrp="1"/>
          </p:cNvSpPr>
          <p:nvPr>
            <p:ph idx="1"/>
          </p:nvPr>
        </p:nvSpPr>
        <p:spPr>
          <a:xfrm>
            <a:off x="527382" y="1281288"/>
            <a:ext cx="11137237" cy="4675935"/>
          </a:xfrm>
        </p:spPr>
        <p:txBody>
          <a:bodyPr>
            <a:normAutofit lnSpcReduction="10000"/>
          </a:bodyPr>
          <a:lstStyle/>
          <a:p>
            <a:r>
              <a:rPr lang="ja-JP" altLang="en-US"/>
              <a:t>オープンアクセス雑誌</a:t>
            </a:r>
            <a:endParaRPr lang="en-US" altLang="ja-JP" dirty="0"/>
          </a:p>
          <a:p>
            <a:pPr lvl="1"/>
            <a:r>
              <a:rPr lang="ja-JP" altLang="en-US"/>
              <a:t>インターネットを通じて，誰でも無料で論文にアクセス可能である雑誌．</a:t>
            </a:r>
          </a:p>
          <a:p>
            <a:pPr lvl="1"/>
            <a:r>
              <a:rPr lang="ja-JP" altLang="en-US"/>
              <a:t>論文出版費用は通常著者が全額負担</a:t>
            </a:r>
            <a:r>
              <a:rPr lang="en-US" altLang="ja-JP" dirty="0"/>
              <a:t>(</a:t>
            </a:r>
            <a:r>
              <a:rPr lang="ja-JP" altLang="en-US"/>
              <a:t>雑誌によっては，低所得の国の研究者は費用を一部／全額出版社が負担</a:t>
            </a:r>
            <a:r>
              <a:rPr lang="en-US" altLang="ja-JP" dirty="0"/>
              <a:t>)</a:t>
            </a:r>
          </a:p>
          <a:p>
            <a:r>
              <a:rPr lang="en-US" altLang="ja-JP" dirty="0" err="1"/>
              <a:t>arXiv</a:t>
            </a:r>
            <a:r>
              <a:rPr lang="ja-JP" altLang="en-US"/>
              <a:t>（アーカイブ）</a:t>
            </a:r>
            <a:endParaRPr lang="en-US" altLang="ja-JP" dirty="0"/>
          </a:p>
          <a:p>
            <a:pPr lvl="1"/>
            <a:r>
              <a:rPr lang="ja-JP" altLang="en-US"/>
              <a:t>物理数学計算機科学でのプレプリントサーバ</a:t>
            </a:r>
          </a:p>
          <a:p>
            <a:pPr lvl="1"/>
            <a:r>
              <a:rPr lang="ja-JP" altLang="en-US"/>
              <a:t>通常の学術雑誌では，数週間</a:t>
            </a:r>
            <a:r>
              <a:rPr lang="en-US" altLang="ja-JP" dirty="0"/>
              <a:t>〜</a:t>
            </a:r>
            <a:r>
              <a:rPr lang="ja-JP" altLang="en-US"/>
              <a:t>半年／一年の査読期間があるが，このサーバは査読なしで，すぐに掲載</a:t>
            </a:r>
          </a:p>
          <a:p>
            <a:pPr lvl="1"/>
            <a:r>
              <a:rPr lang="ja-JP" altLang="en-US"/>
              <a:t>研究者同士の評判で論文の価値が判断される</a:t>
            </a:r>
            <a:r>
              <a:rPr lang="en-US" altLang="ja-JP" dirty="0"/>
              <a:t>(</a:t>
            </a:r>
            <a:r>
              <a:rPr lang="ja-JP" altLang="en-US"/>
              <a:t>評判の高い論文は，学術雑誌からスカウトされることもある</a:t>
            </a:r>
            <a:r>
              <a:rPr lang="en-US" altLang="ja-JP" dirty="0"/>
              <a:t>)</a:t>
            </a:r>
          </a:p>
        </p:txBody>
      </p:sp>
      <p:sp>
        <p:nvSpPr>
          <p:cNvPr id="2" name="タイトル 1">
            <a:extLst>
              <a:ext uri="{FF2B5EF4-FFF2-40B4-BE49-F238E27FC236}">
                <a16:creationId xmlns:a16="http://schemas.microsoft.com/office/drawing/2014/main" id="{296165C6-C2E9-DF42-B85A-2A0D0A4F20A8}"/>
              </a:ext>
            </a:extLst>
          </p:cNvPr>
          <p:cNvSpPr>
            <a:spLocks noGrp="1"/>
          </p:cNvSpPr>
          <p:nvPr>
            <p:ph type="title"/>
          </p:nvPr>
        </p:nvSpPr>
        <p:spPr/>
        <p:txBody>
          <a:bodyPr>
            <a:normAutofit/>
          </a:bodyPr>
          <a:lstStyle/>
          <a:p>
            <a:r>
              <a:rPr lang="ja-JP" altLang="en-US"/>
              <a:t>オープンアクセス雑誌と</a:t>
            </a:r>
            <a:r>
              <a:rPr lang="en-US" altLang="ja-JP" dirty="0" err="1"/>
              <a:t>arXiv</a:t>
            </a:r>
            <a:r>
              <a:rPr lang="ja-JP" altLang="en-US"/>
              <a:t>（アーカイブ）</a:t>
            </a:r>
          </a:p>
        </p:txBody>
      </p:sp>
      <p:sp>
        <p:nvSpPr>
          <p:cNvPr id="4" name="タイトル 1">
            <a:extLst>
              <a:ext uri="{FF2B5EF4-FFF2-40B4-BE49-F238E27FC236}">
                <a16:creationId xmlns:a16="http://schemas.microsoft.com/office/drawing/2014/main" id="{A16394F3-0326-9F44-A31D-5B57D2A6A9A7}"/>
              </a:ext>
            </a:extLst>
          </p:cNvPr>
          <p:cNvSpPr txBox="1">
            <a:spLocks/>
          </p:cNvSpPr>
          <p:nvPr/>
        </p:nvSpPr>
        <p:spPr>
          <a:xfrm>
            <a:off x="1786596" y="220283"/>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6" name="テキスト プレースホルダー 5">
            <a:extLst>
              <a:ext uri="{FF2B5EF4-FFF2-40B4-BE49-F238E27FC236}">
                <a16:creationId xmlns:a16="http://schemas.microsoft.com/office/drawing/2014/main" id="{274CAC34-3D88-E946-99C9-200BC096EF23}"/>
              </a:ext>
            </a:extLst>
          </p:cNvPr>
          <p:cNvSpPr>
            <a:spLocks noGrp="1"/>
          </p:cNvSpPr>
          <p:nvPr>
            <p:ph type="body" sz="quarter" idx="14"/>
          </p:nvPr>
        </p:nvSpPr>
        <p:spPr/>
        <p:txBody>
          <a:bodyPr/>
          <a:lstStyle/>
          <a:p>
            <a:r>
              <a:rPr lang="ja-JP" altLang="en-US"/>
              <a:t>科学データ</a:t>
            </a:r>
            <a:r>
              <a:rPr lang="en-US" altLang="ja-JP" dirty="0"/>
              <a:t>(</a:t>
            </a:r>
            <a:r>
              <a:rPr lang="ja-JP" altLang="en-US"/>
              <a:t>オープンサイエンス</a:t>
            </a:r>
            <a:r>
              <a:rPr lang="en-US" altLang="ja-JP" dirty="0"/>
              <a:t>)</a:t>
            </a:r>
            <a:endParaRPr lang="ja-JP" altLang="en-US"/>
          </a:p>
        </p:txBody>
      </p:sp>
      <p:grpSp>
        <p:nvGrpSpPr>
          <p:cNvPr id="7" name="グループ化 6">
            <a:extLst>
              <a:ext uri="{FF2B5EF4-FFF2-40B4-BE49-F238E27FC236}">
                <a16:creationId xmlns:a16="http://schemas.microsoft.com/office/drawing/2014/main" id="{1436A8E1-F62A-D248-88EF-3E8BDAB7B739}"/>
              </a:ext>
            </a:extLst>
          </p:cNvPr>
          <p:cNvGrpSpPr/>
          <p:nvPr/>
        </p:nvGrpSpPr>
        <p:grpSpPr>
          <a:xfrm>
            <a:off x="4943872" y="5805264"/>
            <a:ext cx="7069816" cy="712137"/>
            <a:chOff x="4943872" y="5957223"/>
            <a:chExt cx="7069816" cy="712137"/>
          </a:xfrm>
        </p:grpSpPr>
        <p:sp>
          <p:nvSpPr>
            <p:cNvPr id="8" name="コンテンツ プレースホルダー 8">
              <a:extLst>
                <a:ext uri="{FF2B5EF4-FFF2-40B4-BE49-F238E27FC236}">
                  <a16:creationId xmlns:a16="http://schemas.microsoft.com/office/drawing/2014/main" id="{07935BED-73AE-EF4A-BE7B-F623C8D225B7}"/>
                </a:ext>
              </a:extLst>
            </p:cNvPr>
            <p:cNvSpPr txBox="1">
              <a:spLocks/>
            </p:cNvSpPr>
            <p:nvPr/>
          </p:nvSpPr>
          <p:spPr>
            <a:xfrm>
              <a:off x="5562235" y="5957223"/>
              <a:ext cx="6451453" cy="712137"/>
            </a:xfrm>
            <a:prstGeom prst="roundRect">
              <a:avLst/>
            </a:prstGeom>
            <a:solidFill>
              <a:schemeClr val="bg1"/>
            </a:solidFill>
            <a:ln w="6350">
              <a:solidFill>
                <a:schemeClr val="accent2"/>
              </a:solidFill>
            </a:ln>
            <a:effectLst>
              <a:innerShdw blurRad="63500" dist="50800" dir="13500000">
                <a:prstClr val="black">
                  <a:alpha val="50000"/>
                </a:prstClr>
              </a:innerShdw>
            </a:effectLst>
          </p:spPr>
          <p:txBody>
            <a:bodyPr vert="horz" lIns="91440" tIns="45720" rIns="91440" bIns="45720" rtlCol="0" anchor="ctr">
              <a:normAutofit/>
            </a:bodyPr>
            <a:lstStyle>
              <a:lvl1pPr marL="342900" indent="-342900" algn="l" defTabSz="914400" rtl="0" eaLnBrk="1" latinLnBrk="0" hangingPunct="1">
                <a:spcBef>
                  <a:spcPct val="20000"/>
                </a:spcBef>
                <a:buFont typeface="Wingdings" panose="05000000000000000000" pitchFamily="2" charset="2"/>
                <a:buChar char="p"/>
                <a:defRPr kumimoji="1" sz="3200" b="1" kern="1200">
                  <a:solidFill>
                    <a:schemeClr val="tx2"/>
                  </a:solidFill>
                  <a:latin typeface="Meiryo UI" panose="020B0604030504040204" pitchFamily="34" charset="-128"/>
                  <a:ea typeface="Meiryo UI" panose="020B0604030504040204" pitchFamily="34" charset="-128"/>
                  <a:cs typeface="+mn-cs"/>
                </a:defRPr>
              </a:lvl1pPr>
              <a:lvl2pPr marL="742950" indent="-285750" algn="l" defTabSz="914400" rtl="0" eaLnBrk="1" latinLnBrk="0" hangingPunct="1">
                <a:spcBef>
                  <a:spcPct val="20000"/>
                </a:spcBef>
                <a:buFont typeface="Wingdings" panose="05000000000000000000" pitchFamily="2" charset="2"/>
                <a:buChar char="l"/>
                <a:defRPr kumimoji="1" sz="28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spcBef>
                  <a:spcPct val="20000"/>
                </a:spcBef>
                <a:buFont typeface="Wingdings" panose="05000000000000000000" pitchFamily="2" charset="2"/>
                <a:buChar char="Ø"/>
                <a:defRPr kumimoji="1" sz="24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a:solidFill>
                    <a:schemeClr val="accent2"/>
                  </a:solidFill>
                </a:rPr>
                <a:t>論文成果へのアクセスは大幅に向上</a:t>
              </a:r>
              <a:endParaRPr lang="en-US" altLang="ja-JP" dirty="0">
                <a:solidFill>
                  <a:schemeClr val="accent2"/>
                </a:solidFill>
              </a:endParaRPr>
            </a:p>
          </p:txBody>
        </p:sp>
        <p:sp>
          <p:nvSpPr>
            <p:cNvPr id="9" name="右矢印 8">
              <a:extLst>
                <a:ext uri="{FF2B5EF4-FFF2-40B4-BE49-F238E27FC236}">
                  <a16:creationId xmlns:a16="http://schemas.microsoft.com/office/drawing/2014/main" id="{5E56E0EB-72B5-8642-B773-91FCEDE33D70}"/>
                </a:ext>
              </a:extLst>
            </p:cNvPr>
            <p:cNvSpPr/>
            <p:nvPr/>
          </p:nvSpPr>
          <p:spPr>
            <a:xfrm>
              <a:off x="4943872" y="6079747"/>
              <a:ext cx="613776" cy="517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Tree>
    <p:extLst>
      <p:ext uri="{BB962C8B-B14F-4D97-AF65-F5344CB8AC3E}">
        <p14:creationId xmlns:p14="http://schemas.microsoft.com/office/powerpoint/2010/main" val="3772547139"/>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3800E6A2-5FE4-C54A-9638-FEE89AF29779}"/>
              </a:ext>
            </a:extLst>
          </p:cNvPr>
          <p:cNvSpPr>
            <a:spLocks noGrp="1"/>
          </p:cNvSpPr>
          <p:nvPr>
            <p:ph idx="1"/>
          </p:nvPr>
        </p:nvSpPr>
        <p:spPr/>
        <p:txBody>
          <a:bodyPr/>
          <a:lstStyle/>
          <a:p>
            <a:r>
              <a:rPr lang="ja-JP" altLang="en-US">
                <a:latin typeface="Meiryo" panose="020B0604030504040204" pitchFamily="34" charset="-128"/>
                <a:ea typeface="Meiryo" panose="020B0604030504040204" pitchFamily="34" charset="-128"/>
              </a:rPr>
              <a:t>情報科学以外</a:t>
            </a:r>
          </a:p>
          <a:p>
            <a:pPr lvl="1"/>
            <a:r>
              <a:rPr lang="ja-JP" altLang="en-US">
                <a:latin typeface="Meiryo" panose="020B0604030504040204" pitchFamily="34" charset="-128"/>
                <a:ea typeface="Meiryo" panose="020B0604030504040204" pitchFamily="34" charset="-128"/>
              </a:rPr>
              <a:t>成果→学術論文誌へ提出→査読→出版→再現実験→次の段階へ</a:t>
            </a:r>
            <a:endParaRPr lang="en-US" altLang="ja-JP" dirty="0">
              <a:latin typeface="Meiryo" panose="020B0604030504040204" pitchFamily="34" charset="-128"/>
              <a:ea typeface="Meiryo" panose="020B0604030504040204" pitchFamily="34" charset="-128"/>
            </a:endParaRPr>
          </a:p>
          <a:p>
            <a:pPr lvl="1"/>
            <a:endParaRPr lang="ja-JP" altLang="en-US">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通常の情報科学</a:t>
            </a:r>
          </a:p>
          <a:p>
            <a:pPr lvl="1"/>
            <a:r>
              <a:rPr lang="ja-JP" altLang="en-US">
                <a:latin typeface="Meiryo" panose="020B0604030504040204" pitchFamily="34" charset="-128"/>
                <a:ea typeface="Meiryo" panose="020B0604030504040204" pitchFamily="34" charset="-128"/>
              </a:rPr>
              <a:t>成果→国際会議論文</a:t>
            </a:r>
            <a:r>
              <a:rPr lang="en-US" altLang="ja-JP" dirty="0">
                <a:latin typeface="Meiryo" panose="020B0604030504040204" pitchFamily="34" charset="-128"/>
                <a:ea typeface="Meiryo" panose="020B0604030504040204" pitchFamily="34" charset="-128"/>
              </a:rPr>
              <a:t>(</a:t>
            </a:r>
            <a:r>
              <a:rPr lang="ja-JP" altLang="en-US">
                <a:latin typeface="Meiryo" panose="020B0604030504040204" pitchFamily="34" charset="-128"/>
                <a:ea typeface="Meiryo" panose="020B0604030504040204" pitchFamily="34" charset="-128"/>
              </a:rPr>
              <a:t>と</a:t>
            </a:r>
            <a:r>
              <a:rPr lang="en-US" altLang="ja-JP" dirty="0">
                <a:latin typeface="Meiryo" panose="020B0604030504040204" pitchFamily="34" charset="-128"/>
                <a:ea typeface="Meiryo" panose="020B0604030504040204" pitchFamily="34" charset="-128"/>
              </a:rPr>
              <a:t>GitHub)</a:t>
            </a:r>
            <a:r>
              <a:rPr lang="ja-JP" altLang="en-US">
                <a:latin typeface="Meiryo" panose="020B0604030504040204" pitchFamily="34" charset="-128"/>
                <a:ea typeface="Meiryo" panose="020B0604030504040204" pitchFamily="34" charset="-128"/>
              </a:rPr>
              <a:t>→短い査読→出版</a:t>
            </a:r>
            <a:endParaRPr lang="en-US" altLang="ja-JP" dirty="0">
              <a:latin typeface="Meiryo" panose="020B0604030504040204" pitchFamily="34" charset="-128"/>
              <a:ea typeface="Meiryo" panose="020B0604030504040204" pitchFamily="34" charset="-128"/>
            </a:endParaRPr>
          </a:p>
          <a:p>
            <a:pPr marL="457200" lvl="1" indent="0">
              <a:buNone/>
            </a:pPr>
            <a:r>
              <a:rPr lang="ja-JP" altLang="en-US">
                <a:latin typeface="Meiryo" panose="020B0604030504040204" pitchFamily="34" charset="-128"/>
                <a:ea typeface="Meiryo" panose="020B0604030504040204" pitchFamily="34" charset="-128"/>
              </a:rPr>
              <a:t>　</a:t>
            </a:r>
            <a:r>
              <a:rPr lang="en-US" altLang="ja-JP" dirty="0">
                <a:latin typeface="Meiryo" panose="020B0604030504040204" pitchFamily="34" charset="-128"/>
                <a:ea typeface="Meiryo" panose="020B0604030504040204" pitchFamily="34" charset="-128"/>
              </a:rPr>
              <a:t>                       </a:t>
            </a:r>
            <a:r>
              <a:rPr lang="ja-JP" altLang="en-US">
                <a:latin typeface="Meiryo" panose="020B0604030504040204" pitchFamily="34" charset="-128"/>
                <a:ea typeface="Meiryo" panose="020B0604030504040204" pitchFamily="34" charset="-128"/>
              </a:rPr>
              <a:t>→</a:t>
            </a:r>
            <a:r>
              <a:rPr lang="en-US" altLang="ja-JP" dirty="0">
                <a:latin typeface="Meiryo" panose="020B0604030504040204" pitchFamily="34" charset="-128"/>
                <a:ea typeface="Meiryo" panose="020B0604030504040204" pitchFamily="34" charset="-128"/>
              </a:rPr>
              <a:t>(GitHub</a:t>
            </a:r>
            <a:r>
              <a:rPr lang="ja-JP" altLang="en-US">
                <a:latin typeface="Meiryo" panose="020B0604030504040204" pitchFamily="34" charset="-128"/>
                <a:ea typeface="Meiryo" panose="020B0604030504040204" pitchFamily="34" charset="-128"/>
              </a:rPr>
              <a:t>コードで</a:t>
            </a:r>
            <a:r>
              <a:rPr lang="en-US" altLang="ja-JP" dirty="0">
                <a:latin typeface="Meiryo" panose="020B0604030504040204" pitchFamily="34" charset="-128"/>
                <a:ea typeface="Meiryo" panose="020B0604030504040204" pitchFamily="34" charset="-128"/>
              </a:rPr>
              <a:t>)</a:t>
            </a:r>
            <a:r>
              <a:rPr lang="ja-JP" altLang="en-US">
                <a:latin typeface="Meiryo" panose="020B0604030504040204" pitchFamily="34" charset="-128"/>
                <a:ea typeface="Meiryo" panose="020B0604030504040204" pitchFamily="34" charset="-128"/>
              </a:rPr>
              <a:t>再現実験→次の段階へ</a:t>
            </a:r>
          </a:p>
          <a:p>
            <a:r>
              <a:rPr lang="en-US" altLang="ja-JP" dirty="0">
                <a:latin typeface="Meiryo" panose="020B0604030504040204" pitchFamily="34" charset="-128"/>
                <a:ea typeface="Meiryo" panose="020B0604030504040204" pitchFamily="34" charset="-128"/>
              </a:rPr>
              <a:t>AI</a:t>
            </a:r>
            <a:r>
              <a:rPr lang="ja-JP" altLang="en-US">
                <a:latin typeface="Meiryo" panose="020B0604030504040204" pitchFamily="34" charset="-128"/>
                <a:ea typeface="Meiryo" panose="020B0604030504040204" pitchFamily="34" charset="-128"/>
              </a:rPr>
              <a:t>研究</a:t>
            </a:r>
          </a:p>
          <a:p>
            <a:pPr lvl="1"/>
            <a:r>
              <a:rPr lang="ja-JP" altLang="en-US"/>
              <a:t>成果→</a:t>
            </a:r>
            <a:r>
              <a:rPr lang="en" altLang="ja-JP" dirty="0" err="1"/>
              <a:t>arXiv</a:t>
            </a:r>
            <a:r>
              <a:rPr lang="ja-JP" altLang="en-US"/>
              <a:t>論文</a:t>
            </a:r>
            <a:r>
              <a:rPr lang="en-US" altLang="ja-JP" dirty="0"/>
              <a:t>, </a:t>
            </a:r>
            <a:r>
              <a:rPr lang="en" altLang="ja-JP" dirty="0"/>
              <a:t>GitHub</a:t>
            </a:r>
          </a:p>
          <a:p>
            <a:pPr marL="457200" lvl="1" indent="0">
              <a:buNone/>
            </a:pPr>
            <a:r>
              <a:rPr lang="ja-JP" altLang="en"/>
              <a:t>　　　　　　　　　　→</a:t>
            </a:r>
            <a:r>
              <a:rPr lang="en" altLang="ja-JP" dirty="0"/>
              <a:t>GitHub</a:t>
            </a:r>
            <a:r>
              <a:rPr lang="ja-JP" altLang="en-US"/>
              <a:t>コードで再現実験→次の段階へ</a:t>
            </a:r>
          </a:p>
          <a:p>
            <a:pPr lvl="1"/>
            <a:endParaRPr lang="ja-JP" altLang="en-US"/>
          </a:p>
          <a:p>
            <a:pPr lvl="1"/>
            <a:endParaRPr lang="ja-JP" altLang="en-US"/>
          </a:p>
        </p:txBody>
      </p:sp>
      <p:sp>
        <p:nvSpPr>
          <p:cNvPr id="4" name="タイトル 3">
            <a:extLst>
              <a:ext uri="{FF2B5EF4-FFF2-40B4-BE49-F238E27FC236}">
                <a16:creationId xmlns:a16="http://schemas.microsoft.com/office/drawing/2014/main" id="{1F963515-3F35-2140-B818-124BD577DA06}"/>
              </a:ext>
            </a:extLst>
          </p:cNvPr>
          <p:cNvSpPr>
            <a:spLocks noGrp="1"/>
          </p:cNvSpPr>
          <p:nvPr>
            <p:ph type="title"/>
          </p:nvPr>
        </p:nvSpPr>
        <p:spPr/>
        <p:txBody>
          <a:bodyPr>
            <a:normAutofit/>
          </a:bodyPr>
          <a:lstStyle/>
          <a:p>
            <a:r>
              <a:rPr lang="en-US" altLang="ja-JP" dirty="0" err="1"/>
              <a:t>arXiv</a:t>
            </a:r>
            <a:r>
              <a:rPr lang="en-US" altLang="ja-JP" dirty="0"/>
              <a:t> + GitHub </a:t>
            </a:r>
            <a:r>
              <a:rPr lang="ja-JP" altLang="en-US"/>
              <a:t>による</a:t>
            </a:r>
            <a:r>
              <a:rPr lang="en-US" altLang="ja-JP" dirty="0"/>
              <a:t>AI</a:t>
            </a:r>
            <a:r>
              <a:rPr lang="ja-JP" altLang="en-US"/>
              <a:t>研究の進展</a:t>
            </a:r>
          </a:p>
        </p:txBody>
      </p:sp>
      <p:sp>
        <p:nvSpPr>
          <p:cNvPr id="10" name="正方形/長方形 9">
            <a:extLst>
              <a:ext uri="{FF2B5EF4-FFF2-40B4-BE49-F238E27FC236}">
                <a16:creationId xmlns:a16="http://schemas.microsoft.com/office/drawing/2014/main" id="{1590241D-4732-0C40-B7F7-D70BDCBEE2B9}"/>
              </a:ext>
            </a:extLst>
          </p:cNvPr>
          <p:cNvSpPr/>
          <p:nvPr/>
        </p:nvSpPr>
        <p:spPr>
          <a:xfrm>
            <a:off x="3141345" y="6135687"/>
            <a:ext cx="2954655" cy="461665"/>
          </a:xfrm>
          <a:prstGeom prst="rect">
            <a:avLst/>
          </a:prstGeom>
        </p:spPr>
        <p:txBody>
          <a:bodyPr wrap="none">
            <a:spAutoFit/>
          </a:bodyPr>
          <a:lstStyle/>
          <a:p>
            <a:r>
              <a:rPr lang="ja-JP" altLang="en-US" sz="2400">
                <a:solidFill>
                  <a:srgbClr val="C00000"/>
                </a:solidFill>
                <a:latin typeface="Meiryo" panose="020B0604030504040204" pitchFamily="34" charset="-128"/>
                <a:ea typeface="Meiryo" panose="020B0604030504040204" pitchFamily="34" charset="-128"/>
              </a:rPr>
              <a:t>回転が非常に早い！</a:t>
            </a:r>
            <a:endParaRPr lang="ja-JP" altLang="en-US" sz="2400">
              <a:solidFill>
                <a:srgbClr val="C00000"/>
              </a:solidFill>
            </a:endParaRPr>
          </a:p>
        </p:txBody>
      </p:sp>
      <p:sp>
        <p:nvSpPr>
          <p:cNvPr id="11" name="タイトル 1">
            <a:extLst>
              <a:ext uri="{FF2B5EF4-FFF2-40B4-BE49-F238E27FC236}">
                <a16:creationId xmlns:a16="http://schemas.microsoft.com/office/drawing/2014/main" id="{52F71461-DF67-0F43-A89D-83A2DAD138E8}"/>
              </a:ext>
            </a:extLst>
          </p:cNvPr>
          <p:cNvSpPr txBox="1">
            <a:spLocks/>
          </p:cNvSpPr>
          <p:nvPr/>
        </p:nvSpPr>
        <p:spPr>
          <a:xfrm>
            <a:off x="1700365" y="151661"/>
            <a:ext cx="8027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12" name="テキスト プレースホルダー 11">
            <a:extLst>
              <a:ext uri="{FF2B5EF4-FFF2-40B4-BE49-F238E27FC236}">
                <a16:creationId xmlns:a16="http://schemas.microsoft.com/office/drawing/2014/main" id="{4A648466-405D-064B-BC45-F067FB069B28}"/>
              </a:ext>
            </a:extLst>
          </p:cNvPr>
          <p:cNvSpPr>
            <a:spLocks noGrp="1"/>
          </p:cNvSpPr>
          <p:nvPr>
            <p:ph type="body" sz="quarter" idx="14"/>
          </p:nvPr>
        </p:nvSpPr>
        <p:spPr/>
        <p:txBody>
          <a:bodyPr/>
          <a:lstStyle/>
          <a:p>
            <a:r>
              <a:rPr lang="ja-JP" altLang="en-US"/>
              <a:t>科学データ</a:t>
            </a:r>
            <a:r>
              <a:rPr lang="en-US" altLang="ja-JP" dirty="0"/>
              <a:t>(</a:t>
            </a:r>
            <a:r>
              <a:rPr lang="ja-JP" altLang="en-US"/>
              <a:t>オープンサイエンス</a:t>
            </a:r>
            <a:r>
              <a:rPr lang="en-US" altLang="ja-JP" dirty="0"/>
              <a:t>)</a:t>
            </a:r>
            <a:endParaRPr lang="ja-JP" altLang="en-US"/>
          </a:p>
        </p:txBody>
      </p:sp>
    </p:spTree>
    <p:extLst>
      <p:ext uri="{BB962C8B-B14F-4D97-AF65-F5344CB8AC3E}">
        <p14:creationId xmlns:p14="http://schemas.microsoft.com/office/powerpoint/2010/main" val="151734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a:extLst>
              <a:ext uri="{FF2B5EF4-FFF2-40B4-BE49-F238E27FC236}">
                <a16:creationId xmlns:a16="http://schemas.microsoft.com/office/drawing/2014/main" id="{00DE3CBA-BFA0-F541-B006-29A1A901B189}"/>
              </a:ext>
            </a:extLst>
          </p:cNvPr>
          <p:cNvSpPr/>
          <p:nvPr/>
        </p:nvSpPr>
        <p:spPr>
          <a:xfrm>
            <a:off x="2994741" y="4760981"/>
            <a:ext cx="8568951" cy="684244"/>
          </a:xfrm>
          <a:prstGeom prst="roundRect">
            <a:avLst/>
          </a:prstGeom>
          <a:solidFill>
            <a:schemeClr val="accent2">
              <a:lumMod val="20000"/>
              <a:lumOff val="80000"/>
            </a:schemeClr>
          </a:solidFill>
          <a:ln>
            <a:solidFill>
              <a:srgbClr val="FF0000"/>
            </a:solidFill>
          </a:ln>
          <a:effectLst>
            <a:innerShdw blurRad="63500" dist="50800" dir="13500000">
              <a:prstClr val="black">
                <a:alpha val="50000"/>
              </a:prstClr>
            </a:innerShdw>
          </a:effectLst>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7" name="角丸四角形 6">
            <a:extLst>
              <a:ext uri="{FF2B5EF4-FFF2-40B4-BE49-F238E27FC236}">
                <a16:creationId xmlns:a16="http://schemas.microsoft.com/office/drawing/2014/main" id="{E18335B3-27CD-1048-AE1B-256E6F34D9AE}"/>
              </a:ext>
            </a:extLst>
          </p:cNvPr>
          <p:cNvSpPr/>
          <p:nvPr/>
        </p:nvSpPr>
        <p:spPr>
          <a:xfrm>
            <a:off x="2994741" y="2780928"/>
            <a:ext cx="8568951" cy="1765232"/>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8" name="角丸四角形 7">
            <a:extLst>
              <a:ext uri="{FF2B5EF4-FFF2-40B4-BE49-F238E27FC236}">
                <a16:creationId xmlns:a16="http://schemas.microsoft.com/office/drawing/2014/main" id="{669FAD83-1928-D546-9E13-F0AA89E3A855}"/>
              </a:ext>
            </a:extLst>
          </p:cNvPr>
          <p:cNvSpPr/>
          <p:nvPr/>
        </p:nvSpPr>
        <p:spPr>
          <a:xfrm>
            <a:off x="2999657" y="1879171"/>
            <a:ext cx="8568951" cy="686937"/>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2" name="タイトル 1">
            <a:extLst>
              <a:ext uri="{FF2B5EF4-FFF2-40B4-BE49-F238E27FC236}">
                <a16:creationId xmlns:a16="http://schemas.microsoft.com/office/drawing/2014/main" id="{C8FFD7D3-3632-FD4B-B10A-3D084949820C}"/>
              </a:ext>
            </a:extLst>
          </p:cNvPr>
          <p:cNvSpPr>
            <a:spLocks noGrp="1"/>
          </p:cNvSpPr>
          <p:nvPr>
            <p:ph type="ctrTitle"/>
          </p:nvPr>
        </p:nvSpPr>
        <p:spPr/>
        <p:txBody>
          <a:bodyPr/>
          <a:lstStyle/>
          <a:p>
            <a:r>
              <a:rPr kumimoji="1" lang="en-US" altLang="ja-JP" dirty="0"/>
              <a:t>Table of Contents</a:t>
            </a:r>
            <a:endParaRPr kumimoji="1" lang="ja-JP" altLang="en-US"/>
          </a:p>
        </p:txBody>
      </p:sp>
      <p:sp>
        <p:nvSpPr>
          <p:cNvPr id="3" name="コンテンツ プレースホルダー 2">
            <a:extLst>
              <a:ext uri="{FF2B5EF4-FFF2-40B4-BE49-F238E27FC236}">
                <a16:creationId xmlns:a16="http://schemas.microsoft.com/office/drawing/2014/main" id="{6B9259AC-39F5-4743-8703-F4452E67FEA4}"/>
              </a:ext>
            </a:extLst>
          </p:cNvPr>
          <p:cNvSpPr>
            <a:spLocks noGrp="1"/>
          </p:cNvSpPr>
          <p:nvPr>
            <p:ph sz="quarter" idx="10"/>
          </p:nvPr>
        </p:nvSpPr>
        <p:spPr>
          <a:xfrm>
            <a:off x="3143672" y="1268761"/>
            <a:ext cx="8424936" cy="5102011"/>
          </a:xfrm>
        </p:spPr>
        <p:txBody>
          <a:bodyPr>
            <a:normAutofit fontScale="92500" lnSpcReduction="20000"/>
          </a:bodyPr>
          <a:lstStyle/>
          <a:p>
            <a:pPr marL="0" indent="0">
              <a:buNone/>
            </a:pPr>
            <a:r>
              <a:rPr lang="ja-JP" altLang="en-US">
                <a:solidFill>
                  <a:schemeClr val="tx1"/>
                </a:solidFill>
              </a:rPr>
              <a:t>データサイエンスで利用されるデータ</a:t>
            </a:r>
            <a:endParaRPr lang="en-US" altLang="ja-JP" dirty="0">
              <a:solidFill>
                <a:schemeClr val="tx1"/>
              </a:solidFill>
            </a:endParaRPr>
          </a:p>
          <a:p>
            <a:pPr lvl="3"/>
            <a:endParaRPr lang="en-US" altLang="ja-JP" dirty="0"/>
          </a:p>
          <a:p>
            <a:pPr marL="0" indent="0">
              <a:buNone/>
            </a:pPr>
            <a:r>
              <a:rPr lang="ja-JP" altLang="en-US"/>
              <a:t>様々なデータとオープンデータ</a:t>
            </a:r>
            <a:endParaRPr lang="en-US" altLang="ja-JP" dirty="0"/>
          </a:p>
          <a:p>
            <a:pPr lvl="1"/>
            <a:endParaRPr lang="ja-JP" altLang="en-US"/>
          </a:p>
          <a:p>
            <a:pPr marL="0" indent="0">
              <a:buNone/>
            </a:pPr>
            <a:r>
              <a:rPr lang="ja-JP" altLang="en-US"/>
              <a:t>オープンデータへの大きな流れ</a:t>
            </a:r>
            <a:endParaRPr lang="en-US" altLang="ja-JP" dirty="0"/>
          </a:p>
          <a:p>
            <a:pPr marL="457200" lvl="1" indent="0">
              <a:buNone/>
            </a:pPr>
            <a:r>
              <a:rPr lang="ja-JP" altLang="en-US"/>
              <a:t>政府データ（オープンガバメント）</a:t>
            </a:r>
            <a:endParaRPr lang="en-US" altLang="ja-JP" dirty="0"/>
          </a:p>
          <a:p>
            <a:pPr marL="457200" lvl="1" indent="0">
              <a:buNone/>
            </a:pPr>
            <a:r>
              <a:rPr lang="ja-JP" altLang="en-US"/>
              <a:t>オープンソースソフトウェアと集合知データ</a:t>
            </a:r>
          </a:p>
          <a:p>
            <a:pPr marL="457200" lvl="1" indent="0">
              <a:buNone/>
            </a:pPr>
            <a:r>
              <a:rPr lang="ja-JP" altLang="en-US"/>
              <a:t>科学データ（オープンサイエンス）</a:t>
            </a:r>
            <a:endParaRPr lang="en-US" altLang="ja-JP" dirty="0"/>
          </a:p>
          <a:p>
            <a:pPr lvl="1"/>
            <a:endParaRPr lang="en-US" altLang="ja-JP" dirty="0"/>
          </a:p>
          <a:p>
            <a:pPr marL="0" indent="0">
              <a:buNone/>
            </a:pPr>
            <a:r>
              <a:rPr lang="ja-JP" altLang="en-US"/>
              <a:t>データサイエンスにおける倫理</a:t>
            </a:r>
            <a:endParaRPr lang="en-US" altLang="ja-JP" sz="2600" dirty="0"/>
          </a:p>
          <a:p>
            <a:pPr marL="0" indent="0">
              <a:buNone/>
            </a:pPr>
            <a:endParaRPr lang="en-US" altLang="ja-JP" dirty="0"/>
          </a:p>
          <a:p>
            <a:pPr marL="0" indent="0">
              <a:buNone/>
            </a:pPr>
            <a:r>
              <a:rPr kumimoji="1" lang="ja-JP" altLang="en-US"/>
              <a:t>　</a:t>
            </a:r>
          </a:p>
        </p:txBody>
      </p:sp>
      <p:sp>
        <p:nvSpPr>
          <p:cNvPr id="4" name="テキスト プレースホルダー 3">
            <a:extLst>
              <a:ext uri="{FF2B5EF4-FFF2-40B4-BE49-F238E27FC236}">
                <a16:creationId xmlns:a16="http://schemas.microsoft.com/office/drawing/2014/main" id="{CDD30FAF-6BF1-5343-9B00-B8F3F0E0A868}"/>
              </a:ext>
            </a:extLst>
          </p:cNvPr>
          <p:cNvSpPr>
            <a:spLocks noGrp="1"/>
          </p:cNvSpPr>
          <p:nvPr>
            <p:ph type="body" sz="quarter" idx="11"/>
          </p:nvPr>
        </p:nvSpPr>
        <p:spPr/>
        <p:txBody>
          <a:bodyPr/>
          <a:lstStyle/>
          <a:p>
            <a:r>
              <a:rPr lang="ja-JP" altLang="en-US"/>
              <a:t>データの収集</a:t>
            </a:r>
          </a:p>
        </p:txBody>
      </p:sp>
    </p:spTree>
    <p:extLst>
      <p:ext uri="{BB962C8B-B14F-4D97-AF65-F5344CB8AC3E}">
        <p14:creationId xmlns:p14="http://schemas.microsoft.com/office/powerpoint/2010/main" val="3891241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a:extLst>
              <a:ext uri="{FF2B5EF4-FFF2-40B4-BE49-F238E27FC236}">
                <a16:creationId xmlns:a16="http://schemas.microsoft.com/office/drawing/2014/main" id="{07B28FCD-AE70-2144-A317-21D5E895F5DF}"/>
              </a:ext>
            </a:extLst>
          </p:cNvPr>
          <p:cNvSpPr/>
          <p:nvPr/>
        </p:nvSpPr>
        <p:spPr>
          <a:xfrm>
            <a:off x="493117" y="3907681"/>
            <a:ext cx="4666779" cy="457423"/>
          </a:xfrm>
          <a:prstGeom prst="roundRect">
            <a:avLst/>
          </a:prstGeom>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solidFill>
                <a:srgbClr val="FF0000"/>
              </a:solidFill>
            </a:endParaRPr>
          </a:p>
        </p:txBody>
      </p:sp>
      <p:sp>
        <p:nvSpPr>
          <p:cNvPr id="20" name="角丸四角形 19">
            <a:extLst>
              <a:ext uri="{FF2B5EF4-FFF2-40B4-BE49-F238E27FC236}">
                <a16:creationId xmlns:a16="http://schemas.microsoft.com/office/drawing/2014/main" id="{F203A357-05FA-364F-84FC-48DFD82BDBAE}"/>
              </a:ext>
            </a:extLst>
          </p:cNvPr>
          <p:cNvSpPr/>
          <p:nvPr/>
        </p:nvSpPr>
        <p:spPr>
          <a:xfrm>
            <a:off x="479376" y="3068960"/>
            <a:ext cx="2434531" cy="457423"/>
          </a:xfrm>
          <a:prstGeom prst="roundRect">
            <a:avLst/>
          </a:prstGeom>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solidFill>
                <a:srgbClr val="FF0000"/>
              </a:solidFill>
            </a:endParaRPr>
          </a:p>
        </p:txBody>
      </p:sp>
      <p:sp>
        <p:nvSpPr>
          <p:cNvPr id="19" name="角丸四角形 18">
            <a:extLst>
              <a:ext uri="{FF2B5EF4-FFF2-40B4-BE49-F238E27FC236}">
                <a16:creationId xmlns:a16="http://schemas.microsoft.com/office/drawing/2014/main" id="{0E6979AA-BCD7-7E48-8BAC-807BF99A4F39}"/>
              </a:ext>
            </a:extLst>
          </p:cNvPr>
          <p:cNvSpPr/>
          <p:nvPr/>
        </p:nvSpPr>
        <p:spPr>
          <a:xfrm>
            <a:off x="485922" y="2276872"/>
            <a:ext cx="2945782" cy="457423"/>
          </a:xfrm>
          <a:prstGeom prst="roundRect">
            <a:avLst/>
          </a:prstGeom>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solidFill>
                <a:srgbClr val="FF0000"/>
              </a:solidFill>
            </a:endParaRPr>
          </a:p>
        </p:txBody>
      </p:sp>
      <p:sp>
        <p:nvSpPr>
          <p:cNvPr id="2" name="コンテンツ プレースホルダー 1">
            <a:extLst>
              <a:ext uri="{FF2B5EF4-FFF2-40B4-BE49-F238E27FC236}">
                <a16:creationId xmlns:a16="http://schemas.microsoft.com/office/drawing/2014/main" id="{2A2B6481-B43A-A142-A1C2-28964D486C92}"/>
              </a:ext>
            </a:extLst>
          </p:cNvPr>
          <p:cNvSpPr>
            <a:spLocks noGrp="1"/>
          </p:cNvSpPr>
          <p:nvPr>
            <p:ph idx="1"/>
          </p:nvPr>
        </p:nvSpPr>
        <p:spPr>
          <a:xfrm>
            <a:off x="527382" y="2316114"/>
            <a:ext cx="11137237" cy="3849190"/>
          </a:xfrm>
          <a:ln w="6350">
            <a:noFill/>
          </a:ln>
        </p:spPr>
        <p:txBody>
          <a:bodyPr vert="horz" lIns="91440" tIns="45720" rIns="91440" bIns="45720" rtlCol="0">
            <a:normAutofit fontScale="85000" lnSpcReduction="20000"/>
          </a:bodyPr>
          <a:lstStyle/>
          <a:p>
            <a:pPr marL="0" indent="0">
              <a:buNone/>
            </a:pPr>
            <a:r>
              <a:rPr lang="en" altLang="ja-JP" b="1" dirty="0">
                <a:solidFill>
                  <a:schemeClr val="accent2"/>
                </a:solidFill>
              </a:rPr>
              <a:t>E</a:t>
            </a:r>
            <a:r>
              <a:rPr lang="en" altLang="ja-JP" dirty="0"/>
              <a:t>thical (</a:t>
            </a:r>
            <a:r>
              <a:rPr lang="ja-JP" altLang="en-US"/>
              <a:t>倫理的</a:t>
            </a:r>
            <a:r>
              <a:rPr lang="en-US" altLang="ja-JP" dirty="0"/>
              <a:t>)</a:t>
            </a:r>
          </a:p>
          <a:p>
            <a:pPr marL="0" indent="0">
              <a:buNone/>
            </a:pPr>
            <a:endParaRPr lang="en-US" altLang="ja-JP" dirty="0"/>
          </a:p>
          <a:p>
            <a:pPr marL="0" indent="0">
              <a:buNone/>
            </a:pPr>
            <a:r>
              <a:rPr lang="en" altLang="ja-JP" b="1" dirty="0">
                <a:solidFill>
                  <a:schemeClr val="accent2"/>
                </a:solidFill>
              </a:rPr>
              <a:t>L</a:t>
            </a:r>
            <a:r>
              <a:rPr lang="en" altLang="ja-JP" dirty="0"/>
              <a:t>egal (</a:t>
            </a:r>
            <a:r>
              <a:rPr lang="ja-JP" altLang="en-US"/>
              <a:t>法的</a:t>
            </a:r>
            <a:r>
              <a:rPr lang="en-US" altLang="ja-JP" dirty="0"/>
              <a:t>)</a:t>
            </a:r>
          </a:p>
          <a:p>
            <a:pPr marL="0" indent="0">
              <a:buNone/>
            </a:pPr>
            <a:endParaRPr lang="en" altLang="ja-JP" b="1" dirty="0">
              <a:solidFill>
                <a:schemeClr val="accent2"/>
              </a:solidFill>
            </a:endParaRPr>
          </a:p>
          <a:p>
            <a:pPr marL="0" indent="0">
              <a:buNone/>
            </a:pPr>
            <a:r>
              <a:rPr lang="en" altLang="ja-JP" b="1" dirty="0">
                <a:solidFill>
                  <a:schemeClr val="accent2"/>
                </a:solidFill>
              </a:rPr>
              <a:t>S</a:t>
            </a:r>
            <a:r>
              <a:rPr lang="en" altLang="ja-JP" dirty="0"/>
              <a:t>ocial </a:t>
            </a:r>
            <a:r>
              <a:rPr lang="en" altLang="ja-JP" b="1" dirty="0">
                <a:solidFill>
                  <a:schemeClr val="accent2"/>
                </a:solidFill>
              </a:rPr>
              <a:t>I</a:t>
            </a:r>
            <a:r>
              <a:rPr lang="en" altLang="ja-JP" dirty="0"/>
              <a:t>ssues(</a:t>
            </a:r>
            <a:r>
              <a:rPr lang="ja-JP" altLang="en-US"/>
              <a:t>社会的課題</a:t>
            </a:r>
            <a:r>
              <a:rPr lang="en-US" altLang="ja-JP" dirty="0"/>
              <a:t>)</a:t>
            </a:r>
          </a:p>
          <a:p>
            <a:pPr marL="0" indent="0">
              <a:buNone/>
            </a:pPr>
            <a:endParaRPr lang="ja-JP" altLang="en-US" sz="1400"/>
          </a:p>
          <a:p>
            <a:pPr lvl="1"/>
            <a:r>
              <a:rPr lang="en-US" altLang="ja-JP" dirty="0"/>
              <a:t>1988</a:t>
            </a:r>
            <a:r>
              <a:rPr lang="ja-JP" altLang="en-US"/>
              <a:t>年に</a:t>
            </a:r>
            <a:r>
              <a:rPr lang="en-US" altLang="ja-JP" dirty="0"/>
              <a:t>James Watson</a:t>
            </a:r>
            <a:r>
              <a:rPr lang="ja-JP" altLang="en-US"/>
              <a:t>（⽣命科学分野）が提唱</a:t>
            </a:r>
            <a:endParaRPr lang="en-US" altLang="ja-JP" dirty="0"/>
          </a:p>
          <a:p>
            <a:pPr lvl="2"/>
            <a:r>
              <a:rPr lang="ja-JP" altLang="en-US"/>
              <a:t>ヒトゲノム情報が個人と社会に便益をもたらすように利用される仕組みを検討</a:t>
            </a:r>
          </a:p>
          <a:p>
            <a:pPr lvl="1"/>
            <a:r>
              <a:rPr lang="ja-JP" altLang="en-US"/>
              <a:t>ナノテクノロジー、情報技術、原子力技術、コンピュータサイエンス、人工知能（</a:t>
            </a:r>
            <a:r>
              <a:rPr lang="en-US" altLang="ja-JP" dirty="0"/>
              <a:t>AI</a:t>
            </a:r>
            <a:r>
              <a:rPr lang="ja-JP" altLang="en-US"/>
              <a:t>）技術などあらゆる科学分野でも研究・検討が広がっている</a:t>
            </a:r>
          </a:p>
          <a:p>
            <a:endParaRPr lang="ja-JP" altLang="en-US"/>
          </a:p>
        </p:txBody>
      </p:sp>
      <p:sp>
        <p:nvSpPr>
          <p:cNvPr id="10" name="テキスト プレースホルダー 9">
            <a:extLst>
              <a:ext uri="{FF2B5EF4-FFF2-40B4-BE49-F238E27FC236}">
                <a16:creationId xmlns:a16="http://schemas.microsoft.com/office/drawing/2014/main" id="{E508D4E7-79E5-304D-9EF1-C47AF030D433}"/>
              </a:ext>
            </a:extLst>
          </p:cNvPr>
          <p:cNvSpPr>
            <a:spLocks noGrp="1"/>
          </p:cNvSpPr>
          <p:nvPr>
            <p:ph type="body" sz="quarter" idx="13"/>
          </p:nvPr>
        </p:nvSpPr>
        <p:spPr>
          <a:xfrm>
            <a:off x="527051" y="1196751"/>
            <a:ext cx="11137900" cy="1047356"/>
          </a:xfrm>
        </p:spPr>
        <p:txBody>
          <a:bodyPr lIns="36000" tIns="36000" rIns="36000" bIns="0">
            <a:normAutofit fontScale="92500" lnSpcReduction="20000"/>
          </a:bodyPr>
          <a:lstStyle/>
          <a:p>
            <a:r>
              <a:rPr lang="ja-JP" altLang="en-US"/>
              <a:t>新規の科学技術を研究開発し社会実装する際に検討すべき、</a:t>
            </a:r>
            <a:endParaRPr lang="en-US" altLang="ja-JP" dirty="0"/>
          </a:p>
          <a:p>
            <a:r>
              <a:rPr lang="ja-JP" altLang="en-US"/>
              <a:t>倫理的・法的・社会的課題</a:t>
            </a:r>
          </a:p>
        </p:txBody>
      </p:sp>
      <p:sp>
        <p:nvSpPr>
          <p:cNvPr id="3" name="タイトル 2">
            <a:extLst>
              <a:ext uri="{FF2B5EF4-FFF2-40B4-BE49-F238E27FC236}">
                <a16:creationId xmlns:a16="http://schemas.microsoft.com/office/drawing/2014/main" id="{F31F35E4-6466-534B-BA07-DA03DEB61770}"/>
              </a:ext>
            </a:extLst>
          </p:cNvPr>
          <p:cNvSpPr>
            <a:spLocks noGrp="1"/>
          </p:cNvSpPr>
          <p:nvPr>
            <p:ph type="title"/>
          </p:nvPr>
        </p:nvSpPr>
        <p:spPr/>
        <p:txBody>
          <a:bodyPr>
            <a:normAutofit/>
          </a:bodyPr>
          <a:lstStyle/>
          <a:p>
            <a:r>
              <a:rPr lang="en" altLang="ja-JP" dirty="0"/>
              <a:t>ELSI</a:t>
            </a:r>
            <a:r>
              <a:rPr lang="ja-JP" altLang="en-US"/>
              <a:t>（エルシー）とは？</a:t>
            </a:r>
            <a:endParaRPr kumimoji="1" lang="ja-JP" altLang="en-US"/>
          </a:p>
        </p:txBody>
      </p:sp>
      <p:sp>
        <p:nvSpPr>
          <p:cNvPr id="11" name="テキスト プレースホルダー 10">
            <a:extLst>
              <a:ext uri="{FF2B5EF4-FFF2-40B4-BE49-F238E27FC236}">
                <a16:creationId xmlns:a16="http://schemas.microsoft.com/office/drawing/2014/main" id="{0416E77C-D344-9B41-AA4E-18D0639FF437}"/>
              </a:ext>
            </a:extLst>
          </p:cNvPr>
          <p:cNvSpPr>
            <a:spLocks noGrp="1"/>
          </p:cNvSpPr>
          <p:nvPr>
            <p:ph type="body" sz="quarter" idx="14"/>
          </p:nvPr>
        </p:nvSpPr>
        <p:spPr/>
        <p:txBody>
          <a:bodyPr/>
          <a:lstStyle/>
          <a:p>
            <a:r>
              <a:rPr lang="ja-JP" altLang="en-US"/>
              <a:t>データサイエンスにおける倫理</a:t>
            </a:r>
          </a:p>
        </p:txBody>
      </p:sp>
      <p:sp>
        <p:nvSpPr>
          <p:cNvPr id="12" name="テキスト ボックス 11">
            <a:extLst>
              <a:ext uri="{FF2B5EF4-FFF2-40B4-BE49-F238E27FC236}">
                <a16:creationId xmlns:a16="http://schemas.microsoft.com/office/drawing/2014/main" id="{4CCCD56E-D926-2E48-BA22-C136B8287D6B}"/>
              </a:ext>
            </a:extLst>
          </p:cNvPr>
          <p:cNvSpPr txBox="1"/>
          <p:nvPr/>
        </p:nvSpPr>
        <p:spPr>
          <a:xfrm>
            <a:off x="2999656" y="2548493"/>
            <a:ext cx="3181023" cy="1168539"/>
          </a:xfrm>
          <a:prstGeom prst="wedgeEllipseCallout">
            <a:avLst>
              <a:gd name="adj1" fmla="val -54460"/>
              <a:gd name="adj2" fmla="val 31495"/>
            </a:avLst>
          </a:prstGeom>
          <a:solidFill>
            <a:schemeClr val="bg1"/>
          </a:solidFill>
          <a:ln>
            <a:solidFill>
              <a:schemeClr val="tx2"/>
            </a:solidFill>
          </a:ln>
        </p:spPr>
        <p:txBody>
          <a:bodyPr wrap="none" rtlCol="0">
            <a:spAutoFit/>
          </a:bodyPr>
          <a:lstStyle/>
          <a:p>
            <a:r>
              <a:rPr kumimoji="1" lang="ja-JP" altLang="en-US" sz="2400">
                <a:latin typeface="Meiryo UI" panose="020B0604030504040204" pitchFamily="34" charset="-128"/>
                <a:ea typeface="Meiryo UI" panose="020B0604030504040204" pitchFamily="34" charset="-128"/>
              </a:rPr>
              <a:t>ドローンはどこでも</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飛ばして良い？</a:t>
            </a:r>
          </a:p>
        </p:txBody>
      </p:sp>
      <p:sp>
        <p:nvSpPr>
          <p:cNvPr id="13" name="テキスト ボックス 12">
            <a:extLst>
              <a:ext uri="{FF2B5EF4-FFF2-40B4-BE49-F238E27FC236}">
                <a16:creationId xmlns:a16="http://schemas.microsoft.com/office/drawing/2014/main" id="{9AF2479A-155A-F846-81CE-BEE1F729806A}"/>
              </a:ext>
            </a:extLst>
          </p:cNvPr>
          <p:cNvSpPr txBox="1"/>
          <p:nvPr/>
        </p:nvSpPr>
        <p:spPr>
          <a:xfrm>
            <a:off x="5323282" y="1844822"/>
            <a:ext cx="3076044" cy="1168539"/>
          </a:xfrm>
          <a:prstGeom prst="wedgeEllipseCallout">
            <a:avLst>
              <a:gd name="adj1" fmla="val -65142"/>
              <a:gd name="adj2" fmla="val -987"/>
            </a:avLst>
          </a:prstGeom>
          <a:solidFill>
            <a:schemeClr val="bg1"/>
          </a:solidFill>
          <a:ln>
            <a:solidFill>
              <a:schemeClr val="tx2"/>
            </a:solidFill>
          </a:ln>
        </p:spPr>
        <p:txBody>
          <a:bodyPr wrap="none" rtlCol="0">
            <a:spAutoFit/>
          </a:bodyPr>
          <a:lstStyle/>
          <a:p>
            <a:r>
              <a:rPr kumimoji="1" lang="ja-JP" altLang="en-US" sz="2400">
                <a:latin typeface="Meiryo UI" panose="020B0604030504040204" pitchFamily="34" charset="-128"/>
                <a:ea typeface="Meiryo UI" panose="020B0604030504040204" pitchFamily="34" charset="-128"/>
              </a:rPr>
              <a:t>代理母は</a:t>
            </a:r>
            <a:r>
              <a:rPr kumimoji="1" lang="en-US" altLang="ja-JP" sz="2400" dirty="0">
                <a:latin typeface="Meiryo UI" panose="020B0604030504040204" pitchFamily="34" charset="-128"/>
                <a:ea typeface="Meiryo UI" panose="020B0604030504040204" pitchFamily="34" charset="-128"/>
              </a:rPr>
              <a:t>OK?</a:t>
            </a:r>
          </a:p>
          <a:p>
            <a:r>
              <a:rPr kumimoji="1" lang="ja-JP" altLang="en-US" sz="2400">
                <a:latin typeface="Meiryo UI" panose="020B0604030504040204" pitchFamily="34" charset="-128"/>
                <a:ea typeface="Meiryo UI" panose="020B0604030504040204" pitchFamily="34" charset="-128"/>
              </a:rPr>
              <a:t>（生殖補助医療）</a:t>
            </a:r>
          </a:p>
        </p:txBody>
      </p:sp>
      <p:sp>
        <p:nvSpPr>
          <p:cNvPr id="14" name="テキスト ボックス 13">
            <a:extLst>
              <a:ext uri="{FF2B5EF4-FFF2-40B4-BE49-F238E27FC236}">
                <a16:creationId xmlns:a16="http://schemas.microsoft.com/office/drawing/2014/main" id="{F9239F21-2655-6C40-8A2D-CE5CD27BF3C6}"/>
              </a:ext>
            </a:extLst>
          </p:cNvPr>
          <p:cNvSpPr txBox="1"/>
          <p:nvPr/>
        </p:nvSpPr>
        <p:spPr>
          <a:xfrm>
            <a:off x="8107132" y="2285194"/>
            <a:ext cx="3206629" cy="1168539"/>
          </a:xfrm>
          <a:prstGeom prst="wedgeEllipseCallout">
            <a:avLst>
              <a:gd name="adj1" fmla="val -58496"/>
              <a:gd name="adj2" fmla="val 30018"/>
            </a:avLst>
          </a:prstGeom>
          <a:solidFill>
            <a:schemeClr val="bg1"/>
          </a:solidFill>
          <a:ln>
            <a:solidFill>
              <a:schemeClr val="tx2"/>
            </a:solidFill>
          </a:ln>
        </p:spPr>
        <p:txBody>
          <a:bodyPr wrap="none" rtlCol="0">
            <a:spAutoFit/>
          </a:bodyPr>
          <a:lstStyle/>
          <a:p>
            <a:pPr algn="ctr"/>
            <a:r>
              <a:rPr kumimoji="1" lang="en-US" altLang="ja-JP" sz="2400" dirty="0">
                <a:latin typeface="Meiryo UI" panose="020B0604030504040204" pitchFamily="34" charset="-128"/>
                <a:ea typeface="Meiryo UI" panose="020B0604030504040204" pitchFamily="34" charset="-128"/>
              </a:rPr>
              <a:t>Twitter</a:t>
            </a:r>
            <a:r>
              <a:rPr kumimoji="1" lang="ja-JP" altLang="en-US" sz="2400">
                <a:latin typeface="Meiryo UI" panose="020B0604030504040204" pitchFamily="34" charset="-128"/>
                <a:ea typeface="Meiryo UI" panose="020B0604030504040204" pitchFamily="34" charset="-128"/>
              </a:rPr>
              <a:t>では何を</a:t>
            </a:r>
            <a:endParaRPr kumimoji="1" lang="en-US" altLang="ja-JP" sz="24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言っても良い？</a:t>
            </a:r>
          </a:p>
        </p:txBody>
      </p:sp>
      <p:sp>
        <p:nvSpPr>
          <p:cNvPr id="15" name="テキスト ボックス 14">
            <a:extLst>
              <a:ext uri="{FF2B5EF4-FFF2-40B4-BE49-F238E27FC236}">
                <a16:creationId xmlns:a16="http://schemas.microsoft.com/office/drawing/2014/main" id="{68039F91-5389-3F48-A791-DBA1BD7BFC44}"/>
              </a:ext>
            </a:extLst>
          </p:cNvPr>
          <p:cNvSpPr txBox="1"/>
          <p:nvPr/>
        </p:nvSpPr>
        <p:spPr>
          <a:xfrm>
            <a:off x="5560581" y="3068960"/>
            <a:ext cx="3613815" cy="1168539"/>
          </a:xfrm>
          <a:prstGeom prst="wedgeEllipseCallout">
            <a:avLst>
              <a:gd name="adj1" fmla="val -45181"/>
              <a:gd name="adj2" fmla="val 43306"/>
            </a:avLst>
          </a:prstGeom>
          <a:solidFill>
            <a:schemeClr val="bg1"/>
          </a:solidFill>
          <a:ln>
            <a:solidFill>
              <a:schemeClr val="tx2"/>
            </a:solidFill>
          </a:ln>
        </p:spPr>
        <p:txBody>
          <a:bodyPr wrap="none" rtlCol="0">
            <a:spAutoFit/>
          </a:bodyPr>
          <a:lstStyle/>
          <a:p>
            <a:r>
              <a:rPr kumimoji="1" lang="ja-JP" altLang="en-US" sz="2400">
                <a:latin typeface="Meiryo UI" panose="020B0604030504040204" pitchFamily="34" charset="-128"/>
                <a:ea typeface="Meiryo UI" panose="020B0604030504040204" pitchFamily="34" charset="-128"/>
              </a:rPr>
              <a:t>自動運転はどこまで</a:t>
            </a:r>
            <a:endParaRPr kumimoji="1" lang="en-US" altLang="ja-JP" sz="2400" dirty="0">
              <a:latin typeface="Meiryo UI" panose="020B0604030504040204" pitchFamily="34" charset="-128"/>
              <a:ea typeface="Meiryo UI" panose="020B0604030504040204" pitchFamily="34" charset="-128"/>
            </a:endParaRPr>
          </a:p>
          <a:p>
            <a:r>
              <a:rPr kumimoji="1" lang="en-US" altLang="ja-JP" sz="2400" dirty="0">
                <a:latin typeface="Meiryo UI" panose="020B0604030504040204" pitchFamily="34" charset="-128"/>
                <a:ea typeface="Meiryo UI" panose="020B0604030504040204" pitchFamily="34" charset="-128"/>
              </a:rPr>
              <a:t>AI</a:t>
            </a:r>
            <a:r>
              <a:rPr kumimoji="1" lang="ja-JP" altLang="en-US" sz="2400">
                <a:latin typeface="Meiryo UI" panose="020B0604030504040204" pitchFamily="34" charset="-128"/>
                <a:ea typeface="Meiryo UI" panose="020B0604030504040204" pitchFamily="34" charset="-128"/>
              </a:rPr>
              <a:t>に任せて良い？</a:t>
            </a:r>
          </a:p>
        </p:txBody>
      </p:sp>
      <p:grpSp>
        <p:nvGrpSpPr>
          <p:cNvPr id="18" name="グループ化 17">
            <a:extLst>
              <a:ext uri="{FF2B5EF4-FFF2-40B4-BE49-F238E27FC236}">
                <a16:creationId xmlns:a16="http://schemas.microsoft.com/office/drawing/2014/main" id="{64790318-F966-BA41-ABE9-05E1F4159C01}"/>
              </a:ext>
            </a:extLst>
          </p:cNvPr>
          <p:cNvGrpSpPr/>
          <p:nvPr/>
        </p:nvGrpSpPr>
        <p:grpSpPr>
          <a:xfrm>
            <a:off x="599059" y="5786370"/>
            <a:ext cx="10825533" cy="666966"/>
            <a:chOff x="599059" y="6007705"/>
            <a:chExt cx="10825533" cy="733663"/>
          </a:xfrm>
        </p:grpSpPr>
        <p:sp>
          <p:nvSpPr>
            <p:cNvPr id="16" name="角丸四角形 15">
              <a:extLst>
                <a:ext uri="{FF2B5EF4-FFF2-40B4-BE49-F238E27FC236}">
                  <a16:creationId xmlns:a16="http://schemas.microsoft.com/office/drawing/2014/main" id="{65ADE207-43CB-9E4A-89CF-3D50BF9DBA17}"/>
                </a:ext>
              </a:extLst>
            </p:cNvPr>
            <p:cNvSpPr/>
            <p:nvPr/>
          </p:nvSpPr>
          <p:spPr>
            <a:xfrm>
              <a:off x="1055440" y="6096884"/>
              <a:ext cx="10369152" cy="614303"/>
            </a:xfrm>
            <a:prstGeom prst="roundRect">
              <a:avLst>
                <a:gd name="adj" fmla="val 26630"/>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a:spAutoFit/>
            </a:bodyPr>
            <a:lstStyle/>
            <a:p>
              <a:r>
                <a:rPr lang="ja-JP" altLang="en-US" sz="2800" b="1">
                  <a:solidFill>
                    <a:schemeClr val="accent2"/>
                  </a:solidFill>
                  <a:latin typeface="Meiryo UI" panose="020B0604030504040204" pitchFamily="34" charset="-128"/>
                  <a:ea typeface="Meiryo UI" panose="020B0604030504040204" pitchFamily="34" charset="-128"/>
                </a:rPr>
                <a:t>科学技術が社会に与えうる影響についてどこまで責任を持つべきか？</a:t>
              </a:r>
              <a:endParaRPr lang="ja-JP" altLang="en-US" sz="2800" b="1" dirty="0">
                <a:solidFill>
                  <a:schemeClr val="accent2"/>
                </a:solidFill>
                <a:latin typeface="Meiryo UI" panose="020B0604030504040204" pitchFamily="34" charset="-128"/>
                <a:ea typeface="Meiryo UI" panose="020B0604030504040204" pitchFamily="34" charset="-128"/>
              </a:endParaRPr>
            </a:p>
          </p:txBody>
        </p:sp>
        <p:sp>
          <p:nvSpPr>
            <p:cNvPr id="17" name="右矢印 16">
              <a:extLst>
                <a:ext uri="{FF2B5EF4-FFF2-40B4-BE49-F238E27FC236}">
                  <a16:creationId xmlns:a16="http://schemas.microsoft.com/office/drawing/2014/main" id="{7737E9A4-25DD-A94A-9008-42FBFED300C8}"/>
                </a:ext>
              </a:extLst>
            </p:cNvPr>
            <p:cNvSpPr/>
            <p:nvPr/>
          </p:nvSpPr>
          <p:spPr>
            <a:xfrm>
              <a:off x="599059" y="6007705"/>
              <a:ext cx="528389" cy="733663"/>
            </a:xfrm>
            <a:prstGeom prst="rightArrow">
              <a:avLst/>
            </a:prstGeom>
            <a:solidFill>
              <a:schemeClr val="accent2">
                <a:lumMod val="40000"/>
                <a:lumOff val="6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endParaRPr>
            </a:p>
          </p:txBody>
        </p:sp>
      </p:grpSp>
    </p:spTree>
    <p:extLst>
      <p:ext uri="{BB962C8B-B14F-4D97-AF65-F5344CB8AC3E}">
        <p14:creationId xmlns:p14="http://schemas.microsoft.com/office/powerpoint/2010/main" val="383983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a:extLst>
              <a:ext uri="{FF2B5EF4-FFF2-40B4-BE49-F238E27FC236}">
                <a16:creationId xmlns:a16="http://schemas.microsoft.com/office/drawing/2014/main" id="{F775112E-1730-DA41-97C4-C43CCB03A294}"/>
              </a:ext>
            </a:extLst>
          </p:cNvPr>
          <p:cNvSpPr/>
          <p:nvPr/>
        </p:nvSpPr>
        <p:spPr>
          <a:xfrm>
            <a:off x="767408" y="3933056"/>
            <a:ext cx="10297144" cy="1224136"/>
          </a:xfrm>
          <a:prstGeom prst="roundRect">
            <a:avLst/>
          </a:prstGeom>
          <a:solidFill>
            <a:schemeClr val="bg1">
              <a:lumMod val="95000"/>
            </a:schemeClr>
          </a:solidFill>
          <a:ln w="19050">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 name="コンテンツ プレースホルダー 1">
            <a:extLst>
              <a:ext uri="{FF2B5EF4-FFF2-40B4-BE49-F238E27FC236}">
                <a16:creationId xmlns:a16="http://schemas.microsoft.com/office/drawing/2014/main" id="{4688422F-2B2B-9E4B-88BF-AC9157C01A36}"/>
              </a:ext>
            </a:extLst>
          </p:cNvPr>
          <p:cNvSpPr>
            <a:spLocks noGrp="1"/>
          </p:cNvSpPr>
          <p:nvPr>
            <p:ph idx="1"/>
          </p:nvPr>
        </p:nvSpPr>
        <p:spPr/>
        <p:txBody>
          <a:bodyPr/>
          <a:lstStyle/>
          <a:p>
            <a:r>
              <a:rPr kumimoji="1" lang="ja-JP" altLang="en-US"/>
              <a:t>収集されたデータは様々なバイアス（偏見、歪み）を含む</a:t>
            </a:r>
            <a:endParaRPr kumimoji="1" lang="en-US" altLang="ja-JP" dirty="0"/>
          </a:p>
          <a:p>
            <a:pPr marL="0" indent="0">
              <a:buNone/>
            </a:pPr>
            <a:r>
              <a:rPr kumimoji="1" lang="en-US" altLang="ja-JP" dirty="0">
                <a:sym typeface="Wingdings" pitchFamily="2" charset="2"/>
              </a:rPr>
              <a:t></a:t>
            </a:r>
            <a:r>
              <a:rPr kumimoji="1" lang="ja-JP" altLang="en-US"/>
              <a:t>合法的な取り扱い、合理的な分析であっても偏見や差別を助長する結果が得られることがある。</a:t>
            </a:r>
            <a:endParaRPr kumimoji="1" lang="en-US" altLang="ja-JP" dirty="0"/>
          </a:p>
          <a:p>
            <a:pPr lvl="1"/>
            <a:endParaRPr kumimoji="1" lang="en-US" altLang="ja-JP" dirty="0"/>
          </a:p>
          <a:p>
            <a:pPr lvl="1"/>
            <a:r>
              <a:rPr lang="ja-JP" altLang="en-US">
                <a:solidFill>
                  <a:schemeClr val="accent2"/>
                </a:solidFill>
              </a:rPr>
              <a:t>モデルの法的影響や倫理的影響を慎重に検証</a:t>
            </a:r>
            <a:endParaRPr lang="en-US" altLang="ja-JP" dirty="0">
              <a:solidFill>
                <a:schemeClr val="accent2"/>
              </a:solidFill>
            </a:endParaRPr>
          </a:p>
          <a:p>
            <a:pPr lvl="1"/>
            <a:r>
              <a:rPr lang="ja-JP" altLang="en-US">
                <a:solidFill>
                  <a:schemeClr val="accent2"/>
                </a:solidFill>
              </a:rPr>
              <a:t>人権の尊重や促進に対する利用者の責任と合致しているかを評価</a:t>
            </a:r>
            <a:endParaRPr kumimoji="1" lang="en-US" altLang="ja-JP" dirty="0">
              <a:solidFill>
                <a:schemeClr val="accent2"/>
              </a:solidFill>
            </a:endParaRPr>
          </a:p>
          <a:p>
            <a:pPr marL="0" indent="0">
              <a:buNone/>
            </a:pPr>
            <a:endParaRPr kumimoji="1" lang="ja-JP" altLang="en-US"/>
          </a:p>
        </p:txBody>
      </p:sp>
      <p:sp>
        <p:nvSpPr>
          <p:cNvPr id="5" name="テキスト プレースホルダー 4">
            <a:extLst>
              <a:ext uri="{FF2B5EF4-FFF2-40B4-BE49-F238E27FC236}">
                <a16:creationId xmlns:a16="http://schemas.microsoft.com/office/drawing/2014/main" id="{437A1C46-BFC5-BB41-A257-470A2709B8A7}"/>
              </a:ext>
            </a:extLst>
          </p:cNvPr>
          <p:cNvSpPr>
            <a:spLocks noGrp="1"/>
          </p:cNvSpPr>
          <p:nvPr>
            <p:ph type="body" sz="quarter" idx="13"/>
          </p:nvPr>
        </p:nvSpPr>
        <p:spPr/>
        <p:txBody>
          <a:bodyPr>
            <a:normAutofit fontScale="92500" lnSpcReduction="20000"/>
          </a:bodyPr>
          <a:lstStyle/>
          <a:p>
            <a:r>
              <a:rPr kumimoji="1" lang="ja-JP" altLang="en-US"/>
              <a:t>倫理的なデータ分析には法的な枠組みを超えた対応が必要</a:t>
            </a:r>
          </a:p>
        </p:txBody>
      </p:sp>
      <p:sp>
        <p:nvSpPr>
          <p:cNvPr id="6" name="タイトル 5">
            <a:extLst>
              <a:ext uri="{FF2B5EF4-FFF2-40B4-BE49-F238E27FC236}">
                <a16:creationId xmlns:a16="http://schemas.microsoft.com/office/drawing/2014/main" id="{4C1E2F66-04FE-F748-B1F1-10B664BB5036}"/>
              </a:ext>
            </a:extLst>
          </p:cNvPr>
          <p:cNvSpPr>
            <a:spLocks noGrp="1"/>
          </p:cNvSpPr>
          <p:nvPr>
            <p:ph type="title"/>
          </p:nvPr>
        </p:nvSpPr>
        <p:spPr/>
        <p:txBody>
          <a:bodyPr/>
          <a:lstStyle/>
          <a:p>
            <a:r>
              <a:rPr kumimoji="1" lang="ja-JP" altLang="en-US"/>
              <a:t>「倫理的」と「合法的」</a:t>
            </a:r>
          </a:p>
        </p:txBody>
      </p:sp>
      <p:sp>
        <p:nvSpPr>
          <p:cNvPr id="7" name="テキスト プレースホルダー 6">
            <a:extLst>
              <a:ext uri="{FF2B5EF4-FFF2-40B4-BE49-F238E27FC236}">
                <a16:creationId xmlns:a16="http://schemas.microsoft.com/office/drawing/2014/main" id="{1D85D825-3060-E641-A7E7-9E3D781D0C0C}"/>
              </a:ext>
            </a:extLst>
          </p:cNvPr>
          <p:cNvSpPr>
            <a:spLocks noGrp="1"/>
          </p:cNvSpPr>
          <p:nvPr>
            <p:ph type="body" sz="quarter" idx="14"/>
          </p:nvPr>
        </p:nvSpPr>
        <p:spPr/>
        <p:txBody>
          <a:bodyPr/>
          <a:lstStyle/>
          <a:p>
            <a:r>
              <a:rPr lang="ja-JP" altLang="en-US"/>
              <a:t>データサイエンスにおける倫理</a:t>
            </a:r>
          </a:p>
        </p:txBody>
      </p:sp>
    </p:spTree>
    <p:extLst>
      <p:ext uri="{BB962C8B-B14F-4D97-AF65-F5344CB8AC3E}">
        <p14:creationId xmlns:p14="http://schemas.microsoft.com/office/powerpoint/2010/main" val="611218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8">
            <a:extLst>
              <a:ext uri="{FF2B5EF4-FFF2-40B4-BE49-F238E27FC236}">
                <a16:creationId xmlns:a16="http://schemas.microsoft.com/office/drawing/2014/main" id="{325967E8-C2A7-204E-924D-A10FABB5EB33}"/>
              </a:ext>
            </a:extLst>
          </p:cNvPr>
          <p:cNvSpPr>
            <a:spLocks noGrp="1"/>
          </p:cNvSpPr>
          <p:nvPr>
            <p:ph sz="half" idx="1"/>
          </p:nvPr>
        </p:nvSpPr>
        <p:spPr>
          <a:xfrm>
            <a:off x="609600" y="1772816"/>
            <a:ext cx="5384800" cy="4896544"/>
          </a:xfrm>
          <a:ln w="6350">
            <a:noFill/>
          </a:ln>
        </p:spPr>
        <p:txBody>
          <a:bodyPr vert="horz" lIns="91440" tIns="45720" rIns="91440" bIns="45720" rtlCol="0">
            <a:normAutofit fontScale="77500" lnSpcReduction="20000"/>
          </a:bodyPr>
          <a:lstStyle/>
          <a:p>
            <a:pPr>
              <a:buFont typeface="Wingdings" panose="05000000000000000000" pitchFamily="2" charset="2"/>
              <a:buChar char="p"/>
            </a:pPr>
            <a:r>
              <a:rPr lang="ja-JP" altLang="en-US"/>
              <a:t>調査</a:t>
            </a:r>
            <a:r>
              <a:rPr lang="en-US" altLang="ja-JP" dirty="0"/>
              <a:t>(</a:t>
            </a:r>
            <a:r>
              <a:rPr lang="ja-JP" altLang="en-US"/>
              <a:t>リサーチ</a:t>
            </a:r>
            <a:r>
              <a:rPr lang="en-US" altLang="ja-JP" dirty="0"/>
              <a:t>)</a:t>
            </a:r>
            <a:r>
              <a:rPr lang="ja-JP" altLang="en-US"/>
              <a:t>データ</a:t>
            </a:r>
            <a:endParaRPr lang="en-US" altLang="ja-JP" dirty="0"/>
          </a:p>
          <a:p>
            <a:pPr lvl="1">
              <a:buFont typeface="Wingdings" panose="05000000000000000000" pitchFamily="2" charset="2"/>
              <a:buChar char="l"/>
            </a:pPr>
            <a:r>
              <a:rPr lang="ja-JP" altLang="en-US"/>
              <a:t>研究やマーケティングなどで明確な意図をもって収集</a:t>
            </a:r>
            <a:endParaRPr lang="en-US" altLang="ja-JP" dirty="0"/>
          </a:p>
          <a:p>
            <a:pPr lvl="2">
              <a:buFont typeface="Wingdings" panose="05000000000000000000" pitchFamily="2" charset="2"/>
              <a:buChar char="Ø"/>
            </a:pPr>
            <a:r>
              <a:rPr lang="ja-JP" altLang="en-US"/>
              <a:t>政府統計、マーケティング、財務状況、アンケート </a:t>
            </a:r>
          </a:p>
          <a:p>
            <a:pPr>
              <a:buFont typeface="Wingdings" panose="05000000000000000000" pitchFamily="2" charset="2"/>
              <a:buChar char="p"/>
            </a:pPr>
            <a:r>
              <a:rPr lang="ja-JP" altLang="en-US"/>
              <a:t>観測データ</a:t>
            </a:r>
            <a:endParaRPr lang="en-US" altLang="ja-JP" dirty="0"/>
          </a:p>
          <a:p>
            <a:pPr lvl="1">
              <a:buFont typeface="Wingdings" panose="05000000000000000000" pitchFamily="2" charset="2"/>
              <a:buChar char="l"/>
            </a:pPr>
            <a:r>
              <a:rPr lang="ja-JP" altLang="en-US"/>
              <a:t>天体観測や気象観測などのように探査機や気象レーダーから収集</a:t>
            </a:r>
          </a:p>
          <a:p>
            <a:pPr lvl="2">
              <a:buFont typeface="Wingdings" panose="05000000000000000000" pitchFamily="2" charset="2"/>
              <a:buChar char="Ø"/>
            </a:pPr>
            <a:r>
              <a:rPr lang="ja-JP" altLang="en-US"/>
              <a:t>アメダス（気象庁）、衛星写真</a:t>
            </a:r>
            <a:endParaRPr lang="en-US" altLang="ja-JP" dirty="0"/>
          </a:p>
          <a:p>
            <a:pPr>
              <a:buFont typeface="Wingdings" panose="05000000000000000000" pitchFamily="2" charset="2"/>
              <a:buChar char="p"/>
            </a:pPr>
            <a:r>
              <a:rPr lang="ja-JP" altLang="en-US"/>
              <a:t>実験データ</a:t>
            </a:r>
            <a:endParaRPr lang="en-US" altLang="ja-JP" dirty="0"/>
          </a:p>
          <a:p>
            <a:pPr lvl="1">
              <a:buFont typeface="Wingdings" panose="05000000000000000000" pitchFamily="2" charset="2"/>
              <a:buChar char="l"/>
            </a:pPr>
            <a:r>
              <a:rPr lang="ja-JP" altLang="en-US"/>
              <a:t>原因の効果を測定するため、他の条件は同じにしたサンプルを作成し収集比較</a:t>
            </a:r>
            <a:endParaRPr lang="en-US" altLang="ja-JP" dirty="0"/>
          </a:p>
          <a:p>
            <a:pPr lvl="2">
              <a:buFont typeface="Wingdings" panose="05000000000000000000" pitchFamily="2" charset="2"/>
              <a:buChar char="Ø"/>
            </a:pPr>
            <a:r>
              <a:rPr lang="ja-JP" altLang="en-US"/>
              <a:t>インターネット環境を使ったオンライン広告の比較実験 </a:t>
            </a:r>
          </a:p>
          <a:p>
            <a:pPr>
              <a:buFont typeface="Wingdings" panose="05000000000000000000" pitchFamily="2" charset="2"/>
              <a:buChar char="p"/>
            </a:pPr>
            <a:endParaRPr lang="ja-JP" altLang="en-US"/>
          </a:p>
        </p:txBody>
      </p:sp>
      <p:sp>
        <p:nvSpPr>
          <p:cNvPr id="2" name="コンテンツ プレースホルダー 1">
            <a:extLst>
              <a:ext uri="{FF2B5EF4-FFF2-40B4-BE49-F238E27FC236}">
                <a16:creationId xmlns:a16="http://schemas.microsoft.com/office/drawing/2014/main" id="{B949728A-5B76-DC4F-99B2-ED1EA5157F3A}"/>
              </a:ext>
            </a:extLst>
          </p:cNvPr>
          <p:cNvSpPr>
            <a:spLocks noGrp="1"/>
          </p:cNvSpPr>
          <p:nvPr>
            <p:ph sz="half" idx="2"/>
          </p:nvPr>
        </p:nvSpPr>
        <p:spPr>
          <a:xfrm>
            <a:off x="6197600" y="1772816"/>
            <a:ext cx="5384800" cy="4176463"/>
          </a:xfrm>
          <a:ln w="6350">
            <a:noFill/>
          </a:ln>
        </p:spPr>
        <p:txBody>
          <a:bodyPr vert="horz" lIns="91440" tIns="45720" rIns="91440" bIns="45720" rtlCol="0">
            <a:normAutofit fontScale="85000" lnSpcReduction="20000"/>
          </a:bodyPr>
          <a:lstStyle/>
          <a:p>
            <a:pPr>
              <a:buFont typeface="Wingdings" panose="05000000000000000000" pitchFamily="2" charset="2"/>
              <a:buChar char="p"/>
            </a:pPr>
            <a:r>
              <a:rPr lang="ja-JP" altLang="en-US"/>
              <a:t>行動ログデータ</a:t>
            </a:r>
            <a:endParaRPr lang="en-US" altLang="ja-JP" dirty="0"/>
          </a:p>
          <a:p>
            <a:pPr lvl="1">
              <a:buFont typeface="Wingdings" panose="05000000000000000000" pitchFamily="2" charset="2"/>
              <a:buChar char="l"/>
            </a:pPr>
            <a:r>
              <a:rPr lang="ja-JP" altLang="en-US"/>
              <a:t>インターネット行動ログや</a:t>
            </a:r>
            <a:r>
              <a:rPr lang="en" altLang="ja-JP" dirty="0"/>
              <a:t>GPS</a:t>
            </a:r>
            <a:r>
              <a:rPr lang="ja-JP" altLang="en-US"/>
              <a:t>からデータを収集</a:t>
            </a:r>
            <a:endParaRPr lang="en-US" altLang="ja-JP" dirty="0"/>
          </a:p>
          <a:p>
            <a:pPr lvl="2">
              <a:buFont typeface="Wingdings" panose="05000000000000000000" pitchFamily="2" charset="2"/>
              <a:buChar char="Ø"/>
            </a:pPr>
            <a:r>
              <a:rPr lang="ja-JP" altLang="en-US"/>
              <a:t>マーケティング、商圏の分析など</a:t>
            </a:r>
          </a:p>
          <a:p>
            <a:pPr>
              <a:buFont typeface="Wingdings" panose="05000000000000000000" pitchFamily="2" charset="2"/>
              <a:buChar char="p"/>
            </a:pPr>
            <a:r>
              <a:rPr lang="ja-JP" altLang="en-US"/>
              <a:t>マシンログデータ</a:t>
            </a:r>
            <a:endParaRPr lang="en-US" altLang="ja-JP" dirty="0"/>
          </a:p>
          <a:p>
            <a:pPr lvl="1">
              <a:buFont typeface="Wingdings" panose="05000000000000000000" pitchFamily="2" charset="2"/>
              <a:buChar char="l"/>
            </a:pPr>
            <a:r>
              <a:rPr lang="ja-JP" altLang="en-US"/>
              <a:t>加工・製造機器やコンピュータから収集</a:t>
            </a:r>
          </a:p>
          <a:p>
            <a:pPr lvl="2">
              <a:buFont typeface="Wingdings" panose="05000000000000000000" pitchFamily="2" charset="2"/>
              <a:buChar char="Ø"/>
            </a:pPr>
            <a:r>
              <a:rPr lang="ja-JP" altLang="en-US"/>
              <a:t>プラントの制御システム</a:t>
            </a:r>
            <a:endParaRPr lang="en-US" altLang="ja-JP" dirty="0"/>
          </a:p>
          <a:p>
            <a:pPr lvl="2">
              <a:buFont typeface="Wingdings" panose="05000000000000000000" pitchFamily="2" charset="2"/>
              <a:buChar char="Ø"/>
            </a:pPr>
            <a:r>
              <a:rPr lang="ja-JP" altLang="en-US"/>
              <a:t>自動車の制御モニタリング</a:t>
            </a:r>
            <a:endParaRPr lang="en-US" altLang="ja-JP" dirty="0"/>
          </a:p>
          <a:p>
            <a:pPr>
              <a:buFont typeface="Wingdings" panose="05000000000000000000" pitchFamily="2" charset="2"/>
              <a:buChar char="p"/>
            </a:pPr>
            <a:endParaRPr lang="en-US" altLang="ja-JP" dirty="0"/>
          </a:p>
          <a:p>
            <a:pPr marL="0" indent="0">
              <a:buNone/>
            </a:pPr>
            <a:r>
              <a:rPr lang="ja-JP" altLang="en-US"/>
              <a:t>　</a:t>
            </a:r>
          </a:p>
        </p:txBody>
      </p:sp>
      <p:sp>
        <p:nvSpPr>
          <p:cNvPr id="8" name="タイトル 7">
            <a:extLst>
              <a:ext uri="{FF2B5EF4-FFF2-40B4-BE49-F238E27FC236}">
                <a16:creationId xmlns:a16="http://schemas.microsoft.com/office/drawing/2014/main" id="{95314EAE-6FC7-1C47-BCF9-A093D9B3D117}"/>
              </a:ext>
            </a:extLst>
          </p:cNvPr>
          <p:cNvSpPr>
            <a:spLocks noGrp="1"/>
          </p:cNvSpPr>
          <p:nvPr>
            <p:ph type="title"/>
          </p:nvPr>
        </p:nvSpPr>
        <p:spPr/>
        <p:txBody>
          <a:bodyPr>
            <a:normAutofit/>
          </a:bodyPr>
          <a:lstStyle/>
          <a:p>
            <a:r>
              <a:rPr lang="ja-JP" altLang="en-US"/>
              <a:t>データの種類とその収集方法</a:t>
            </a:r>
          </a:p>
        </p:txBody>
      </p:sp>
      <p:sp>
        <p:nvSpPr>
          <p:cNvPr id="15" name="テキスト プレースホルダー 14">
            <a:extLst>
              <a:ext uri="{FF2B5EF4-FFF2-40B4-BE49-F238E27FC236}">
                <a16:creationId xmlns:a16="http://schemas.microsoft.com/office/drawing/2014/main" id="{EDA6684C-FE1B-3B47-9406-02B188745969}"/>
              </a:ext>
            </a:extLst>
          </p:cNvPr>
          <p:cNvSpPr>
            <a:spLocks noGrp="1"/>
          </p:cNvSpPr>
          <p:nvPr>
            <p:ph type="body" sz="quarter" idx="14"/>
          </p:nvPr>
        </p:nvSpPr>
        <p:spPr/>
        <p:txBody>
          <a:bodyPr/>
          <a:lstStyle/>
          <a:p>
            <a:r>
              <a:rPr lang="ja-JP" altLang="en-US"/>
              <a:t>様々なデータとオープンデータ</a:t>
            </a:r>
            <a:endParaRPr lang="en-US" altLang="ja-JP" dirty="0"/>
          </a:p>
          <a:p>
            <a:endParaRPr lang="ja-JP" altLang="en-US"/>
          </a:p>
        </p:txBody>
      </p:sp>
      <p:sp>
        <p:nvSpPr>
          <p:cNvPr id="10" name="テキスト プレースホルダー 9">
            <a:extLst>
              <a:ext uri="{FF2B5EF4-FFF2-40B4-BE49-F238E27FC236}">
                <a16:creationId xmlns:a16="http://schemas.microsoft.com/office/drawing/2014/main" id="{C15AD42D-79F8-E948-A365-6653CF9CE025}"/>
              </a:ext>
            </a:extLst>
          </p:cNvPr>
          <p:cNvSpPr>
            <a:spLocks noGrp="1"/>
          </p:cNvSpPr>
          <p:nvPr>
            <p:ph type="body" sz="quarter" idx="13"/>
          </p:nvPr>
        </p:nvSpPr>
        <p:spPr/>
        <p:txBody>
          <a:bodyPr>
            <a:normAutofit fontScale="92500" lnSpcReduction="20000"/>
          </a:bodyPr>
          <a:lstStyle/>
          <a:p>
            <a:r>
              <a:rPr lang="ja-JP" altLang="en-US"/>
              <a:t>収集手段（デバイス）の違いによるデータの種類</a:t>
            </a:r>
            <a:endParaRPr lang="en-US" altLang="ja-JP" dirty="0"/>
          </a:p>
        </p:txBody>
      </p:sp>
      <p:pic>
        <p:nvPicPr>
          <p:cNvPr id="3" name="図 2">
            <a:extLst>
              <a:ext uri="{FF2B5EF4-FFF2-40B4-BE49-F238E27FC236}">
                <a16:creationId xmlns:a16="http://schemas.microsoft.com/office/drawing/2014/main" id="{F7E06F6A-AFBC-0440-9786-1AE6AECDD9F1}"/>
              </a:ext>
            </a:extLst>
          </p:cNvPr>
          <p:cNvPicPr>
            <a:picLocks noChangeAspect="1"/>
          </p:cNvPicPr>
          <p:nvPr/>
        </p:nvPicPr>
        <p:blipFill>
          <a:blip r:embed="rId3"/>
          <a:stretch>
            <a:fillRect/>
          </a:stretch>
        </p:blipFill>
        <p:spPr>
          <a:xfrm>
            <a:off x="5218807" y="3953102"/>
            <a:ext cx="1551186" cy="1852162"/>
          </a:xfrm>
          <a:prstGeom prst="rect">
            <a:avLst/>
          </a:prstGeom>
        </p:spPr>
      </p:pic>
      <p:pic>
        <p:nvPicPr>
          <p:cNvPr id="5" name="図 4">
            <a:extLst>
              <a:ext uri="{FF2B5EF4-FFF2-40B4-BE49-F238E27FC236}">
                <a16:creationId xmlns:a16="http://schemas.microsoft.com/office/drawing/2014/main" id="{F1D4A0C0-A5E1-4440-B24F-7C28E24DDEB6}"/>
              </a:ext>
            </a:extLst>
          </p:cNvPr>
          <p:cNvPicPr>
            <a:picLocks noChangeAspect="1"/>
          </p:cNvPicPr>
          <p:nvPr/>
        </p:nvPicPr>
        <p:blipFill>
          <a:blip r:embed="rId4"/>
          <a:stretch>
            <a:fillRect/>
          </a:stretch>
        </p:blipFill>
        <p:spPr>
          <a:xfrm>
            <a:off x="122751" y="2204864"/>
            <a:ext cx="819696" cy="1027832"/>
          </a:xfrm>
          <a:prstGeom prst="rect">
            <a:avLst/>
          </a:prstGeom>
        </p:spPr>
      </p:pic>
      <p:pic>
        <p:nvPicPr>
          <p:cNvPr id="6" name="図 5">
            <a:extLst>
              <a:ext uri="{FF2B5EF4-FFF2-40B4-BE49-F238E27FC236}">
                <a16:creationId xmlns:a16="http://schemas.microsoft.com/office/drawing/2014/main" id="{140F4BE7-8A61-C542-846F-B540DF66AF7A}"/>
              </a:ext>
            </a:extLst>
          </p:cNvPr>
          <p:cNvPicPr>
            <a:picLocks noChangeAspect="1"/>
          </p:cNvPicPr>
          <p:nvPr/>
        </p:nvPicPr>
        <p:blipFill>
          <a:blip r:embed="rId5"/>
          <a:stretch>
            <a:fillRect/>
          </a:stretch>
        </p:blipFill>
        <p:spPr>
          <a:xfrm>
            <a:off x="7752184" y="4941168"/>
            <a:ext cx="1459607" cy="1459607"/>
          </a:xfrm>
          <a:prstGeom prst="rect">
            <a:avLst/>
          </a:prstGeom>
        </p:spPr>
      </p:pic>
      <p:pic>
        <p:nvPicPr>
          <p:cNvPr id="11" name="図 10">
            <a:extLst>
              <a:ext uri="{FF2B5EF4-FFF2-40B4-BE49-F238E27FC236}">
                <a16:creationId xmlns:a16="http://schemas.microsoft.com/office/drawing/2014/main" id="{E0CC35E1-8447-A34A-8571-40EB2A40E13E}"/>
              </a:ext>
            </a:extLst>
          </p:cNvPr>
          <p:cNvPicPr>
            <a:picLocks noChangeAspect="1"/>
          </p:cNvPicPr>
          <p:nvPr/>
        </p:nvPicPr>
        <p:blipFill>
          <a:blip r:embed="rId6"/>
          <a:stretch>
            <a:fillRect/>
          </a:stretch>
        </p:blipFill>
        <p:spPr>
          <a:xfrm>
            <a:off x="10113799" y="3933056"/>
            <a:ext cx="1958865" cy="1738493"/>
          </a:xfrm>
          <a:prstGeom prst="rect">
            <a:avLst/>
          </a:prstGeom>
        </p:spPr>
      </p:pic>
      <p:sp>
        <p:nvSpPr>
          <p:cNvPr id="14" name="フッター プレースホルダー 3">
            <a:extLst>
              <a:ext uri="{FF2B5EF4-FFF2-40B4-BE49-F238E27FC236}">
                <a16:creationId xmlns:a16="http://schemas.microsoft.com/office/drawing/2014/main" id="{D2FD0BF0-3094-AD42-B8DD-15DBFE32E625}"/>
              </a:ext>
            </a:extLst>
          </p:cNvPr>
          <p:cNvSpPr txBox="1">
            <a:spLocks/>
          </p:cNvSpPr>
          <p:nvPr/>
        </p:nvSpPr>
        <p:spPr>
          <a:xfrm>
            <a:off x="10079176" y="6218212"/>
            <a:ext cx="2137504"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4172270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89C97450-5167-EA41-A588-0A79BD6A7B03}"/>
              </a:ext>
            </a:extLst>
          </p:cNvPr>
          <p:cNvSpPr>
            <a:spLocks noGrp="1"/>
          </p:cNvSpPr>
          <p:nvPr>
            <p:ph idx="1"/>
          </p:nvPr>
        </p:nvSpPr>
        <p:spPr>
          <a:xfrm>
            <a:off x="407368" y="1844824"/>
            <a:ext cx="3600000" cy="4511526"/>
          </a:xfrm>
          <a:prstGeom prst="roundRect">
            <a:avLst>
              <a:gd name="adj" fmla="val 7815"/>
            </a:avLst>
          </a:prstGeom>
          <a:solidFill>
            <a:schemeClr val="bg1">
              <a:lumMod val="85000"/>
            </a:schemeClr>
          </a:solidFill>
          <a:ln>
            <a:solidFill>
              <a:schemeClr val="tx2"/>
            </a:solidFill>
          </a:ln>
          <a:effectLst>
            <a:innerShdw blurRad="63500" dist="50800" dir="13500000">
              <a:prstClr val="black">
                <a:alpha val="50000"/>
              </a:prstClr>
            </a:innerShdw>
          </a:effectLst>
        </p:spPr>
        <p:txBody>
          <a:bodyPr lIns="72000" tIns="72000" rIns="36000" bIns="0">
            <a:normAutofit fontScale="85000" lnSpcReduction="20000"/>
          </a:bodyPr>
          <a:lstStyle/>
          <a:p>
            <a:r>
              <a:rPr lang="ja-JP" altLang="en-US"/>
              <a:t>データ捏造</a:t>
            </a:r>
            <a:endParaRPr lang="en-US" altLang="ja-JP" dirty="0"/>
          </a:p>
          <a:p>
            <a:pPr marL="0" indent="0">
              <a:buNone/>
            </a:pPr>
            <a:r>
              <a:rPr lang="en-US" altLang="ja-JP" sz="2400" dirty="0"/>
              <a:t>&lt;</a:t>
            </a:r>
            <a:r>
              <a:rPr lang="ja-JP" altLang="en-US" sz="2400"/>
              <a:t>実例</a:t>
            </a:r>
            <a:r>
              <a:rPr lang="en-US" altLang="ja-JP" sz="2400" dirty="0"/>
              <a:t>&gt;</a:t>
            </a:r>
            <a:endParaRPr lang="en-US" altLang="ja-JP" dirty="0"/>
          </a:p>
          <a:p>
            <a:pPr marL="15875" lvl="1" indent="309563"/>
            <a:r>
              <a:rPr lang="ja-JP" altLang="en-US"/>
              <a:t>有機物⾼温超伝導</a:t>
            </a:r>
            <a:endParaRPr lang="en-US" altLang="ja-JP" dirty="0"/>
          </a:p>
          <a:p>
            <a:pPr marL="15875" lvl="1" indent="309563"/>
            <a:r>
              <a:rPr lang="ja-JP" altLang="en-US"/>
              <a:t>転移温度を大幅向上</a:t>
            </a:r>
            <a:endParaRPr lang="en-US" altLang="ja-JP" dirty="0"/>
          </a:p>
          <a:p>
            <a:pPr marL="415925" lvl="2" indent="309563"/>
            <a:r>
              <a:rPr lang="en-US" altLang="ja-JP" dirty="0"/>
              <a:t>2000~2001</a:t>
            </a:r>
            <a:r>
              <a:rPr lang="ja-JP" altLang="en-US"/>
              <a:t>年</a:t>
            </a:r>
            <a:endParaRPr lang="en-US" altLang="ja-JP" dirty="0"/>
          </a:p>
          <a:p>
            <a:pPr marL="15875" lvl="1" indent="309563"/>
            <a:r>
              <a:rPr lang="ja-JP" altLang="en-US"/>
              <a:t>半導体デバイスの歴史を変える大発明</a:t>
            </a:r>
            <a:endParaRPr lang="en-US" altLang="ja-JP" dirty="0"/>
          </a:p>
          <a:p>
            <a:pPr marL="873125" lvl="3" indent="309563"/>
            <a:endParaRPr lang="en-US" altLang="ja-JP" dirty="0"/>
          </a:p>
          <a:p>
            <a:pPr marL="15875" lvl="1" indent="309563"/>
            <a:r>
              <a:rPr lang="en-US" altLang="ja-JP" dirty="0"/>
              <a:t>2</a:t>
            </a:r>
            <a:r>
              <a:rPr lang="ja-JP" altLang="en-US"/>
              <a:t>年に渡る世界中の研究者による再現は失敗</a:t>
            </a:r>
            <a:endParaRPr lang="en-US" altLang="ja-JP" dirty="0"/>
          </a:p>
          <a:p>
            <a:pPr marL="15875" lvl="1" indent="309563"/>
            <a:r>
              <a:rPr lang="ja-JP" altLang="en-US"/>
              <a:t>異なる論文のデータが使い回されており、捏造されたデータであった。</a:t>
            </a:r>
            <a:endParaRPr lang="en-US" altLang="ja-JP" dirty="0"/>
          </a:p>
          <a:p>
            <a:pPr marL="15875" lvl="1" indent="309563"/>
            <a:endParaRPr lang="ja-JP" altLang="en-US"/>
          </a:p>
        </p:txBody>
      </p:sp>
      <p:sp>
        <p:nvSpPr>
          <p:cNvPr id="8" name="テキスト プレースホルダー 7">
            <a:extLst>
              <a:ext uri="{FF2B5EF4-FFF2-40B4-BE49-F238E27FC236}">
                <a16:creationId xmlns:a16="http://schemas.microsoft.com/office/drawing/2014/main" id="{33270831-DB7B-694F-B8F1-C956DF33DF53}"/>
              </a:ext>
            </a:extLst>
          </p:cNvPr>
          <p:cNvSpPr>
            <a:spLocks noGrp="1"/>
          </p:cNvSpPr>
          <p:nvPr>
            <p:ph type="body" sz="quarter" idx="13"/>
          </p:nvPr>
        </p:nvSpPr>
        <p:spPr>
          <a:solidFill>
            <a:srgbClr val="41A8EC"/>
          </a:solidFill>
        </p:spPr>
        <p:txBody>
          <a:bodyPr vert="horz" lIns="91440" tIns="36000" rIns="91440" bIns="36000" rtlCol="0" anchor="ctr" anchorCtr="0">
            <a:normAutofit fontScale="92500" lnSpcReduction="20000"/>
          </a:bodyPr>
          <a:lstStyle/>
          <a:p>
            <a:r>
              <a:rPr lang="ja-JP" altLang="en-US"/>
              <a:t>不公正・不適切な研究⾏為・発表</a:t>
            </a:r>
          </a:p>
        </p:txBody>
      </p:sp>
      <p:sp>
        <p:nvSpPr>
          <p:cNvPr id="3" name="タイトル 2">
            <a:extLst>
              <a:ext uri="{FF2B5EF4-FFF2-40B4-BE49-F238E27FC236}">
                <a16:creationId xmlns:a16="http://schemas.microsoft.com/office/drawing/2014/main" id="{2FC1F3AB-A7E2-4C48-8659-82D14C5D6249}"/>
              </a:ext>
            </a:extLst>
          </p:cNvPr>
          <p:cNvSpPr>
            <a:spLocks noGrp="1"/>
          </p:cNvSpPr>
          <p:nvPr>
            <p:ph type="title"/>
          </p:nvPr>
        </p:nvSpPr>
        <p:spPr/>
        <p:txBody>
          <a:bodyPr>
            <a:normAutofit fontScale="90000"/>
          </a:bodyPr>
          <a:lstStyle/>
          <a:p>
            <a:r>
              <a:rPr lang="ja-JP" altLang="en-US"/>
              <a:t>データ取り扱いの健全性（捏造、改竄、剽窃・盗用）</a:t>
            </a:r>
            <a:endParaRPr kumimoji="1" lang="ja-JP" altLang="en-US"/>
          </a:p>
        </p:txBody>
      </p:sp>
      <p:sp>
        <p:nvSpPr>
          <p:cNvPr id="9" name="テキスト プレースホルダー 8">
            <a:extLst>
              <a:ext uri="{FF2B5EF4-FFF2-40B4-BE49-F238E27FC236}">
                <a16:creationId xmlns:a16="http://schemas.microsoft.com/office/drawing/2014/main" id="{3B89DF25-DD98-3A4E-9834-9A90C55F8592}"/>
              </a:ext>
            </a:extLst>
          </p:cNvPr>
          <p:cNvSpPr>
            <a:spLocks noGrp="1"/>
          </p:cNvSpPr>
          <p:nvPr>
            <p:ph type="body" sz="quarter" idx="14"/>
          </p:nvPr>
        </p:nvSpPr>
        <p:spPr/>
        <p:txBody>
          <a:bodyPr/>
          <a:lstStyle/>
          <a:p>
            <a:r>
              <a:rPr lang="ja-JP" altLang="en-US"/>
              <a:t>データサイエンスにおける倫理</a:t>
            </a:r>
          </a:p>
        </p:txBody>
      </p:sp>
      <p:sp>
        <p:nvSpPr>
          <p:cNvPr id="10" name="コンテンツ プレースホルダー 6">
            <a:extLst>
              <a:ext uri="{FF2B5EF4-FFF2-40B4-BE49-F238E27FC236}">
                <a16:creationId xmlns:a16="http://schemas.microsoft.com/office/drawing/2014/main" id="{E44B19B4-F516-FF49-85FC-2158F2CED649}"/>
              </a:ext>
            </a:extLst>
          </p:cNvPr>
          <p:cNvSpPr txBox="1">
            <a:spLocks/>
          </p:cNvSpPr>
          <p:nvPr/>
        </p:nvSpPr>
        <p:spPr>
          <a:xfrm>
            <a:off x="4276890" y="1844824"/>
            <a:ext cx="3480386" cy="4511526"/>
          </a:xfrm>
          <a:prstGeom prst="rect">
            <a:avLst/>
          </a:prstGeom>
          <a:ln w="6350">
            <a:noFill/>
          </a:ln>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p"/>
              <a:defRPr kumimoji="1" sz="3200" b="1" kern="1200">
                <a:solidFill>
                  <a:schemeClr val="tx2"/>
                </a:solidFill>
                <a:latin typeface="Meiryo UI" panose="020B0604030504040204" pitchFamily="34" charset="-128"/>
                <a:ea typeface="Meiryo UI" panose="020B0604030504040204" pitchFamily="34" charset="-128"/>
                <a:cs typeface="+mn-cs"/>
              </a:defRPr>
            </a:lvl1pPr>
            <a:lvl2pPr marL="742950" indent="-285750" algn="l" defTabSz="914400" rtl="0" eaLnBrk="1" latinLnBrk="0" hangingPunct="1">
              <a:spcBef>
                <a:spcPct val="20000"/>
              </a:spcBef>
              <a:buFont typeface="Wingdings" panose="05000000000000000000" pitchFamily="2" charset="2"/>
              <a:buChar char="l"/>
              <a:defRPr kumimoji="1" sz="28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spcBef>
                <a:spcPct val="20000"/>
              </a:spcBef>
              <a:buFont typeface="Wingdings" panose="05000000000000000000" pitchFamily="2" charset="2"/>
              <a:buChar char="Ø"/>
              <a:defRPr kumimoji="1" sz="24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endParaRPr lang="ja-JP" altLang="en-US"/>
          </a:p>
        </p:txBody>
      </p:sp>
      <p:sp>
        <p:nvSpPr>
          <p:cNvPr id="11" name="コンテンツ プレースホルダー 6">
            <a:extLst>
              <a:ext uri="{FF2B5EF4-FFF2-40B4-BE49-F238E27FC236}">
                <a16:creationId xmlns:a16="http://schemas.microsoft.com/office/drawing/2014/main" id="{C7FD1681-9CA2-7740-881B-68E70DB90BC7}"/>
              </a:ext>
            </a:extLst>
          </p:cNvPr>
          <p:cNvSpPr txBox="1">
            <a:spLocks/>
          </p:cNvSpPr>
          <p:nvPr/>
        </p:nvSpPr>
        <p:spPr>
          <a:xfrm>
            <a:off x="4267188" y="1842778"/>
            <a:ext cx="3600000" cy="4511526"/>
          </a:xfrm>
          <a:prstGeom prst="roundRect">
            <a:avLst>
              <a:gd name="adj" fmla="val 7431"/>
            </a:avLst>
          </a:prstGeom>
          <a:solidFill>
            <a:schemeClr val="bg1">
              <a:lumMod val="85000"/>
            </a:schemeClr>
          </a:solidFill>
          <a:ln w="6350">
            <a:solidFill>
              <a:schemeClr val="tx2"/>
            </a:solidFill>
          </a:ln>
          <a:effectLst>
            <a:innerShdw blurRad="63500" dist="50800" dir="13500000">
              <a:prstClr val="black">
                <a:alpha val="50000"/>
              </a:prstClr>
            </a:innerShdw>
          </a:effectLst>
        </p:spPr>
        <p:txBody>
          <a:bodyPr vert="horz" lIns="72000" tIns="72000" rIns="36000" bIns="0" rtlCol="0">
            <a:normAutofit fontScale="85000" lnSpcReduction="20000"/>
          </a:bodyPr>
          <a:lstStyle>
            <a:lvl1pPr marL="342900" indent="-342900">
              <a:spcBef>
                <a:spcPct val="20000"/>
              </a:spcBef>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15875" lvl="1" indent="309563">
              <a:spcBef>
                <a:spcPct val="20000"/>
              </a:spcBef>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415925" lvl="2" indent="309563">
              <a:spcBef>
                <a:spcPct val="20000"/>
              </a:spcBef>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marL="1600200" indent="-228600">
              <a:spcBef>
                <a:spcPct val="20000"/>
              </a:spcBef>
              <a:buFont typeface="Arial" panose="020B0604020202020204" pitchFamily="34" charset="0"/>
              <a:buChar char="–"/>
              <a:defRPr sz="2000">
                <a:latin typeface="Meiryo UI" panose="020B0604030504040204" pitchFamily="34" charset="-128"/>
                <a:ea typeface="Meiryo UI" panose="020B0604030504040204" pitchFamily="34" charset="-128"/>
              </a:defRPr>
            </a:lvl4pPr>
            <a:lvl5pPr marL="2057400" indent="-228600">
              <a:spcBef>
                <a:spcPct val="20000"/>
              </a:spcBef>
              <a:buFont typeface="Arial" panose="020B0604020202020204" pitchFamily="34" charset="0"/>
              <a:buChar char="»"/>
              <a:defRPr>
                <a:latin typeface="Meiryo UI" panose="020B0604030504040204" pitchFamily="34" charset="-128"/>
                <a:ea typeface="Meiryo UI" panose="020B0604030504040204" pitchFamily="34" charset="-128"/>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ja-JP" altLang="en-US"/>
              <a:t>データ改竄</a:t>
            </a:r>
            <a:endParaRPr lang="en-US" altLang="ja-JP" dirty="0"/>
          </a:p>
          <a:p>
            <a:pPr marL="0" lvl="1" indent="0">
              <a:lnSpc>
                <a:spcPct val="90000"/>
              </a:lnSpc>
              <a:buNone/>
            </a:pPr>
            <a:r>
              <a:rPr lang="en-US" altLang="ja-JP" sz="2400" b="1" dirty="0">
                <a:solidFill>
                  <a:schemeClr val="tx2"/>
                </a:solidFill>
              </a:rPr>
              <a:t>&lt;</a:t>
            </a:r>
            <a:r>
              <a:rPr lang="ja-JP" altLang="en-US" sz="2400" b="1">
                <a:solidFill>
                  <a:schemeClr val="tx2"/>
                </a:solidFill>
              </a:rPr>
              <a:t>文部科学省</a:t>
            </a:r>
            <a:r>
              <a:rPr lang="en-US" altLang="ja-JP" sz="2400" b="1" dirty="0">
                <a:solidFill>
                  <a:schemeClr val="tx2"/>
                </a:solidFill>
              </a:rPr>
              <a:t>&gt;</a:t>
            </a:r>
            <a:endParaRPr lang="ja-JP" altLang="en-US" sz="2400" b="1">
              <a:solidFill>
                <a:schemeClr val="tx2"/>
              </a:solidFill>
            </a:endParaRPr>
          </a:p>
          <a:p>
            <a:pPr lvl="1" indent="0">
              <a:buNone/>
            </a:pPr>
            <a:r>
              <a:rPr lang="ja-JP" altLang="en-US"/>
              <a:t>研究資料・機器・過程を変更する操作を行い、データ、研究活動によって得られた結果等を真正でないものに加工すること</a:t>
            </a:r>
            <a:endParaRPr lang="en-US" altLang="ja-JP" dirty="0"/>
          </a:p>
          <a:p>
            <a:pPr lvl="1" indent="0">
              <a:buNone/>
            </a:pPr>
            <a:endParaRPr lang="en-US" altLang="ja-JP" dirty="0"/>
          </a:p>
          <a:p>
            <a:pPr lvl="1" indent="0">
              <a:buNone/>
            </a:pPr>
            <a:endParaRPr lang="en-US" altLang="ja-JP" dirty="0"/>
          </a:p>
          <a:p>
            <a:pPr lvl="1" indent="0">
              <a:buNone/>
            </a:pPr>
            <a:endParaRPr lang="en-US" altLang="ja-JP" dirty="0"/>
          </a:p>
          <a:p>
            <a:pPr lvl="1" indent="0">
              <a:buNone/>
            </a:pPr>
            <a:endParaRPr lang="en-US" altLang="ja-JP" dirty="0"/>
          </a:p>
          <a:p>
            <a:pPr lvl="1" indent="0">
              <a:buNone/>
            </a:pPr>
            <a:r>
              <a:rPr lang="ja-JP" altLang="en-US"/>
              <a:t>　</a:t>
            </a:r>
          </a:p>
        </p:txBody>
      </p:sp>
      <p:sp>
        <p:nvSpPr>
          <p:cNvPr id="12" name="コンテンツ プレースホルダー 6">
            <a:extLst>
              <a:ext uri="{FF2B5EF4-FFF2-40B4-BE49-F238E27FC236}">
                <a16:creationId xmlns:a16="http://schemas.microsoft.com/office/drawing/2014/main" id="{5031B35E-EEB5-8246-9142-78AB98BE1CE8}"/>
              </a:ext>
            </a:extLst>
          </p:cNvPr>
          <p:cNvSpPr txBox="1">
            <a:spLocks/>
          </p:cNvSpPr>
          <p:nvPr/>
        </p:nvSpPr>
        <p:spPr>
          <a:xfrm>
            <a:off x="8112624" y="1842778"/>
            <a:ext cx="3600000" cy="4511526"/>
          </a:xfrm>
          <a:prstGeom prst="roundRect">
            <a:avLst>
              <a:gd name="adj" fmla="val 7815"/>
            </a:avLst>
          </a:prstGeom>
          <a:solidFill>
            <a:schemeClr val="bg1">
              <a:lumMod val="85000"/>
            </a:schemeClr>
          </a:solidFill>
          <a:ln w="6350">
            <a:solidFill>
              <a:schemeClr val="tx2"/>
            </a:solidFill>
          </a:ln>
          <a:effectLst>
            <a:innerShdw blurRad="63500" dist="50800" dir="13500000">
              <a:prstClr val="black">
                <a:alpha val="50000"/>
              </a:prstClr>
            </a:innerShdw>
          </a:effectLst>
        </p:spPr>
        <p:txBody>
          <a:bodyPr vert="horz" lIns="72000" tIns="72000" rIns="36000" bIns="0" rtlCol="0">
            <a:normAutofit fontScale="85000" lnSpcReduction="20000"/>
          </a:bodyPr>
          <a:lstStyle>
            <a:defPPr>
              <a:defRPr lang="ja-JP"/>
            </a:defPPr>
            <a:lvl1pPr marL="342900" indent="-342900">
              <a:spcBef>
                <a:spcPct val="20000"/>
              </a:spcBef>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15875" lvl="1" indent="309563">
              <a:spcBef>
                <a:spcPct val="20000"/>
              </a:spcBef>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415925" lvl="2" indent="309563">
              <a:spcBef>
                <a:spcPct val="20000"/>
              </a:spcBef>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marL="1600200" indent="-228600">
              <a:spcBef>
                <a:spcPct val="20000"/>
              </a:spcBef>
              <a:buFont typeface="Arial" panose="020B0604020202020204" pitchFamily="34" charset="0"/>
              <a:buChar char="–"/>
              <a:defRPr sz="2000">
                <a:latin typeface="Meiryo UI" panose="020B0604030504040204" pitchFamily="34" charset="-128"/>
                <a:ea typeface="Meiryo UI" panose="020B0604030504040204" pitchFamily="34" charset="-128"/>
              </a:defRPr>
            </a:lvl4pPr>
            <a:lvl5pPr marL="2057400" indent="-228600">
              <a:spcBef>
                <a:spcPct val="20000"/>
              </a:spcBef>
              <a:buFont typeface="Arial" panose="020B0604020202020204" pitchFamily="34" charset="0"/>
              <a:buChar char="»"/>
              <a:defRPr>
                <a:latin typeface="Meiryo UI" panose="020B0604030504040204" pitchFamily="34" charset="-128"/>
                <a:ea typeface="Meiryo UI" panose="020B0604030504040204" pitchFamily="34" charset="-128"/>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ja-JP" altLang="en-US"/>
              <a:t>データ剽窃・盗用</a:t>
            </a:r>
            <a:endParaRPr lang="en-US" altLang="ja-JP" dirty="0"/>
          </a:p>
          <a:p>
            <a:pPr lvl="1"/>
            <a:r>
              <a:rPr lang="ja-JP" altLang="en-US"/>
              <a:t>アイデアの盗⽤</a:t>
            </a:r>
          </a:p>
          <a:p>
            <a:pPr lvl="1"/>
            <a:r>
              <a:rPr lang="en-US" altLang="ja-JP" dirty="0"/>
              <a:t>⽂</a:t>
            </a:r>
            <a:r>
              <a:rPr lang="ja-JP" altLang="en-US"/>
              <a:t>章の剽窃</a:t>
            </a:r>
            <a:endParaRPr lang="en-US" altLang="ja-JP" dirty="0"/>
          </a:p>
          <a:p>
            <a:pPr lvl="1"/>
            <a:r>
              <a:rPr lang="ja-JP" altLang="en-US"/>
              <a:t>図表を断りなく借用</a:t>
            </a:r>
            <a:endParaRPr lang="en-US" altLang="ja-JP" dirty="0"/>
          </a:p>
          <a:p>
            <a:pPr lvl="1" indent="0">
              <a:buNone/>
            </a:pPr>
            <a:r>
              <a:rPr lang="ja-JP" altLang="en-US" b="1">
                <a:solidFill>
                  <a:schemeClr val="accent2"/>
                </a:solidFill>
                <a:sym typeface="Wingdings" pitchFamily="2" charset="2"/>
              </a:rPr>
              <a:t>学問上の犯罪</a:t>
            </a:r>
            <a:endParaRPr lang="en-US" altLang="ja-JP" b="1" dirty="0">
              <a:solidFill>
                <a:schemeClr val="accent2"/>
              </a:solidFill>
              <a:sym typeface="Wingdings" pitchFamily="2" charset="2"/>
            </a:endParaRPr>
          </a:p>
          <a:p>
            <a:pPr lvl="1" indent="0">
              <a:buNone/>
            </a:pPr>
            <a:r>
              <a:rPr lang="en-US" altLang="ja-JP" dirty="0">
                <a:sym typeface="Wingdings" pitchFamily="2" charset="2"/>
              </a:rPr>
              <a:t></a:t>
            </a:r>
            <a:r>
              <a:rPr lang="ja-JP" altLang="en-US">
                <a:sym typeface="Wingdings" pitchFamily="2" charset="2"/>
              </a:rPr>
              <a:t>出典明記し正しく引用</a:t>
            </a:r>
            <a:endParaRPr lang="en-US" altLang="ja-JP" dirty="0"/>
          </a:p>
          <a:p>
            <a:pPr lvl="1"/>
            <a:endParaRPr lang="en-US" altLang="ja-JP" dirty="0"/>
          </a:p>
          <a:p>
            <a:pPr lvl="1"/>
            <a:endParaRPr lang="en-US" altLang="ja-JP" dirty="0"/>
          </a:p>
          <a:p>
            <a:pPr lvl="2"/>
            <a:endParaRPr lang="en-US" altLang="ja-JP" dirty="0"/>
          </a:p>
          <a:p>
            <a:pPr lvl="2"/>
            <a:endParaRPr lang="en-US" altLang="ja-JP" dirty="0"/>
          </a:p>
          <a:p>
            <a:pPr lvl="1" indent="0">
              <a:buNone/>
            </a:pPr>
            <a:r>
              <a:rPr lang="en" altLang="ja-JP" sz="2400" dirty="0" err="1"/>
              <a:t>CopyContentDetector</a:t>
            </a:r>
            <a:endParaRPr lang="en" altLang="ja-JP" sz="2400" dirty="0"/>
          </a:p>
          <a:p>
            <a:pPr lvl="1" indent="0">
              <a:buNone/>
            </a:pPr>
            <a:r>
              <a:rPr lang="ja-JP" altLang="en-US" sz="2400"/>
              <a:t>剽窃チェッカー</a:t>
            </a:r>
            <a:r>
              <a:rPr lang="en-US" altLang="ja-JP" dirty="0"/>
              <a:t> </a:t>
            </a:r>
            <a:endParaRPr lang="ja-JP" altLang="en-US"/>
          </a:p>
        </p:txBody>
      </p:sp>
      <p:grpSp>
        <p:nvGrpSpPr>
          <p:cNvPr id="24" name="グループ化 23">
            <a:extLst>
              <a:ext uri="{FF2B5EF4-FFF2-40B4-BE49-F238E27FC236}">
                <a16:creationId xmlns:a16="http://schemas.microsoft.com/office/drawing/2014/main" id="{167567E2-3F60-8840-8B41-70DF0B749E7D}"/>
              </a:ext>
            </a:extLst>
          </p:cNvPr>
          <p:cNvGrpSpPr/>
          <p:nvPr/>
        </p:nvGrpSpPr>
        <p:grpSpPr>
          <a:xfrm>
            <a:off x="4548164" y="4365104"/>
            <a:ext cx="2987996" cy="1949290"/>
            <a:chOff x="4348716" y="2276872"/>
            <a:chExt cx="2987996" cy="1949290"/>
          </a:xfrm>
        </p:grpSpPr>
        <p:graphicFrame>
          <p:nvGraphicFramePr>
            <p:cNvPr id="6" name="グラフ 5">
              <a:extLst>
                <a:ext uri="{FF2B5EF4-FFF2-40B4-BE49-F238E27FC236}">
                  <a16:creationId xmlns:a16="http://schemas.microsoft.com/office/drawing/2014/main" id="{F2D5FB6C-1C8B-1244-BBFC-3D4AEA6D2402}"/>
                </a:ext>
              </a:extLst>
            </p:cNvPr>
            <p:cNvGraphicFramePr/>
            <p:nvPr/>
          </p:nvGraphicFramePr>
          <p:xfrm>
            <a:off x="4348716" y="2276872"/>
            <a:ext cx="2987996" cy="1949290"/>
          </p:xfrm>
          <a:graphic>
            <a:graphicData uri="http://schemas.openxmlformats.org/drawingml/2006/chart">
              <c:chart xmlns:c="http://schemas.openxmlformats.org/drawingml/2006/chart" xmlns:r="http://schemas.openxmlformats.org/officeDocument/2006/relationships" r:id="rId3"/>
            </a:graphicData>
          </a:graphic>
        </p:graphicFrame>
        <p:sp>
          <p:nvSpPr>
            <p:cNvPr id="13" name="線吹き出し 2 (枠付き) 12">
              <a:extLst>
                <a:ext uri="{FF2B5EF4-FFF2-40B4-BE49-F238E27FC236}">
                  <a16:creationId xmlns:a16="http://schemas.microsoft.com/office/drawing/2014/main" id="{2EB5AAB1-2C49-C243-A98C-2AEA0E8AF24E}"/>
                </a:ext>
              </a:extLst>
            </p:cNvPr>
            <p:cNvSpPr/>
            <p:nvPr/>
          </p:nvSpPr>
          <p:spPr>
            <a:xfrm>
              <a:off x="4744424" y="2353954"/>
              <a:ext cx="1488346" cy="508063"/>
            </a:xfrm>
            <a:prstGeom prst="borderCallout2">
              <a:avLst>
                <a:gd name="adj1" fmla="val 53016"/>
                <a:gd name="adj2" fmla="val 102298"/>
                <a:gd name="adj3" fmla="val 104593"/>
                <a:gd name="adj4" fmla="val 108842"/>
                <a:gd name="adj5" fmla="val 185742"/>
                <a:gd name="adj6" fmla="val 97776"/>
              </a:avLst>
            </a:prstGeom>
            <a:solidFill>
              <a:schemeClr val="bg1"/>
            </a:solidFill>
            <a:ln w="1905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a:solidFill>
                    <a:srgbClr val="FF0000"/>
                  </a:solidFill>
                  <a:latin typeface="Meiryo UI" panose="020B0604030504040204" pitchFamily="34" charset="-128"/>
                  <a:ea typeface="Meiryo UI" panose="020B0604030504040204" pitchFamily="34" charset="-128"/>
                </a:rPr>
                <a:t>この点がなければ</a:t>
              </a:r>
              <a:endParaRPr lang="en-US" altLang="ja-JP" sz="1600" dirty="0">
                <a:solidFill>
                  <a:srgbClr val="FF0000"/>
                </a:solidFill>
                <a:latin typeface="Meiryo UI" panose="020B0604030504040204" pitchFamily="34" charset="-128"/>
                <a:ea typeface="Meiryo UI" panose="020B0604030504040204" pitchFamily="34" charset="-128"/>
              </a:endParaRPr>
            </a:p>
            <a:p>
              <a:pPr algn="ctr"/>
              <a:r>
                <a:rPr lang="ja-JP" altLang="en-US" sz="1600">
                  <a:solidFill>
                    <a:srgbClr val="FF0000"/>
                  </a:solidFill>
                  <a:latin typeface="Meiryo UI" panose="020B0604030504040204" pitchFamily="34" charset="-128"/>
                  <a:ea typeface="Meiryo UI" panose="020B0604030504040204" pitchFamily="34" charset="-128"/>
                </a:rPr>
                <a:t>直線にのる！</a:t>
              </a:r>
              <a:endParaRPr kumimoji="1" lang="ja-JP" altLang="en-US" sz="1600" dirty="0">
                <a:solidFill>
                  <a:srgbClr val="FF0000"/>
                </a:solidFill>
                <a:latin typeface="Meiryo UI" panose="020B0604030504040204" pitchFamily="34" charset="-128"/>
                <a:ea typeface="Meiryo UI" panose="020B0604030504040204" pitchFamily="34" charset="-128"/>
              </a:endParaRPr>
            </a:p>
          </p:txBody>
        </p:sp>
        <p:cxnSp>
          <p:nvCxnSpPr>
            <p:cNvPr id="15" name="直線コネクタ 14">
              <a:extLst>
                <a:ext uri="{FF2B5EF4-FFF2-40B4-BE49-F238E27FC236}">
                  <a16:creationId xmlns:a16="http://schemas.microsoft.com/office/drawing/2014/main" id="{77FED87A-7254-AE4C-8DC7-58C1848B8BF6}"/>
                </a:ext>
              </a:extLst>
            </p:cNvPr>
            <p:cNvCxnSpPr>
              <a:cxnSpLocks/>
            </p:cNvCxnSpPr>
            <p:nvPr/>
          </p:nvCxnSpPr>
          <p:spPr>
            <a:xfrm flipV="1">
              <a:off x="5663952" y="2852936"/>
              <a:ext cx="1008112" cy="576064"/>
            </a:xfrm>
            <a:prstGeom prst="line">
              <a:avLst/>
            </a:prstGeom>
            <a:ln w="28575">
              <a:prstDash val="sysDash"/>
            </a:ln>
          </p:spPr>
          <p:style>
            <a:lnRef idx="1">
              <a:schemeClr val="accent2"/>
            </a:lnRef>
            <a:fillRef idx="0">
              <a:schemeClr val="accent2"/>
            </a:fillRef>
            <a:effectRef idx="0">
              <a:schemeClr val="accent2"/>
            </a:effectRef>
            <a:fontRef idx="minor">
              <a:schemeClr val="tx1"/>
            </a:fontRef>
          </p:style>
        </p:cxnSp>
        <p:sp>
          <p:nvSpPr>
            <p:cNvPr id="22" name="円/楕円 21">
              <a:extLst>
                <a:ext uri="{FF2B5EF4-FFF2-40B4-BE49-F238E27FC236}">
                  <a16:creationId xmlns:a16="http://schemas.microsoft.com/office/drawing/2014/main" id="{6DCAFA98-5580-694C-9552-9F7AB92D5DF2}"/>
                </a:ext>
              </a:extLst>
            </p:cNvPr>
            <p:cNvSpPr/>
            <p:nvPr/>
          </p:nvSpPr>
          <p:spPr>
            <a:xfrm>
              <a:off x="5980996" y="3313996"/>
              <a:ext cx="331028" cy="331028"/>
            </a:xfrm>
            <a:prstGeom prst="ellipse">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26" name="テキスト ボックス 25">
            <a:extLst>
              <a:ext uri="{FF2B5EF4-FFF2-40B4-BE49-F238E27FC236}">
                <a16:creationId xmlns:a16="http://schemas.microsoft.com/office/drawing/2014/main" id="{20F8C77A-0B5E-E34D-8E1D-74F20601CF4E}"/>
              </a:ext>
            </a:extLst>
          </p:cNvPr>
          <p:cNvSpPr txBox="1"/>
          <p:nvPr/>
        </p:nvSpPr>
        <p:spPr>
          <a:xfrm>
            <a:off x="8256240" y="4221088"/>
            <a:ext cx="1496252" cy="1283246"/>
          </a:xfrm>
          <a:prstGeom prst="rect">
            <a:avLst/>
          </a:prstGeom>
          <a:solidFill>
            <a:schemeClr val="bg1"/>
          </a:solidFill>
          <a:ln>
            <a:solidFill>
              <a:schemeClr val="tx1"/>
            </a:solidFill>
          </a:ln>
        </p:spPr>
        <p:txBody>
          <a:bodyPr wrap="square" rtlCol="0">
            <a:noAutofit/>
          </a:bodyPr>
          <a:lstStyle/>
          <a:p>
            <a:r>
              <a:rPr kumimoji="1" lang="en-US" altLang="ja-JP" sz="1400" b="1" dirty="0"/>
              <a:t>-----------. </a:t>
            </a:r>
          </a:p>
          <a:p>
            <a:r>
              <a:rPr kumimoji="1" lang="en-US" altLang="ja-JP" sz="1400" b="1" dirty="0">
                <a:solidFill>
                  <a:schemeClr val="accent2"/>
                </a:solidFill>
              </a:rPr>
              <a:t>--------------------------. </a:t>
            </a:r>
            <a:r>
              <a:rPr lang="en-US" altLang="ja-JP" sz="1400" b="1" dirty="0">
                <a:solidFill>
                  <a:schemeClr val="accent2"/>
                </a:solidFill>
              </a:rPr>
              <a:t>-----------------------------------------------------. </a:t>
            </a:r>
            <a:r>
              <a:rPr lang="en-US" altLang="ja-JP" sz="1400" b="1" dirty="0"/>
              <a:t>-----------------</a:t>
            </a:r>
            <a:r>
              <a:rPr kumimoji="1" lang="en-US" altLang="ja-JP" sz="1400" b="1" dirty="0"/>
              <a:t>--------------------</a:t>
            </a:r>
            <a:endParaRPr kumimoji="1" lang="ja-JP" altLang="en-US" sz="1400" b="1"/>
          </a:p>
        </p:txBody>
      </p:sp>
      <p:sp>
        <p:nvSpPr>
          <p:cNvPr id="27" name="テキスト ボックス 26">
            <a:extLst>
              <a:ext uri="{FF2B5EF4-FFF2-40B4-BE49-F238E27FC236}">
                <a16:creationId xmlns:a16="http://schemas.microsoft.com/office/drawing/2014/main" id="{515639A8-97DD-2C42-B317-DC3ED3C866A7}"/>
              </a:ext>
            </a:extLst>
          </p:cNvPr>
          <p:cNvSpPr txBox="1"/>
          <p:nvPr/>
        </p:nvSpPr>
        <p:spPr>
          <a:xfrm>
            <a:off x="10056440" y="4221088"/>
            <a:ext cx="1496252" cy="1283246"/>
          </a:xfrm>
          <a:prstGeom prst="rect">
            <a:avLst/>
          </a:prstGeom>
          <a:solidFill>
            <a:schemeClr val="bg1"/>
          </a:solidFill>
          <a:ln>
            <a:solidFill>
              <a:schemeClr val="tx1"/>
            </a:solidFill>
          </a:ln>
        </p:spPr>
        <p:txBody>
          <a:bodyPr wrap="square" rtlCol="0">
            <a:noAutofit/>
          </a:bodyPr>
          <a:lstStyle/>
          <a:p>
            <a:pPr lvl="0"/>
            <a:r>
              <a:rPr lang="en-US" altLang="ja-JP" sz="1400" b="1" dirty="0">
                <a:solidFill>
                  <a:prstClr val="black"/>
                </a:solidFill>
              </a:rPr>
              <a:t>--------- -------- ----. </a:t>
            </a:r>
          </a:p>
          <a:p>
            <a:pPr lvl="0"/>
            <a:r>
              <a:rPr lang="en-US" altLang="ja-JP" sz="1400" b="1" dirty="0">
                <a:solidFill>
                  <a:srgbClr val="C0504D"/>
                </a:solidFill>
              </a:rPr>
              <a:t>--------------------------. -----------------------------------------------------. </a:t>
            </a:r>
            <a:r>
              <a:rPr lang="en-US" altLang="ja-JP" sz="1400" b="1" dirty="0">
                <a:solidFill>
                  <a:prstClr val="black"/>
                </a:solidFill>
              </a:rPr>
              <a:t>--------------. ---------------------</a:t>
            </a:r>
            <a:endParaRPr lang="ja-JP" altLang="en-US" sz="1400" b="1">
              <a:solidFill>
                <a:prstClr val="black"/>
              </a:solidFill>
            </a:endParaRPr>
          </a:p>
        </p:txBody>
      </p:sp>
      <p:sp>
        <p:nvSpPr>
          <p:cNvPr id="25" name="正方形/長方形 24">
            <a:extLst>
              <a:ext uri="{FF2B5EF4-FFF2-40B4-BE49-F238E27FC236}">
                <a16:creationId xmlns:a16="http://schemas.microsoft.com/office/drawing/2014/main" id="{03B7F056-2556-6847-8A62-B4EA1BE56458}"/>
              </a:ext>
            </a:extLst>
          </p:cNvPr>
          <p:cNvSpPr/>
          <p:nvPr/>
        </p:nvSpPr>
        <p:spPr>
          <a:xfrm>
            <a:off x="8773070" y="5168225"/>
            <a:ext cx="923330" cy="276999"/>
          </a:xfrm>
          <a:prstGeom prst="rect">
            <a:avLst/>
          </a:prstGeom>
          <a:solidFill>
            <a:schemeClr val="bg1"/>
          </a:solidFill>
          <a:ln>
            <a:solidFill>
              <a:schemeClr val="tx1"/>
            </a:solidFill>
          </a:ln>
        </p:spPr>
        <p:txBody>
          <a:bodyPr wrap="none" lIns="0" tIns="0" rIns="0" bIns="0">
            <a:spAutoFit/>
          </a:bodyPr>
          <a:lstStyle/>
          <a:p>
            <a:r>
              <a:rPr lang="ja-JP" altLang="en-US">
                <a:latin typeface="Meiryo UI" panose="020B0604030504040204" pitchFamily="34" charset="-128"/>
                <a:ea typeface="Meiryo UI" panose="020B0604030504040204" pitchFamily="34" charset="-128"/>
              </a:rPr>
              <a:t>盗用文書</a:t>
            </a:r>
          </a:p>
        </p:txBody>
      </p:sp>
      <p:sp>
        <p:nvSpPr>
          <p:cNvPr id="28" name="正方形/長方形 27">
            <a:extLst>
              <a:ext uri="{FF2B5EF4-FFF2-40B4-BE49-F238E27FC236}">
                <a16:creationId xmlns:a16="http://schemas.microsoft.com/office/drawing/2014/main" id="{03E33C31-A347-654B-B0DA-F5DA6CD0028F}"/>
              </a:ext>
            </a:extLst>
          </p:cNvPr>
          <p:cNvSpPr/>
          <p:nvPr/>
        </p:nvSpPr>
        <p:spPr>
          <a:xfrm>
            <a:off x="10344472" y="5168224"/>
            <a:ext cx="1154162" cy="276999"/>
          </a:xfrm>
          <a:prstGeom prst="rect">
            <a:avLst/>
          </a:prstGeom>
          <a:solidFill>
            <a:schemeClr val="bg1"/>
          </a:solidFill>
          <a:ln>
            <a:solidFill>
              <a:schemeClr val="tx1"/>
            </a:solidFill>
          </a:ln>
        </p:spPr>
        <p:txBody>
          <a:bodyPr wrap="none" lIns="0" tIns="0" rIns="0" bIns="0">
            <a:spAutoFit/>
          </a:bodyPr>
          <a:lstStyle/>
          <a:p>
            <a:r>
              <a:rPr lang="ja-JP" altLang="en-US">
                <a:latin typeface="Meiryo UI" panose="020B0604030504040204" pitchFamily="34" charset="-128"/>
                <a:ea typeface="Meiryo UI" panose="020B0604030504040204" pitchFamily="34" charset="-128"/>
              </a:rPr>
              <a:t>被盗用文書</a:t>
            </a:r>
          </a:p>
        </p:txBody>
      </p:sp>
      <p:sp>
        <p:nvSpPr>
          <p:cNvPr id="29" name="下カーブ矢印 28">
            <a:extLst>
              <a:ext uri="{FF2B5EF4-FFF2-40B4-BE49-F238E27FC236}">
                <a16:creationId xmlns:a16="http://schemas.microsoft.com/office/drawing/2014/main" id="{BD696465-CCAB-9E4C-81D5-4E5817430434}"/>
              </a:ext>
            </a:extLst>
          </p:cNvPr>
          <p:cNvSpPr/>
          <p:nvPr/>
        </p:nvSpPr>
        <p:spPr>
          <a:xfrm flipH="1">
            <a:off x="9336360" y="4293096"/>
            <a:ext cx="1008112" cy="443080"/>
          </a:xfrm>
          <a:prstGeom prst="curved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 name="テキスト ボックス 1">
            <a:extLst>
              <a:ext uri="{FF2B5EF4-FFF2-40B4-BE49-F238E27FC236}">
                <a16:creationId xmlns:a16="http://schemas.microsoft.com/office/drawing/2014/main" id="{83CC47C4-3E8D-D545-9A22-55E9D7B52149}"/>
              </a:ext>
            </a:extLst>
          </p:cNvPr>
          <p:cNvSpPr txBox="1"/>
          <p:nvPr/>
        </p:nvSpPr>
        <p:spPr>
          <a:xfrm rot="20624242">
            <a:off x="8477619" y="4555432"/>
            <a:ext cx="1053494" cy="338554"/>
          </a:xfrm>
          <a:prstGeom prst="rect">
            <a:avLst/>
          </a:prstGeom>
          <a:noFill/>
        </p:spPr>
        <p:txBody>
          <a:bodyPr wrap="none" rtlCol="0">
            <a:spAutoFit/>
          </a:bodyPr>
          <a:lstStyle/>
          <a:p>
            <a:r>
              <a:rPr lang="ja-JP" altLang="en-US" sz="1600">
                <a:solidFill>
                  <a:srgbClr val="FF0000"/>
                </a:solidFill>
                <a:latin typeface="Meiryo UI" panose="020B0604030504040204" pitchFamily="34" charset="-128"/>
                <a:ea typeface="Meiryo UI" panose="020B0604030504040204" pitchFamily="34" charset="-128"/>
              </a:rPr>
              <a:t>全く同じ</a:t>
            </a:r>
            <a:r>
              <a:rPr kumimoji="1" lang="ja-JP" altLang="en-US" sz="1600">
                <a:solidFill>
                  <a:srgbClr val="FF0000"/>
                </a:solidFill>
                <a:latin typeface="Meiryo UI" panose="020B0604030504040204" pitchFamily="34" charset="-128"/>
                <a:ea typeface="Meiryo UI" panose="020B0604030504040204" pitchFamily="34" charset="-128"/>
              </a:rPr>
              <a:t>！</a:t>
            </a:r>
          </a:p>
        </p:txBody>
      </p:sp>
    </p:spTree>
    <p:extLst>
      <p:ext uri="{BB962C8B-B14F-4D97-AF65-F5344CB8AC3E}">
        <p14:creationId xmlns:p14="http://schemas.microsoft.com/office/powerpoint/2010/main" val="2065683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BC5D2EC-85D4-394F-A6DA-DDA58D163B0E}"/>
              </a:ext>
            </a:extLst>
          </p:cNvPr>
          <p:cNvSpPr>
            <a:spLocks noGrp="1"/>
          </p:cNvSpPr>
          <p:nvPr>
            <p:ph idx="1"/>
          </p:nvPr>
        </p:nvSpPr>
        <p:spPr>
          <a:xfrm>
            <a:off x="527382" y="1844824"/>
            <a:ext cx="11137237" cy="2688221"/>
          </a:xfrm>
          <a:ln w="6350">
            <a:noFill/>
          </a:ln>
        </p:spPr>
        <p:txBody>
          <a:bodyPr vert="horz" lIns="91440" tIns="45720" rIns="91440" bIns="45720" rtlCol="0">
            <a:normAutofit fontScale="92500" lnSpcReduction="20000"/>
          </a:bodyPr>
          <a:lstStyle/>
          <a:p>
            <a:pPr marL="0" indent="0">
              <a:buNone/>
            </a:pPr>
            <a:r>
              <a:rPr lang="ja-JP" altLang="en-US">
                <a:solidFill>
                  <a:schemeClr val="accent2"/>
                </a:solidFill>
              </a:rPr>
              <a:t>体系的な過誤と社会的な偏見</a:t>
            </a:r>
            <a:endParaRPr lang="en-US" altLang="ja-JP" dirty="0">
              <a:solidFill>
                <a:schemeClr val="accent2"/>
              </a:solidFill>
            </a:endParaRPr>
          </a:p>
          <a:p>
            <a:pPr>
              <a:buFont typeface="Wingdings" panose="05000000000000000000" pitchFamily="2" charset="2"/>
              <a:buChar char="p"/>
            </a:pPr>
            <a:r>
              <a:rPr lang="ja-JP" altLang="en-US"/>
              <a:t>測定バイアス</a:t>
            </a:r>
            <a:endParaRPr lang="en-US" altLang="ja-JP" dirty="0"/>
          </a:p>
          <a:p>
            <a:pPr lvl="1">
              <a:buFont typeface="Wingdings" pitchFamily="2" charset="2"/>
              <a:buChar char="l"/>
            </a:pPr>
            <a:r>
              <a:rPr lang="ja-JP" altLang="en-US">
                <a:sym typeface="Wingdings" pitchFamily="2" charset="2"/>
              </a:rPr>
              <a:t>人がデータに間違ったラベルをつけた</a:t>
            </a:r>
            <a:endParaRPr lang="en-US" altLang="ja-JP" dirty="0">
              <a:sym typeface="Wingdings" pitchFamily="2" charset="2"/>
            </a:endParaRPr>
          </a:p>
          <a:p>
            <a:pPr lvl="1">
              <a:buFont typeface="Wingdings" pitchFamily="2" charset="2"/>
              <a:buChar char="l"/>
            </a:pPr>
            <a:r>
              <a:rPr lang="ja-JP" altLang="en-US">
                <a:sym typeface="Wingdings" pitchFamily="2" charset="2"/>
              </a:rPr>
              <a:t>機械・システムが誤動作した</a:t>
            </a:r>
            <a:endParaRPr lang="en-US" altLang="ja-JP" dirty="0">
              <a:sym typeface="Wingdings" pitchFamily="2" charset="2"/>
            </a:endParaRPr>
          </a:p>
          <a:p>
            <a:r>
              <a:rPr lang="ja-JP" altLang="en-US">
                <a:sym typeface="Wingdings" pitchFamily="2" charset="2"/>
              </a:rPr>
              <a:t>データセットバイアス</a:t>
            </a:r>
            <a:endParaRPr lang="en-US" altLang="ja-JP" dirty="0">
              <a:sym typeface="Wingdings" pitchFamily="2" charset="2"/>
            </a:endParaRPr>
          </a:p>
          <a:p>
            <a:pPr lvl="1"/>
            <a:r>
              <a:rPr lang="ja-JP" altLang="en-US">
                <a:sym typeface="Wingdings" pitchFamily="2" charset="2"/>
              </a:rPr>
              <a:t>データの特性に偏りがある（データが少ないグループは特に注意）</a:t>
            </a:r>
            <a:endParaRPr lang="en-US" altLang="ja-JP" dirty="0"/>
          </a:p>
          <a:p>
            <a:pPr lvl="1">
              <a:buFont typeface="Wingdings" pitchFamily="2" charset="2"/>
              <a:buChar char="l"/>
            </a:pPr>
            <a:endParaRPr lang="en-US" altLang="ja-JP" b="1" dirty="0"/>
          </a:p>
        </p:txBody>
      </p:sp>
      <p:sp>
        <p:nvSpPr>
          <p:cNvPr id="5" name="テキスト プレースホルダー 4">
            <a:extLst>
              <a:ext uri="{FF2B5EF4-FFF2-40B4-BE49-F238E27FC236}">
                <a16:creationId xmlns:a16="http://schemas.microsoft.com/office/drawing/2014/main" id="{2702DF3E-D6D8-A245-ABF9-B3D1188EF6A4}"/>
              </a:ext>
            </a:extLst>
          </p:cNvPr>
          <p:cNvSpPr>
            <a:spLocks noGrp="1"/>
          </p:cNvSpPr>
          <p:nvPr>
            <p:ph type="body" sz="quarter" idx="13"/>
          </p:nvPr>
        </p:nvSpPr>
        <p:spPr>
          <a:prstGeom prst="roundRect">
            <a:avLst/>
          </a:prstGeom>
          <a:solidFill>
            <a:srgbClr val="41A8EC"/>
          </a:solidFill>
        </p:spPr>
        <p:txBody>
          <a:bodyPr vert="horz" lIns="36000" tIns="0" rIns="36000" bIns="0" rtlCol="0" anchor="ctr" anchorCtr="0">
            <a:noAutofit/>
          </a:bodyPr>
          <a:lstStyle/>
          <a:p>
            <a:pPr marL="0" indent="0">
              <a:buNone/>
            </a:pPr>
            <a:r>
              <a:rPr lang="ja-JP" altLang="en-US"/>
              <a:t>注意が必要なバイアス</a:t>
            </a:r>
            <a:endParaRPr lang="en-US" altLang="ja-JP" dirty="0"/>
          </a:p>
        </p:txBody>
      </p:sp>
      <p:sp>
        <p:nvSpPr>
          <p:cNvPr id="6" name="タイトル 5">
            <a:extLst>
              <a:ext uri="{FF2B5EF4-FFF2-40B4-BE49-F238E27FC236}">
                <a16:creationId xmlns:a16="http://schemas.microsoft.com/office/drawing/2014/main" id="{46102FBF-4D62-4345-89BC-ED092087CC99}"/>
              </a:ext>
            </a:extLst>
          </p:cNvPr>
          <p:cNvSpPr>
            <a:spLocks noGrp="1"/>
          </p:cNvSpPr>
          <p:nvPr>
            <p:ph type="title"/>
          </p:nvPr>
        </p:nvSpPr>
        <p:spPr/>
        <p:txBody>
          <a:bodyPr>
            <a:normAutofit/>
          </a:bodyPr>
          <a:lstStyle/>
          <a:p>
            <a:r>
              <a:rPr lang="ja-JP" altLang="en-US"/>
              <a:t>データ取り扱いの健全性（バイアス）</a:t>
            </a:r>
            <a:endParaRPr kumimoji="1" lang="ja-JP" altLang="en-US"/>
          </a:p>
        </p:txBody>
      </p:sp>
      <p:sp>
        <p:nvSpPr>
          <p:cNvPr id="9" name="テキスト プレースホルダー 8">
            <a:extLst>
              <a:ext uri="{FF2B5EF4-FFF2-40B4-BE49-F238E27FC236}">
                <a16:creationId xmlns:a16="http://schemas.microsoft.com/office/drawing/2014/main" id="{459C70B2-CB6F-AF4F-825E-077B33654BC4}"/>
              </a:ext>
            </a:extLst>
          </p:cNvPr>
          <p:cNvSpPr>
            <a:spLocks noGrp="1"/>
          </p:cNvSpPr>
          <p:nvPr>
            <p:ph type="body" sz="quarter" idx="14"/>
          </p:nvPr>
        </p:nvSpPr>
        <p:spPr/>
        <p:txBody>
          <a:bodyPr/>
          <a:lstStyle/>
          <a:p>
            <a:r>
              <a:rPr lang="ja-JP" altLang="en-US"/>
              <a:t>データサイエンスにおける倫理</a:t>
            </a:r>
          </a:p>
        </p:txBody>
      </p:sp>
      <p:sp>
        <p:nvSpPr>
          <p:cNvPr id="21" name="右中かっこ 20">
            <a:extLst>
              <a:ext uri="{FF2B5EF4-FFF2-40B4-BE49-F238E27FC236}">
                <a16:creationId xmlns:a16="http://schemas.microsoft.com/office/drawing/2014/main" id="{15783E40-B9C2-0A41-B666-A70D3E5110CD}"/>
              </a:ext>
            </a:extLst>
          </p:cNvPr>
          <p:cNvSpPr/>
          <p:nvPr/>
        </p:nvSpPr>
        <p:spPr>
          <a:xfrm>
            <a:off x="5879976" y="2708920"/>
            <a:ext cx="360040" cy="792088"/>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B3F6EFFA-FE5D-1249-A235-C21B290444C5}"/>
              </a:ext>
            </a:extLst>
          </p:cNvPr>
          <p:cNvSpPr txBox="1"/>
          <p:nvPr/>
        </p:nvSpPr>
        <p:spPr>
          <a:xfrm>
            <a:off x="6312024" y="2492896"/>
            <a:ext cx="4841390" cy="1200329"/>
          </a:xfrm>
          <a:prstGeom prst="rect">
            <a:avLst/>
          </a:prstGeom>
          <a:noFill/>
        </p:spPr>
        <p:txBody>
          <a:bodyPr wrap="none" rtlCol="0">
            <a:spAutoFit/>
          </a:bodyPr>
          <a:lstStyle/>
          <a:p>
            <a:r>
              <a:rPr lang="ja-JP" altLang="en-US" sz="2400">
                <a:latin typeface="Meiryo UI" panose="020B0604030504040204" pitchFamily="34" charset="-128"/>
                <a:ea typeface="Meiryo UI" panose="020B0604030504040204" pitchFamily="34" charset="-128"/>
              </a:rPr>
              <a:t>データセットにある特定の要因や特性、</a:t>
            </a:r>
            <a:endParaRPr lang="en-US" altLang="ja-JP" sz="2400" dirty="0">
              <a:latin typeface="Meiryo UI" panose="020B0604030504040204" pitchFamily="34" charset="-128"/>
              <a:ea typeface="Meiryo UI" panose="020B0604030504040204" pitchFamily="34" charset="-128"/>
            </a:endParaRPr>
          </a:p>
          <a:p>
            <a:r>
              <a:rPr lang="ja-JP" altLang="en-US" sz="2400">
                <a:latin typeface="Meiryo UI" panose="020B0604030504040204" pitchFamily="34" charset="-128"/>
                <a:ea typeface="Meiryo UI" panose="020B0604030504040204" pitchFamily="34" charset="-128"/>
              </a:rPr>
              <a:t>グループの</a:t>
            </a:r>
            <a:r>
              <a:rPr kumimoji="1" lang="ja-JP" altLang="en-US" sz="2400">
                <a:latin typeface="Meiryo UI" panose="020B0604030504040204" pitchFamily="34" charset="-128"/>
                <a:ea typeface="Meiryo UI" panose="020B0604030504040204" pitchFamily="34" charset="-128"/>
              </a:rPr>
              <a:t>サンプルが過大・過小になる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可能性</a:t>
            </a:r>
          </a:p>
        </p:txBody>
      </p:sp>
      <p:grpSp>
        <p:nvGrpSpPr>
          <p:cNvPr id="38" name="グループ化 37">
            <a:extLst>
              <a:ext uri="{FF2B5EF4-FFF2-40B4-BE49-F238E27FC236}">
                <a16:creationId xmlns:a16="http://schemas.microsoft.com/office/drawing/2014/main" id="{D47F575E-AA41-D347-822F-AC59DB5161E2}"/>
              </a:ext>
            </a:extLst>
          </p:cNvPr>
          <p:cNvGrpSpPr/>
          <p:nvPr/>
        </p:nvGrpSpPr>
        <p:grpSpPr>
          <a:xfrm>
            <a:off x="2974732" y="4497440"/>
            <a:ext cx="3307285" cy="1982206"/>
            <a:chOff x="6573146" y="4753588"/>
            <a:chExt cx="3307285" cy="1982206"/>
          </a:xfrm>
        </p:grpSpPr>
        <p:pic>
          <p:nvPicPr>
            <p:cNvPr id="23" name="図 22">
              <a:extLst>
                <a:ext uri="{FF2B5EF4-FFF2-40B4-BE49-F238E27FC236}">
                  <a16:creationId xmlns:a16="http://schemas.microsoft.com/office/drawing/2014/main" id="{99FE42FC-1FF2-F94C-B3F9-FC5CF78E4225}"/>
                </a:ext>
              </a:extLst>
            </p:cNvPr>
            <p:cNvPicPr>
              <a:picLocks noChangeAspect="1"/>
            </p:cNvPicPr>
            <p:nvPr/>
          </p:nvPicPr>
          <p:blipFill>
            <a:blip r:embed="rId3"/>
            <a:stretch>
              <a:fillRect/>
            </a:stretch>
          </p:blipFill>
          <p:spPr>
            <a:xfrm flipH="1">
              <a:off x="6866451" y="4881065"/>
              <a:ext cx="1005051" cy="1005051"/>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56E5B748-AE30-9D4F-B931-36E9E88AA0B5}"/>
                </a:ext>
              </a:extLst>
            </p:cNvPr>
            <p:cNvPicPr>
              <a:picLocks noChangeAspect="1"/>
            </p:cNvPicPr>
            <p:nvPr/>
          </p:nvPicPr>
          <p:blipFill>
            <a:blip r:embed="rId4"/>
            <a:stretch>
              <a:fillRect/>
            </a:stretch>
          </p:blipFill>
          <p:spPr>
            <a:xfrm>
              <a:off x="7504167" y="4753588"/>
              <a:ext cx="1504938" cy="1090270"/>
            </a:xfrm>
            <a:prstGeom prst="rect">
              <a:avLst/>
            </a:prstGeom>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841210E2-DA7A-5146-BA53-D83E2D5487E3}"/>
                </a:ext>
              </a:extLst>
            </p:cNvPr>
            <p:cNvPicPr>
              <a:picLocks noChangeAspect="1"/>
            </p:cNvPicPr>
            <p:nvPr/>
          </p:nvPicPr>
          <p:blipFill>
            <a:blip r:embed="rId5"/>
            <a:stretch>
              <a:fillRect/>
            </a:stretch>
          </p:blipFill>
          <p:spPr>
            <a:xfrm flipH="1">
              <a:off x="6573146" y="5548051"/>
              <a:ext cx="1337723" cy="1153786"/>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DD0B1C44-A7AD-A548-BFDC-C05ABC4E16D5}"/>
                </a:ext>
              </a:extLst>
            </p:cNvPr>
            <p:cNvPicPr>
              <a:picLocks noChangeAspect="1"/>
            </p:cNvPicPr>
            <p:nvPr/>
          </p:nvPicPr>
          <p:blipFill>
            <a:blip r:embed="rId6"/>
            <a:stretch>
              <a:fillRect/>
            </a:stretch>
          </p:blipFill>
          <p:spPr>
            <a:xfrm>
              <a:off x="7720191" y="5598730"/>
              <a:ext cx="1337723" cy="1137064"/>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301F1052-B77A-E247-A5F0-E5F7471A9BFC}"/>
                </a:ext>
              </a:extLst>
            </p:cNvPr>
            <p:cNvPicPr>
              <a:picLocks noChangeAspect="1"/>
            </p:cNvPicPr>
            <p:nvPr/>
          </p:nvPicPr>
          <p:blipFill>
            <a:blip r:embed="rId7"/>
            <a:stretch>
              <a:fillRect/>
            </a:stretch>
          </p:blipFill>
          <p:spPr>
            <a:xfrm>
              <a:off x="8542708" y="5123778"/>
              <a:ext cx="1337723" cy="1337723"/>
            </a:xfrm>
            <a:prstGeom prst="rect">
              <a:avLst/>
            </a:prstGeom>
            <a:effectLst>
              <a:outerShdw blurRad="50800" dist="38100" dir="2700000" algn="tl" rotWithShape="0">
                <a:prstClr val="black">
                  <a:alpha val="40000"/>
                </a:prstClr>
              </a:outerShdw>
            </a:effectLst>
          </p:spPr>
        </p:pic>
      </p:grpSp>
      <p:grpSp>
        <p:nvGrpSpPr>
          <p:cNvPr id="37" name="グループ化 36">
            <a:extLst>
              <a:ext uri="{FF2B5EF4-FFF2-40B4-BE49-F238E27FC236}">
                <a16:creationId xmlns:a16="http://schemas.microsoft.com/office/drawing/2014/main" id="{0B921B8E-7491-1642-A6BB-D122EA0DBFC3}"/>
              </a:ext>
            </a:extLst>
          </p:cNvPr>
          <p:cNvGrpSpPr/>
          <p:nvPr/>
        </p:nvGrpSpPr>
        <p:grpSpPr>
          <a:xfrm>
            <a:off x="352726" y="4469029"/>
            <a:ext cx="2509837" cy="1828611"/>
            <a:chOff x="4120644" y="4912633"/>
            <a:chExt cx="2509837" cy="1828611"/>
          </a:xfrm>
        </p:grpSpPr>
        <p:pic>
          <p:nvPicPr>
            <p:cNvPr id="30" name="図 29">
              <a:extLst>
                <a:ext uri="{FF2B5EF4-FFF2-40B4-BE49-F238E27FC236}">
                  <a16:creationId xmlns:a16="http://schemas.microsoft.com/office/drawing/2014/main" id="{9425ACDD-B574-A647-B5A9-A0A2EFB03DF8}"/>
                </a:ext>
              </a:extLst>
            </p:cNvPr>
            <p:cNvPicPr>
              <a:picLocks noChangeAspect="1"/>
            </p:cNvPicPr>
            <p:nvPr/>
          </p:nvPicPr>
          <p:blipFill>
            <a:blip r:embed="rId8"/>
            <a:stretch>
              <a:fillRect/>
            </a:stretch>
          </p:blipFill>
          <p:spPr>
            <a:xfrm flipH="1">
              <a:off x="4890714" y="4950791"/>
              <a:ext cx="869914" cy="869914"/>
            </a:xfrm>
            <a:prstGeom prst="rect">
              <a:avLst/>
            </a:prstGeom>
          </p:spPr>
        </p:pic>
        <p:pic>
          <p:nvPicPr>
            <p:cNvPr id="31" name="図 30">
              <a:extLst>
                <a:ext uri="{FF2B5EF4-FFF2-40B4-BE49-F238E27FC236}">
                  <a16:creationId xmlns:a16="http://schemas.microsoft.com/office/drawing/2014/main" id="{1F68270A-4F35-224E-804A-001B254F9CCD}"/>
                </a:ext>
              </a:extLst>
            </p:cNvPr>
            <p:cNvPicPr>
              <a:picLocks noChangeAspect="1"/>
            </p:cNvPicPr>
            <p:nvPr/>
          </p:nvPicPr>
          <p:blipFill>
            <a:blip r:embed="rId9"/>
            <a:stretch>
              <a:fillRect/>
            </a:stretch>
          </p:blipFill>
          <p:spPr>
            <a:xfrm>
              <a:off x="4120644" y="4924615"/>
              <a:ext cx="1059291" cy="1200329"/>
            </a:xfrm>
            <a:prstGeom prst="rect">
              <a:avLst/>
            </a:prstGeom>
          </p:spPr>
        </p:pic>
        <p:pic>
          <p:nvPicPr>
            <p:cNvPr id="33" name="図 32">
              <a:extLst>
                <a:ext uri="{FF2B5EF4-FFF2-40B4-BE49-F238E27FC236}">
                  <a16:creationId xmlns:a16="http://schemas.microsoft.com/office/drawing/2014/main" id="{52940DFF-ABC4-E944-A071-BE18CDED6AD7}"/>
                </a:ext>
              </a:extLst>
            </p:cNvPr>
            <p:cNvPicPr>
              <a:picLocks noChangeAspect="1"/>
            </p:cNvPicPr>
            <p:nvPr/>
          </p:nvPicPr>
          <p:blipFill>
            <a:blip r:embed="rId10"/>
            <a:stretch>
              <a:fillRect/>
            </a:stretch>
          </p:blipFill>
          <p:spPr>
            <a:xfrm>
              <a:off x="5640209" y="4912633"/>
              <a:ext cx="990272" cy="1200329"/>
            </a:xfrm>
            <a:prstGeom prst="rect">
              <a:avLst/>
            </a:prstGeom>
          </p:spPr>
        </p:pic>
        <p:pic>
          <p:nvPicPr>
            <p:cNvPr id="34" name="図 33">
              <a:extLst>
                <a:ext uri="{FF2B5EF4-FFF2-40B4-BE49-F238E27FC236}">
                  <a16:creationId xmlns:a16="http://schemas.microsoft.com/office/drawing/2014/main" id="{7D4E0729-CDD3-2F41-9B2D-1AA4AA398B68}"/>
                </a:ext>
              </a:extLst>
            </p:cNvPr>
            <p:cNvPicPr>
              <a:picLocks noChangeAspect="1"/>
            </p:cNvPicPr>
            <p:nvPr/>
          </p:nvPicPr>
          <p:blipFill>
            <a:blip r:embed="rId11"/>
            <a:stretch>
              <a:fillRect/>
            </a:stretch>
          </p:blipFill>
          <p:spPr>
            <a:xfrm>
              <a:off x="4199877" y="5540915"/>
              <a:ext cx="1143313" cy="1200329"/>
            </a:xfrm>
            <a:prstGeom prst="rect">
              <a:avLst/>
            </a:prstGeom>
          </p:spPr>
        </p:pic>
        <p:pic>
          <p:nvPicPr>
            <p:cNvPr id="35" name="図 34">
              <a:extLst>
                <a:ext uri="{FF2B5EF4-FFF2-40B4-BE49-F238E27FC236}">
                  <a16:creationId xmlns:a16="http://schemas.microsoft.com/office/drawing/2014/main" id="{FC6C3942-A4F7-914D-8D86-AE4B79671A7F}"/>
                </a:ext>
              </a:extLst>
            </p:cNvPr>
            <p:cNvPicPr>
              <a:picLocks noChangeAspect="1"/>
            </p:cNvPicPr>
            <p:nvPr/>
          </p:nvPicPr>
          <p:blipFill>
            <a:blip r:embed="rId12"/>
            <a:stretch>
              <a:fillRect/>
            </a:stretch>
          </p:blipFill>
          <p:spPr>
            <a:xfrm>
              <a:off x="5251486" y="5480543"/>
              <a:ext cx="891245" cy="1200329"/>
            </a:xfrm>
            <a:prstGeom prst="rect">
              <a:avLst/>
            </a:prstGeom>
          </p:spPr>
        </p:pic>
      </p:grpSp>
      <p:sp>
        <p:nvSpPr>
          <p:cNvPr id="39" name="テキスト ボックス 38">
            <a:extLst>
              <a:ext uri="{FF2B5EF4-FFF2-40B4-BE49-F238E27FC236}">
                <a16:creationId xmlns:a16="http://schemas.microsoft.com/office/drawing/2014/main" id="{3DA29AB1-F85F-5245-802B-0BD48AE1E6AB}"/>
              </a:ext>
            </a:extLst>
          </p:cNvPr>
          <p:cNvSpPr txBox="1"/>
          <p:nvPr/>
        </p:nvSpPr>
        <p:spPr>
          <a:xfrm>
            <a:off x="4060805" y="5937600"/>
            <a:ext cx="595035" cy="584775"/>
          </a:xfrm>
          <a:prstGeom prst="rect">
            <a:avLst/>
          </a:prstGeom>
          <a:noFill/>
        </p:spPr>
        <p:txBody>
          <a:bodyPr wrap="none" rtlCol="0">
            <a:spAutoFit/>
          </a:bodyPr>
          <a:lstStyle/>
          <a:p>
            <a:r>
              <a:rPr kumimoji="1" lang="ja-JP" altLang="en-US" sz="3200" b="1">
                <a:ln>
                  <a:solidFill>
                    <a:schemeClr val="bg1"/>
                  </a:solidFill>
                </a:ln>
                <a:solidFill>
                  <a:srgbClr val="AB7942"/>
                </a:solidFill>
                <a:effectLst>
                  <a:glow rad="228600">
                    <a:schemeClr val="bg1">
                      <a:alpha val="40000"/>
                    </a:schemeClr>
                  </a:glow>
                </a:effectLst>
                <a:latin typeface="Meiryo UI" panose="020B0604030504040204" pitchFamily="34" charset="-128"/>
                <a:ea typeface="Meiryo UI" panose="020B0604030504040204" pitchFamily="34" charset="-128"/>
              </a:rPr>
              <a:t>犬</a:t>
            </a:r>
          </a:p>
        </p:txBody>
      </p:sp>
      <p:sp>
        <p:nvSpPr>
          <p:cNvPr id="40" name="テキスト ボックス 39">
            <a:extLst>
              <a:ext uri="{FF2B5EF4-FFF2-40B4-BE49-F238E27FC236}">
                <a16:creationId xmlns:a16="http://schemas.microsoft.com/office/drawing/2014/main" id="{7561B5B4-393E-5A4B-B722-9880ADAC53B2}"/>
              </a:ext>
            </a:extLst>
          </p:cNvPr>
          <p:cNvSpPr txBox="1"/>
          <p:nvPr/>
        </p:nvSpPr>
        <p:spPr>
          <a:xfrm>
            <a:off x="1252493" y="6000897"/>
            <a:ext cx="595035" cy="584775"/>
          </a:xfrm>
          <a:prstGeom prst="rect">
            <a:avLst/>
          </a:prstGeom>
          <a:noFill/>
        </p:spPr>
        <p:txBody>
          <a:bodyPr wrap="none" rtlCol="0">
            <a:spAutoFit/>
          </a:bodyPr>
          <a:lstStyle/>
          <a:p>
            <a:r>
              <a:rPr kumimoji="1" lang="ja-JP" altLang="en-US" sz="3200" b="1">
                <a:ln>
                  <a:solidFill>
                    <a:schemeClr val="bg1"/>
                  </a:solidFill>
                </a:ln>
                <a:solidFill>
                  <a:schemeClr val="bg1">
                    <a:lumMod val="50000"/>
                  </a:schemeClr>
                </a:solidFill>
                <a:effectLst>
                  <a:glow rad="228600">
                    <a:schemeClr val="bg1">
                      <a:alpha val="40000"/>
                    </a:schemeClr>
                  </a:glow>
                </a:effectLst>
                <a:latin typeface="Meiryo UI" panose="020B0604030504040204" pitchFamily="34" charset="-128"/>
                <a:ea typeface="Meiryo UI" panose="020B0604030504040204" pitchFamily="34" charset="-128"/>
              </a:rPr>
              <a:t>猫</a:t>
            </a:r>
          </a:p>
        </p:txBody>
      </p:sp>
      <p:pic>
        <p:nvPicPr>
          <p:cNvPr id="41" name="図 40">
            <a:extLst>
              <a:ext uri="{FF2B5EF4-FFF2-40B4-BE49-F238E27FC236}">
                <a16:creationId xmlns:a16="http://schemas.microsoft.com/office/drawing/2014/main" id="{2E23A5DE-C38B-2740-9659-7A744A519C5F}"/>
              </a:ext>
            </a:extLst>
          </p:cNvPr>
          <p:cNvPicPr>
            <a:picLocks noChangeAspect="1"/>
          </p:cNvPicPr>
          <p:nvPr/>
        </p:nvPicPr>
        <p:blipFill>
          <a:blip r:embed="rId13"/>
          <a:stretch>
            <a:fillRect/>
          </a:stretch>
        </p:blipFill>
        <p:spPr>
          <a:xfrm>
            <a:off x="9550234" y="5276998"/>
            <a:ext cx="1270450" cy="1152934"/>
          </a:xfrm>
          <a:prstGeom prst="rect">
            <a:avLst/>
          </a:prstGeom>
        </p:spPr>
      </p:pic>
      <p:sp>
        <p:nvSpPr>
          <p:cNvPr id="42" name="右矢印 41">
            <a:extLst>
              <a:ext uri="{FF2B5EF4-FFF2-40B4-BE49-F238E27FC236}">
                <a16:creationId xmlns:a16="http://schemas.microsoft.com/office/drawing/2014/main" id="{74AB0438-DD64-3D4E-886A-8B4FA46647E5}"/>
              </a:ext>
            </a:extLst>
          </p:cNvPr>
          <p:cNvSpPr/>
          <p:nvPr/>
        </p:nvSpPr>
        <p:spPr>
          <a:xfrm>
            <a:off x="6305358" y="5147946"/>
            <a:ext cx="730635" cy="801333"/>
          </a:xfrm>
          <a:prstGeom prst="rightArrow">
            <a:avLst/>
          </a:prstGeom>
          <a:solidFill>
            <a:srgbClr val="FFFF00"/>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a:solidFill>
                  <a:schemeClr val="accent2"/>
                </a:solidFill>
              </a:rPr>
              <a:t>学習</a:t>
            </a:r>
            <a:endParaRPr kumimoji="1" lang="ja-JP" altLang="en-US" dirty="0">
              <a:solidFill>
                <a:schemeClr val="accent2"/>
              </a:solidFill>
            </a:endParaRPr>
          </a:p>
        </p:txBody>
      </p:sp>
      <p:pic>
        <p:nvPicPr>
          <p:cNvPr id="43" name="図 42">
            <a:extLst>
              <a:ext uri="{FF2B5EF4-FFF2-40B4-BE49-F238E27FC236}">
                <a16:creationId xmlns:a16="http://schemas.microsoft.com/office/drawing/2014/main" id="{64E4F59A-3EB9-5D47-9218-54F8F708F2B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6949246" y="5181117"/>
            <a:ext cx="965105" cy="1293800"/>
          </a:xfrm>
          <a:prstGeom prst="rect">
            <a:avLst/>
          </a:prstGeom>
        </p:spPr>
      </p:pic>
      <p:sp>
        <p:nvSpPr>
          <p:cNvPr id="44" name="円形吹き出し 43">
            <a:extLst>
              <a:ext uri="{FF2B5EF4-FFF2-40B4-BE49-F238E27FC236}">
                <a16:creationId xmlns:a16="http://schemas.microsoft.com/office/drawing/2014/main" id="{8669E02D-AE00-7147-9BF8-7D5138CA9488}"/>
              </a:ext>
            </a:extLst>
          </p:cNvPr>
          <p:cNvSpPr/>
          <p:nvPr/>
        </p:nvSpPr>
        <p:spPr>
          <a:xfrm>
            <a:off x="210547" y="4293096"/>
            <a:ext cx="2789109" cy="2181821"/>
          </a:xfrm>
          <a:prstGeom prst="wedgeEllipseCallout">
            <a:avLst>
              <a:gd name="adj1" fmla="val -10157"/>
              <a:gd name="adj2" fmla="val 33925"/>
            </a:avLst>
          </a:prstGeom>
          <a:noFill/>
          <a:ln w="2857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5" name="円形吹き出し 44">
            <a:extLst>
              <a:ext uri="{FF2B5EF4-FFF2-40B4-BE49-F238E27FC236}">
                <a16:creationId xmlns:a16="http://schemas.microsoft.com/office/drawing/2014/main" id="{8A4A9E26-441E-274A-BD81-54BA993C8A3C}"/>
              </a:ext>
            </a:extLst>
          </p:cNvPr>
          <p:cNvSpPr/>
          <p:nvPr/>
        </p:nvSpPr>
        <p:spPr>
          <a:xfrm>
            <a:off x="2999656" y="4324037"/>
            <a:ext cx="3068020" cy="2181821"/>
          </a:xfrm>
          <a:prstGeom prst="wedgeEllipseCallout">
            <a:avLst>
              <a:gd name="adj1" fmla="val -10157"/>
              <a:gd name="adj2" fmla="val 33925"/>
            </a:avLst>
          </a:prstGeom>
          <a:noFill/>
          <a:ln w="28575">
            <a:solidFill>
              <a:srgbClr val="AB794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6" name="円形吹き出し 45">
            <a:extLst>
              <a:ext uri="{FF2B5EF4-FFF2-40B4-BE49-F238E27FC236}">
                <a16:creationId xmlns:a16="http://schemas.microsoft.com/office/drawing/2014/main" id="{4AE715A0-7180-B846-A765-84264ED2AE64}"/>
              </a:ext>
            </a:extLst>
          </p:cNvPr>
          <p:cNvSpPr/>
          <p:nvPr/>
        </p:nvSpPr>
        <p:spPr>
          <a:xfrm>
            <a:off x="8147426" y="5626021"/>
            <a:ext cx="1188934" cy="883862"/>
          </a:xfrm>
          <a:prstGeom prst="wedgeEllipseCallout">
            <a:avLst>
              <a:gd name="adj1" fmla="val -86069"/>
              <a:gd name="adj2" fmla="val -2371"/>
            </a:avLst>
          </a:prstGeom>
          <a:noFill/>
          <a:ln w="127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a:solidFill>
                  <a:schemeClr val="accent2"/>
                </a:solidFill>
              </a:rPr>
              <a:t>「</a:t>
            </a:r>
            <a:r>
              <a:rPr kumimoji="1" lang="ja-JP" altLang="en-US">
                <a:solidFill>
                  <a:schemeClr val="accent2"/>
                </a:solidFill>
              </a:rPr>
              <a:t>犬」！</a:t>
            </a:r>
            <a:endParaRPr kumimoji="1" lang="en-US" altLang="ja-JP" dirty="0">
              <a:solidFill>
                <a:schemeClr val="accent2"/>
              </a:solidFill>
            </a:endParaRPr>
          </a:p>
          <a:p>
            <a:pPr algn="ctr"/>
            <a:r>
              <a:rPr lang="ja-JP" altLang="en-US">
                <a:solidFill>
                  <a:schemeClr val="accent2"/>
                </a:solidFill>
              </a:rPr>
              <a:t>精度９８％</a:t>
            </a:r>
            <a:endParaRPr kumimoji="1" lang="ja-JP" altLang="en-US" dirty="0">
              <a:solidFill>
                <a:schemeClr val="accent2"/>
              </a:solidFill>
            </a:endParaRPr>
          </a:p>
        </p:txBody>
      </p:sp>
      <p:sp>
        <p:nvSpPr>
          <p:cNvPr id="47" name="テキスト ボックス 46">
            <a:extLst>
              <a:ext uri="{FF2B5EF4-FFF2-40B4-BE49-F238E27FC236}">
                <a16:creationId xmlns:a16="http://schemas.microsoft.com/office/drawing/2014/main" id="{7ED46962-AAB9-A846-8CD1-CB4D34458317}"/>
              </a:ext>
            </a:extLst>
          </p:cNvPr>
          <p:cNvSpPr txBox="1"/>
          <p:nvPr/>
        </p:nvSpPr>
        <p:spPr>
          <a:xfrm>
            <a:off x="7608168" y="4683013"/>
            <a:ext cx="1779191" cy="926886"/>
          </a:xfrm>
          <a:prstGeom prst="cloudCallout">
            <a:avLst>
              <a:gd name="adj1" fmla="val -58761"/>
              <a:gd name="adj2" fmla="val 28097"/>
            </a:avLst>
          </a:prstGeom>
          <a:noFill/>
          <a:ln w="127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ja-JP"/>
            </a:defPPr>
            <a:lvl1pPr algn="ctr">
              <a:defRPr>
                <a:solidFill>
                  <a:schemeClr val="accent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ja-JP" altLang="en-US"/>
              <a:t>・茶色い</a:t>
            </a:r>
            <a:endParaRPr lang="en-US" altLang="ja-JP" dirty="0"/>
          </a:p>
          <a:p>
            <a:pPr algn="l"/>
            <a:r>
              <a:rPr lang="ja-JP" altLang="en-US"/>
              <a:t>・左向いてる</a:t>
            </a:r>
          </a:p>
        </p:txBody>
      </p:sp>
      <p:sp>
        <p:nvSpPr>
          <p:cNvPr id="48" name="テキスト ボックス 47">
            <a:extLst>
              <a:ext uri="{FF2B5EF4-FFF2-40B4-BE49-F238E27FC236}">
                <a16:creationId xmlns:a16="http://schemas.microsoft.com/office/drawing/2014/main" id="{4E92F89F-01DE-C945-B609-45A8E454FA7B}"/>
              </a:ext>
            </a:extLst>
          </p:cNvPr>
          <p:cNvSpPr txBox="1"/>
          <p:nvPr/>
        </p:nvSpPr>
        <p:spPr>
          <a:xfrm>
            <a:off x="5195609" y="4329958"/>
            <a:ext cx="4068743" cy="369332"/>
          </a:xfrm>
          <a:prstGeom prst="rect">
            <a:avLst/>
          </a:prstGeom>
          <a:noFill/>
        </p:spPr>
        <p:txBody>
          <a:bodyPr wrap="none" rtlCol="0">
            <a:spAutoFit/>
          </a:bodyPr>
          <a:lstStyle/>
          <a:p>
            <a:pPr marL="285750" indent="-285750">
              <a:buFont typeface="Wingdings" pitchFamily="2" charset="2"/>
              <a:buChar char="è"/>
            </a:pPr>
            <a:r>
              <a:rPr lang="ja-JP" altLang="en-US">
                <a:solidFill>
                  <a:schemeClr val="accent2"/>
                </a:solidFill>
                <a:latin typeface="Meiryo UI" panose="020B0604030504040204" pitchFamily="34" charset="-128"/>
                <a:ea typeface="Meiryo UI" panose="020B0604030504040204" pitchFamily="34" charset="-128"/>
              </a:rPr>
              <a:t>予期しない</a:t>
            </a:r>
            <a:r>
              <a:rPr kumimoji="1" lang="ja-JP" altLang="en-US">
                <a:solidFill>
                  <a:schemeClr val="accent2"/>
                </a:solidFill>
                <a:latin typeface="Meiryo UI" panose="020B0604030504040204" pitchFamily="34" charset="-128"/>
                <a:ea typeface="Meiryo UI" panose="020B0604030504040204" pitchFamily="34" charset="-128"/>
              </a:rPr>
              <a:t>誤った特徴を抽出してしまう</a:t>
            </a:r>
            <a:r>
              <a:rPr kumimoji="1" lang="en-US" altLang="ja-JP" dirty="0">
                <a:solidFill>
                  <a:schemeClr val="accent2"/>
                </a:solidFill>
                <a:latin typeface="Meiryo UI" panose="020B0604030504040204" pitchFamily="34" charset="-128"/>
                <a:ea typeface="Meiryo UI" panose="020B0604030504040204" pitchFamily="34" charset="-128"/>
              </a:rPr>
              <a:t>!</a:t>
            </a:r>
          </a:p>
        </p:txBody>
      </p:sp>
      <p:sp>
        <p:nvSpPr>
          <p:cNvPr id="36" name="フッター プレースホルダー 3">
            <a:extLst>
              <a:ext uri="{FF2B5EF4-FFF2-40B4-BE49-F238E27FC236}">
                <a16:creationId xmlns:a16="http://schemas.microsoft.com/office/drawing/2014/main" id="{4309C9B6-49FD-084F-9F5C-6FF23F6553B4}"/>
              </a:ext>
            </a:extLst>
          </p:cNvPr>
          <p:cNvSpPr txBox="1">
            <a:spLocks/>
          </p:cNvSpPr>
          <p:nvPr/>
        </p:nvSpPr>
        <p:spPr>
          <a:xfrm>
            <a:off x="10378140" y="6237312"/>
            <a:ext cx="1766532"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2769943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9253A5F-B831-6544-B4B4-42D624C80058}"/>
              </a:ext>
            </a:extLst>
          </p:cNvPr>
          <p:cNvSpPr>
            <a:spLocks noGrp="1"/>
          </p:cNvSpPr>
          <p:nvPr>
            <p:ph idx="1"/>
          </p:nvPr>
        </p:nvSpPr>
        <p:spPr/>
        <p:txBody>
          <a:bodyPr>
            <a:normAutofit fontScale="77500" lnSpcReduction="20000"/>
          </a:bodyPr>
          <a:lstStyle/>
          <a:p>
            <a:r>
              <a:rPr lang="ja-JP" altLang="en-US"/>
              <a:t>関連付けバイアス</a:t>
            </a:r>
            <a:endParaRPr lang="en-US" altLang="ja-JP" dirty="0"/>
          </a:p>
          <a:p>
            <a:pPr lvl="1"/>
            <a:r>
              <a:rPr lang="ja-JP" altLang="en-US"/>
              <a:t>ステレオタイプに基づくラベル付けによるバイアス</a:t>
            </a:r>
            <a:endParaRPr lang="en-US" altLang="ja-JP" dirty="0"/>
          </a:p>
          <a:p>
            <a:pPr lvl="2"/>
            <a:r>
              <a:rPr lang="ja-JP" altLang="en-US"/>
              <a:t>例：</a:t>
            </a:r>
            <a:r>
              <a:rPr lang="ja-JP" altLang="en-US">
                <a:solidFill>
                  <a:schemeClr val="tx2"/>
                </a:solidFill>
              </a:rPr>
              <a:t>青、緑色系の洋服→男の子</a:t>
            </a:r>
            <a:r>
              <a:rPr lang="ja-JP" altLang="en-US"/>
              <a:t>　</a:t>
            </a:r>
            <a:r>
              <a:rPr lang="ja-JP" altLang="en-US">
                <a:solidFill>
                  <a:schemeClr val="accent2"/>
                </a:solidFill>
              </a:rPr>
              <a:t>赤、ピンク系の洋服→女の子</a:t>
            </a:r>
            <a:endParaRPr lang="en-US" altLang="ja-JP" dirty="0">
              <a:solidFill>
                <a:schemeClr val="accent2"/>
              </a:solidFill>
            </a:endParaRPr>
          </a:p>
          <a:p>
            <a:r>
              <a:rPr lang="ja-JP" altLang="en-US"/>
              <a:t>確証バイアス</a:t>
            </a:r>
            <a:endParaRPr lang="en-US" altLang="ja-JP" dirty="0"/>
          </a:p>
          <a:p>
            <a:pPr lvl="1"/>
            <a:r>
              <a:rPr lang="ja-JP" altLang="en-US"/>
              <a:t>仮説を検証する時にそれを支持する情報ばかりを集め、反証する情報を無視または集めようとしないために生じるバイアス</a:t>
            </a:r>
            <a:endParaRPr lang="en-US" altLang="ja-JP" dirty="0"/>
          </a:p>
          <a:p>
            <a:pPr lvl="2"/>
            <a:endParaRPr lang="en-US" altLang="ja-JP" dirty="0"/>
          </a:p>
          <a:p>
            <a:r>
              <a:rPr lang="ja-JP" altLang="en-US"/>
              <a:t>自動化バイアス</a:t>
            </a:r>
            <a:endParaRPr lang="en-US" altLang="ja-JP" dirty="0"/>
          </a:p>
          <a:p>
            <a:pPr lvl="1"/>
            <a:r>
              <a:rPr lang="ja-JP" altLang="en-US"/>
              <a:t>自動化されたシステムの結果を信じやすく、矛盾する他の結果は無視しがち</a:t>
            </a:r>
            <a:endParaRPr lang="en-US" altLang="ja-JP" dirty="0"/>
          </a:p>
          <a:p>
            <a:pPr lvl="2"/>
            <a:endParaRPr lang="en-US" altLang="ja-JP" dirty="0"/>
          </a:p>
          <a:p>
            <a:r>
              <a:rPr lang="ja-JP" altLang="en-US"/>
              <a:t>社会的バイアス</a:t>
            </a:r>
            <a:endParaRPr lang="en-US" altLang="ja-JP" dirty="0"/>
          </a:p>
          <a:p>
            <a:pPr lvl="1"/>
            <a:r>
              <a:rPr kumimoji="1" lang="ja-JP" altLang="en-US"/>
              <a:t>社会的な偏見などによって生じた格差によって、生じるバイアス</a:t>
            </a:r>
            <a:endParaRPr kumimoji="1" lang="en-US" altLang="ja-JP" dirty="0"/>
          </a:p>
          <a:p>
            <a:pPr lvl="2"/>
            <a:r>
              <a:rPr kumimoji="1" lang="ja-JP" altLang="en-US"/>
              <a:t>例：住んでいる地域を分析データに含めることで、意図せず分析結果が人種の違いを反映</a:t>
            </a:r>
          </a:p>
        </p:txBody>
      </p:sp>
      <p:sp>
        <p:nvSpPr>
          <p:cNvPr id="5" name="テキスト プレースホルダー 4">
            <a:extLst>
              <a:ext uri="{FF2B5EF4-FFF2-40B4-BE49-F238E27FC236}">
                <a16:creationId xmlns:a16="http://schemas.microsoft.com/office/drawing/2014/main" id="{99D42F91-9BAE-F54A-9A18-9AE73AC32320}"/>
              </a:ext>
            </a:extLst>
          </p:cNvPr>
          <p:cNvSpPr>
            <a:spLocks noGrp="1"/>
          </p:cNvSpPr>
          <p:nvPr>
            <p:ph type="body" sz="quarter" idx="13"/>
          </p:nvPr>
        </p:nvSpPr>
        <p:spPr/>
        <p:txBody>
          <a:bodyPr>
            <a:normAutofit fontScale="92500" lnSpcReduction="20000"/>
          </a:bodyPr>
          <a:lstStyle/>
          <a:p>
            <a:r>
              <a:rPr kumimoji="1" lang="ja-JP" altLang="en-US"/>
              <a:t>様々なバイアス</a:t>
            </a:r>
          </a:p>
        </p:txBody>
      </p:sp>
      <p:sp>
        <p:nvSpPr>
          <p:cNvPr id="6" name="タイトル 5">
            <a:extLst>
              <a:ext uri="{FF2B5EF4-FFF2-40B4-BE49-F238E27FC236}">
                <a16:creationId xmlns:a16="http://schemas.microsoft.com/office/drawing/2014/main" id="{39660377-BBBE-3C4D-A660-A464D60B9D04}"/>
              </a:ext>
            </a:extLst>
          </p:cNvPr>
          <p:cNvSpPr>
            <a:spLocks noGrp="1"/>
          </p:cNvSpPr>
          <p:nvPr>
            <p:ph type="title"/>
          </p:nvPr>
        </p:nvSpPr>
        <p:spPr/>
        <p:txBody>
          <a:bodyPr/>
          <a:lstStyle/>
          <a:p>
            <a:r>
              <a:rPr lang="ja-JP" altLang="en-US"/>
              <a:t>データ取り扱いの健全性（バイアス）</a:t>
            </a:r>
            <a:endParaRPr kumimoji="1" lang="ja-JP" altLang="en-US"/>
          </a:p>
        </p:txBody>
      </p:sp>
      <p:sp>
        <p:nvSpPr>
          <p:cNvPr id="7" name="テキスト プレースホルダー 6">
            <a:extLst>
              <a:ext uri="{FF2B5EF4-FFF2-40B4-BE49-F238E27FC236}">
                <a16:creationId xmlns:a16="http://schemas.microsoft.com/office/drawing/2014/main" id="{08ED5CC6-E827-474E-AC13-7648FB8556CA}"/>
              </a:ext>
            </a:extLst>
          </p:cNvPr>
          <p:cNvSpPr>
            <a:spLocks noGrp="1"/>
          </p:cNvSpPr>
          <p:nvPr>
            <p:ph type="body" sz="quarter" idx="14"/>
          </p:nvPr>
        </p:nvSpPr>
        <p:spPr/>
        <p:txBody>
          <a:bodyPr/>
          <a:lstStyle/>
          <a:p>
            <a:r>
              <a:rPr lang="ja-JP" altLang="en-US"/>
              <a:t>データサイエンスにおける倫理</a:t>
            </a:r>
          </a:p>
        </p:txBody>
      </p:sp>
    </p:spTree>
    <p:extLst>
      <p:ext uri="{BB962C8B-B14F-4D97-AF65-F5344CB8AC3E}">
        <p14:creationId xmlns:p14="http://schemas.microsoft.com/office/powerpoint/2010/main" val="556857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a:extLst>
              <a:ext uri="{FF2B5EF4-FFF2-40B4-BE49-F238E27FC236}">
                <a16:creationId xmlns:a16="http://schemas.microsoft.com/office/drawing/2014/main" id="{D67FF984-E815-5A43-B654-E0A8FF9803D9}"/>
              </a:ext>
            </a:extLst>
          </p:cNvPr>
          <p:cNvSpPr/>
          <p:nvPr/>
        </p:nvSpPr>
        <p:spPr>
          <a:xfrm>
            <a:off x="455375" y="4941168"/>
            <a:ext cx="6576729" cy="970841"/>
          </a:xfrm>
          <a:prstGeom prst="roundRect">
            <a:avLst/>
          </a:prstGeom>
          <a:solidFill>
            <a:schemeClr val="bg1"/>
          </a:solidFill>
          <a:ln w="19050">
            <a:solidFill>
              <a:schemeClr val="tx2"/>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2" name="角丸四角形 21">
            <a:extLst>
              <a:ext uri="{FF2B5EF4-FFF2-40B4-BE49-F238E27FC236}">
                <a16:creationId xmlns:a16="http://schemas.microsoft.com/office/drawing/2014/main" id="{CA4B73B0-2F2C-3F49-86A6-ADC0B1621A4D}"/>
              </a:ext>
            </a:extLst>
          </p:cNvPr>
          <p:cNvSpPr/>
          <p:nvPr/>
        </p:nvSpPr>
        <p:spPr>
          <a:xfrm>
            <a:off x="7392144" y="4941168"/>
            <a:ext cx="4176464" cy="970841"/>
          </a:xfrm>
          <a:prstGeom prst="roundRect">
            <a:avLst/>
          </a:prstGeom>
          <a:solidFill>
            <a:schemeClr val="bg1"/>
          </a:solidFill>
          <a:ln w="19050">
            <a:solidFill>
              <a:schemeClr val="accent2"/>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2000" b="1">
                <a:solidFill>
                  <a:schemeClr val="accent2"/>
                </a:solidFill>
                <a:latin typeface="Meiryo UI" panose="020B0604030504040204" pitchFamily="34" charset="-128"/>
                <a:ea typeface="Meiryo UI" panose="020B0604030504040204" pitchFamily="34" charset="-128"/>
                <a:sym typeface="Wingdings" pitchFamily="2" charset="2"/>
              </a:rPr>
              <a:t>分析結果のフィードバックを随時取り込みモデルを更新する</a:t>
            </a:r>
            <a:endParaRPr lang="en-US" altLang="ja-JP" sz="2000" b="1" dirty="0">
              <a:solidFill>
                <a:schemeClr val="accent2"/>
              </a:solidFill>
              <a:latin typeface="Meiryo UI" panose="020B0604030504040204" pitchFamily="34" charset="-128"/>
              <a:ea typeface="Meiryo UI" panose="020B0604030504040204" pitchFamily="34" charset="-128"/>
              <a:sym typeface="Wingdings" pitchFamily="2" charset="2"/>
            </a:endParaRPr>
          </a:p>
        </p:txBody>
      </p:sp>
      <p:sp>
        <p:nvSpPr>
          <p:cNvPr id="19" name="角丸四角形 18">
            <a:extLst>
              <a:ext uri="{FF2B5EF4-FFF2-40B4-BE49-F238E27FC236}">
                <a16:creationId xmlns:a16="http://schemas.microsoft.com/office/drawing/2014/main" id="{5F640447-949E-1F4C-9947-69A34FCB902D}"/>
              </a:ext>
            </a:extLst>
          </p:cNvPr>
          <p:cNvSpPr/>
          <p:nvPr/>
        </p:nvSpPr>
        <p:spPr>
          <a:xfrm>
            <a:off x="455375" y="3802052"/>
            <a:ext cx="6576729" cy="970841"/>
          </a:xfrm>
          <a:prstGeom prst="roundRect">
            <a:avLst/>
          </a:prstGeom>
          <a:solidFill>
            <a:schemeClr val="bg1"/>
          </a:solidFill>
          <a:ln w="19050">
            <a:solidFill>
              <a:schemeClr val="tx2"/>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0" name="角丸四角形 19">
            <a:extLst>
              <a:ext uri="{FF2B5EF4-FFF2-40B4-BE49-F238E27FC236}">
                <a16:creationId xmlns:a16="http://schemas.microsoft.com/office/drawing/2014/main" id="{826C2532-10C5-7249-9AF4-FA12648E24EA}"/>
              </a:ext>
            </a:extLst>
          </p:cNvPr>
          <p:cNvSpPr/>
          <p:nvPr/>
        </p:nvSpPr>
        <p:spPr>
          <a:xfrm>
            <a:off x="7392144" y="3789040"/>
            <a:ext cx="4176464" cy="970841"/>
          </a:xfrm>
          <a:prstGeom prst="roundRect">
            <a:avLst/>
          </a:prstGeom>
          <a:solidFill>
            <a:schemeClr val="bg1"/>
          </a:solidFill>
          <a:ln w="19050">
            <a:solidFill>
              <a:schemeClr val="accent2"/>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2000" b="1">
                <a:solidFill>
                  <a:schemeClr val="accent2"/>
                </a:solidFill>
                <a:latin typeface="Meiryo UI" panose="020B0604030504040204" pitchFamily="34" charset="-128"/>
                <a:ea typeface="Meiryo UI" panose="020B0604030504040204" pitchFamily="34" charset="-128"/>
                <a:sym typeface="Wingdings" pitchFamily="2" charset="2"/>
              </a:rPr>
              <a:t>バイアスの影響が懸念されるデータは消去・置換え</a:t>
            </a:r>
            <a:endParaRPr lang="en-US" altLang="ja-JP" sz="2000" b="1" dirty="0">
              <a:solidFill>
                <a:schemeClr val="accent2"/>
              </a:solidFill>
              <a:latin typeface="Meiryo UI" panose="020B0604030504040204" pitchFamily="34" charset="-128"/>
              <a:ea typeface="Meiryo UI" panose="020B0604030504040204" pitchFamily="34" charset="-128"/>
              <a:sym typeface="Wingdings" pitchFamily="2" charset="2"/>
            </a:endParaRPr>
          </a:p>
        </p:txBody>
      </p:sp>
      <p:sp>
        <p:nvSpPr>
          <p:cNvPr id="17" name="角丸四角形 16">
            <a:extLst>
              <a:ext uri="{FF2B5EF4-FFF2-40B4-BE49-F238E27FC236}">
                <a16:creationId xmlns:a16="http://schemas.microsoft.com/office/drawing/2014/main" id="{D1B648DB-D7DF-D34C-9837-98AD59187268}"/>
              </a:ext>
            </a:extLst>
          </p:cNvPr>
          <p:cNvSpPr/>
          <p:nvPr/>
        </p:nvSpPr>
        <p:spPr>
          <a:xfrm>
            <a:off x="455375" y="2865948"/>
            <a:ext cx="6576729" cy="802348"/>
          </a:xfrm>
          <a:prstGeom prst="roundRect">
            <a:avLst/>
          </a:prstGeom>
          <a:solidFill>
            <a:schemeClr val="bg1"/>
          </a:solidFill>
          <a:ln w="19050">
            <a:solidFill>
              <a:schemeClr val="tx2"/>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8" name="角丸四角形 17">
            <a:extLst>
              <a:ext uri="{FF2B5EF4-FFF2-40B4-BE49-F238E27FC236}">
                <a16:creationId xmlns:a16="http://schemas.microsoft.com/office/drawing/2014/main" id="{9748BBE1-4C55-214F-9257-11CCE9E11CD5}"/>
              </a:ext>
            </a:extLst>
          </p:cNvPr>
          <p:cNvSpPr/>
          <p:nvPr/>
        </p:nvSpPr>
        <p:spPr>
          <a:xfrm>
            <a:off x="7392144" y="2852936"/>
            <a:ext cx="4176464" cy="802348"/>
          </a:xfrm>
          <a:prstGeom prst="roundRect">
            <a:avLst/>
          </a:prstGeom>
          <a:solidFill>
            <a:schemeClr val="bg1"/>
          </a:solidFill>
          <a:ln w="19050">
            <a:solidFill>
              <a:schemeClr val="accent2"/>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2000" b="1">
                <a:solidFill>
                  <a:schemeClr val="accent2"/>
                </a:solidFill>
                <a:latin typeface="Meiryo UI" panose="020B0604030504040204" pitchFamily="34" charset="-128"/>
                <a:ea typeface="Meiryo UI" panose="020B0604030504040204" pitchFamily="34" charset="-128"/>
                <a:sym typeface="Wingdings" pitchFamily="2" charset="2"/>
              </a:rPr>
              <a:t>データの収集範囲等をよく確認</a:t>
            </a:r>
            <a:endParaRPr lang="en-US" altLang="ja-JP" sz="2000" b="1" dirty="0">
              <a:solidFill>
                <a:schemeClr val="accent2"/>
              </a:solidFill>
              <a:latin typeface="Meiryo UI" panose="020B0604030504040204" pitchFamily="34" charset="-128"/>
              <a:ea typeface="Meiryo UI" panose="020B0604030504040204" pitchFamily="34" charset="-128"/>
              <a:sym typeface="Wingdings" pitchFamily="2" charset="2"/>
            </a:endParaRPr>
          </a:p>
        </p:txBody>
      </p:sp>
      <p:sp>
        <p:nvSpPr>
          <p:cNvPr id="15" name="角丸四角形 14">
            <a:extLst>
              <a:ext uri="{FF2B5EF4-FFF2-40B4-BE49-F238E27FC236}">
                <a16:creationId xmlns:a16="http://schemas.microsoft.com/office/drawing/2014/main" id="{68604605-FE64-1143-990B-66C316BABEC0}"/>
              </a:ext>
            </a:extLst>
          </p:cNvPr>
          <p:cNvSpPr/>
          <p:nvPr/>
        </p:nvSpPr>
        <p:spPr>
          <a:xfrm>
            <a:off x="455375" y="1785828"/>
            <a:ext cx="6576729" cy="970841"/>
          </a:xfrm>
          <a:prstGeom prst="roundRect">
            <a:avLst/>
          </a:prstGeom>
          <a:solidFill>
            <a:schemeClr val="bg1"/>
          </a:solidFill>
          <a:ln w="19050">
            <a:solidFill>
              <a:schemeClr val="tx2"/>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6" name="角丸四角形 15">
            <a:extLst>
              <a:ext uri="{FF2B5EF4-FFF2-40B4-BE49-F238E27FC236}">
                <a16:creationId xmlns:a16="http://schemas.microsoft.com/office/drawing/2014/main" id="{A20BEDA2-7CF9-4A49-A80F-EE6F585FDCFE}"/>
              </a:ext>
            </a:extLst>
          </p:cNvPr>
          <p:cNvSpPr/>
          <p:nvPr/>
        </p:nvSpPr>
        <p:spPr>
          <a:xfrm>
            <a:off x="7392144" y="1772816"/>
            <a:ext cx="4176464" cy="970841"/>
          </a:xfrm>
          <a:prstGeom prst="roundRect">
            <a:avLst/>
          </a:prstGeom>
          <a:solidFill>
            <a:schemeClr val="bg1"/>
          </a:solidFill>
          <a:ln w="19050">
            <a:solidFill>
              <a:schemeClr val="accent2"/>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2000" b="1">
                <a:solidFill>
                  <a:schemeClr val="accent2"/>
                </a:solidFill>
                <a:latin typeface="Meiryo UI" panose="020B0604030504040204" pitchFamily="34" charset="-128"/>
                <a:ea typeface="Meiryo UI" panose="020B0604030504040204" pitchFamily="34" charset="-128"/>
                <a:sym typeface="Wingdings" pitchFamily="2" charset="2"/>
              </a:rPr>
              <a:t>研究や設計プロセスの当初から</a:t>
            </a:r>
            <a:endParaRPr lang="en-US" altLang="ja-JP" sz="2000" b="1" dirty="0">
              <a:solidFill>
                <a:schemeClr val="accent2"/>
              </a:solidFill>
              <a:latin typeface="Meiryo UI" panose="020B0604030504040204" pitchFamily="34" charset="-128"/>
              <a:ea typeface="Meiryo UI" panose="020B0604030504040204" pitchFamily="34" charset="-128"/>
              <a:sym typeface="Wingdings" pitchFamily="2" charset="2"/>
            </a:endParaRPr>
          </a:p>
          <a:p>
            <a:pPr lvl="0"/>
            <a:r>
              <a:rPr lang="ja-JP" altLang="en-US" sz="2000" b="1">
                <a:solidFill>
                  <a:schemeClr val="accent2"/>
                </a:solidFill>
                <a:latin typeface="Meiryo UI" panose="020B0604030504040204" pitchFamily="34" charset="-128"/>
                <a:ea typeface="Meiryo UI" panose="020B0604030504040204" pitchFamily="34" charset="-128"/>
                <a:sym typeface="Wingdings" pitchFamily="2" charset="2"/>
              </a:rPr>
              <a:t>多様な関係者や参加者と取り組む</a:t>
            </a:r>
            <a:endParaRPr lang="ja-JP" altLang="en-US" sz="2000" b="1">
              <a:solidFill>
                <a:schemeClr val="accent2"/>
              </a:solidFill>
              <a:latin typeface="Meiryo UI" panose="020B0604030504040204" pitchFamily="34" charset="-128"/>
              <a:ea typeface="Meiryo UI" panose="020B0604030504040204" pitchFamily="34" charset="-128"/>
            </a:endParaRPr>
          </a:p>
        </p:txBody>
      </p:sp>
      <p:sp>
        <p:nvSpPr>
          <p:cNvPr id="2" name="コンテンツ プレースホルダー 1">
            <a:extLst>
              <a:ext uri="{FF2B5EF4-FFF2-40B4-BE49-F238E27FC236}">
                <a16:creationId xmlns:a16="http://schemas.microsoft.com/office/drawing/2014/main" id="{FB1E139F-F6A0-6243-8513-80AE6DA5E0BD}"/>
              </a:ext>
            </a:extLst>
          </p:cNvPr>
          <p:cNvSpPr>
            <a:spLocks noGrp="1"/>
          </p:cNvSpPr>
          <p:nvPr>
            <p:ph idx="1"/>
          </p:nvPr>
        </p:nvSpPr>
        <p:spPr>
          <a:xfrm>
            <a:off x="527382" y="1844824"/>
            <a:ext cx="6576729" cy="4511526"/>
          </a:xfrm>
        </p:spPr>
        <p:txBody>
          <a:bodyPr>
            <a:normAutofit fontScale="70000" lnSpcReduction="20000"/>
          </a:bodyPr>
          <a:lstStyle/>
          <a:p>
            <a:r>
              <a:rPr lang="ja-JP" altLang="en-US"/>
              <a:t>思い込み</a:t>
            </a:r>
            <a:r>
              <a:rPr lang="ja-JP" altLang="en-US" sz="2600" b="0"/>
              <a:t>（データサイエンティストが持つ偏見・ステレオタイプ）</a:t>
            </a:r>
            <a:endParaRPr lang="en-US" altLang="ja-JP" sz="2600" b="0" dirty="0"/>
          </a:p>
          <a:p>
            <a:pPr lvl="1"/>
            <a:r>
              <a:rPr lang="ja-JP" altLang="en-US"/>
              <a:t>データ収集方法や結果の提供方法などについて思い込みはよくあり、一人で予測・対応は不可能</a:t>
            </a:r>
            <a:endParaRPr lang="en-US" altLang="ja-JP" dirty="0"/>
          </a:p>
          <a:p>
            <a:pPr lvl="2"/>
            <a:endParaRPr lang="en-US" altLang="ja-JP" dirty="0"/>
          </a:p>
          <a:p>
            <a:r>
              <a:rPr kumimoji="1" lang="ja-JP" altLang="en-US"/>
              <a:t>トレーニングデータ</a:t>
            </a:r>
            <a:r>
              <a:rPr lang="ja-JP" altLang="en-US" sz="2600" b="0"/>
              <a:t>（データセットにバイアス</a:t>
            </a:r>
            <a:r>
              <a:rPr kumimoji="1" lang="ja-JP" altLang="en-US" sz="2600" b="0"/>
              <a:t>）</a:t>
            </a:r>
            <a:endParaRPr kumimoji="1" lang="en-US" altLang="ja-JP" b="0" dirty="0"/>
          </a:p>
          <a:p>
            <a:pPr lvl="1"/>
            <a:r>
              <a:rPr lang="ja-JP" altLang="en-US"/>
              <a:t>データの収集対象や過去の限られた情報に縛られる</a:t>
            </a:r>
            <a:endParaRPr kumimoji="1" lang="en-US" altLang="ja-JP" dirty="0"/>
          </a:p>
          <a:p>
            <a:pPr lvl="2"/>
            <a:endParaRPr kumimoji="1" lang="en-US" altLang="ja-JP" dirty="0"/>
          </a:p>
          <a:p>
            <a:r>
              <a:rPr lang="ja-JP" altLang="en-US"/>
              <a:t>モデル</a:t>
            </a:r>
            <a:r>
              <a:rPr lang="ja-JP" altLang="en-US" sz="2600" b="0"/>
              <a:t>（学習に用いる要因によってバイアスが発生）</a:t>
            </a:r>
            <a:endParaRPr lang="en-US" altLang="ja-JP" b="0" dirty="0"/>
          </a:p>
          <a:p>
            <a:pPr lvl="1"/>
            <a:r>
              <a:rPr lang="ja-JP" altLang="en-US"/>
              <a:t>例えば、人名から性別、人種、国籍が暗示され分析や予測にバイアスがかかる</a:t>
            </a:r>
            <a:r>
              <a:rPr lang="en-US" altLang="ja-JP" dirty="0"/>
              <a:t>.</a:t>
            </a:r>
          </a:p>
          <a:p>
            <a:pPr lvl="2"/>
            <a:endParaRPr lang="en-US" altLang="ja-JP" dirty="0"/>
          </a:p>
          <a:p>
            <a:r>
              <a:rPr kumimoji="1" lang="ja-JP" altLang="en-US"/>
              <a:t>人為操作</a:t>
            </a:r>
            <a:r>
              <a:rPr kumimoji="1" lang="ja-JP" altLang="en-US" sz="2600" b="0"/>
              <a:t>（トレーニングデータ編集によるバイアス除去・付加）</a:t>
            </a:r>
            <a:endParaRPr kumimoji="1" lang="en-US" altLang="ja-JP" b="0" dirty="0"/>
          </a:p>
          <a:p>
            <a:pPr lvl="1"/>
            <a:r>
              <a:rPr kumimoji="1" lang="ja-JP" altLang="en-US"/>
              <a:t>トレーニングデータの編集によってバイアスを除去できる場合もあるが付加することもある</a:t>
            </a:r>
            <a:endParaRPr kumimoji="1" lang="en-US" altLang="ja-JP" dirty="0"/>
          </a:p>
          <a:p>
            <a:pPr lvl="2"/>
            <a:endParaRPr lang="en" altLang="ja-JP" dirty="0"/>
          </a:p>
        </p:txBody>
      </p:sp>
      <p:sp>
        <p:nvSpPr>
          <p:cNvPr id="5" name="テキスト プレースホルダー 4">
            <a:extLst>
              <a:ext uri="{FF2B5EF4-FFF2-40B4-BE49-F238E27FC236}">
                <a16:creationId xmlns:a16="http://schemas.microsoft.com/office/drawing/2014/main" id="{2307AFB9-6650-AD48-92A6-4355668F5B07}"/>
              </a:ext>
            </a:extLst>
          </p:cNvPr>
          <p:cNvSpPr>
            <a:spLocks noGrp="1"/>
          </p:cNvSpPr>
          <p:nvPr>
            <p:ph type="body" sz="quarter" idx="13"/>
          </p:nvPr>
        </p:nvSpPr>
        <p:spPr/>
        <p:txBody>
          <a:bodyPr>
            <a:normAutofit fontScale="92500" lnSpcReduction="20000"/>
          </a:bodyPr>
          <a:lstStyle/>
          <a:p>
            <a:r>
              <a:rPr kumimoji="1" lang="ja-JP" altLang="en-US"/>
              <a:t>どのようにしてバイアスが入り込むのか？</a:t>
            </a:r>
          </a:p>
        </p:txBody>
      </p:sp>
      <p:sp>
        <p:nvSpPr>
          <p:cNvPr id="6" name="タイトル 5">
            <a:extLst>
              <a:ext uri="{FF2B5EF4-FFF2-40B4-BE49-F238E27FC236}">
                <a16:creationId xmlns:a16="http://schemas.microsoft.com/office/drawing/2014/main" id="{0DA61182-E737-FB46-9988-BDEAF2E31FCB}"/>
              </a:ext>
            </a:extLst>
          </p:cNvPr>
          <p:cNvSpPr>
            <a:spLocks noGrp="1"/>
          </p:cNvSpPr>
          <p:nvPr>
            <p:ph type="title"/>
          </p:nvPr>
        </p:nvSpPr>
        <p:spPr/>
        <p:txBody>
          <a:bodyPr/>
          <a:lstStyle/>
          <a:p>
            <a:r>
              <a:rPr lang="ja-JP" altLang="en-US"/>
              <a:t>データ取り扱いの健全性（バイアスへの対応）</a:t>
            </a:r>
            <a:endParaRPr kumimoji="1" lang="ja-JP" altLang="en-US"/>
          </a:p>
        </p:txBody>
      </p:sp>
      <p:sp>
        <p:nvSpPr>
          <p:cNvPr id="7" name="テキスト プレースホルダー 6">
            <a:extLst>
              <a:ext uri="{FF2B5EF4-FFF2-40B4-BE49-F238E27FC236}">
                <a16:creationId xmlns:a16="http://schemas.microsoft.com/office/drawing/2014/main" id="{8DD1C7D9-46EF-DF4D-A5C0-4F64F096382E}"/>
              </a:ext>
            </a:extLst>
          </p:cNvPr>
          <p:cNvSpPr>
            <a:spLocks noGrp="1"/>
          </p:cNvSpPr>
          <p:nvPr>
            <p:ph type="body" sz="quarter" idx="14"/>
          </p:nvPr>
        </p:nvSpPr>
        <p:spPr/>
        <p:txBody>
          <a:bodyPr/>
          <a:lstStyle/>
          <a:p>
            <a:r>
              <a:rPr lang="ja-JP" altLang="en-US"/>
              <a:t>データサイエンスにおける倫理</a:t>
            </a:r>
          </a:p>
        </p:txBody>
      </p:sp>
      <p:grpSp>
        <p:nvGrpSpPr>
          <p:cNvPr id="13" name="グループ化 12">
            <a:extLst>
              <a:ext uri="{FF2B5EF4-FFF2-40B4-BE49-F238E27FC236}">
                <a16:creationId xmlns:a16="http://schemas.microsoft.com/office/drawing/2014/main" id="{E8ADC739-8ED1-114A-B8DF-EF151996B0A5}"/>
              </a:ext>
            </a:extLst>
          </p:cNvPr>
          <p:cNvGrpSpPr/>
          <p:nvPr/>
        </p:nvGrpSpPr>
        <p:grpSpPr>
          <a:xfrm>
            <a:off x="263352" y="5949280"/>
            <a:ext cx="11737304" cy="528428"/>
            <a:chOff x="1535163" y="6088089"/>
            <a:chExt cx="11737304" cy="581271"/>
          </a:xfrm>
        </p:grpSpPr>
        <p:sp>
          <p:nvSpPr>
            <p:cNvPr id="11" name="角丸四角形 10">
              <a:extLst>
                <a:ext uri="{FF2B5EF4-FFF2-40B4-BE49-F238E27FC236}">
                  <a16:creationId xmlns:a16="http://schemas.microsoft.com/office/drawing/2014/main" id="{3553E03B-900E-E84D-874C-90AEAA894939}"/>
                </a:ext>
              </a:extLst>
            </p:cNvPr>
            <p:cNvSpPr/>
            <p:nvPr/>
          </p:nvSpPr>
          <p:spPr>
            <a:xfrm>
              <a:off x="2051066" y="6090478"/>
              <a:ext cx="11221401" cy="578882"/>
            </a:xfrm>
            <a:prstGeom prst="round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a:spAutoFit/>
            </a:bodyPr>
            <a:lstStyle/>
            <a:p>
              <a:r>
                <a:rPr lang="ja-JP" altLang="en-US" sz="2800" b="1">
                  <a:solidFill>
                    <a:schemeClr val="accent2"/>
                  </a:solidFill>
                  <a:latin typeface="Meiryo UI" panose="020B0604030504040204" pitchFamily="34" charset="-128"/>
                  <a:ea typeface="Meiryo UI" panose="020B0604030504040204" pitchFamily="34" charset="-128"/>
                </a:rPr>
                <a:t>バイアスが入ったモデルはバイアスをさらに増幅する可能性があるので注意！</a:t>
              </a:r>
              <a:endParaRPr lang="en-US" altLang="ja-JP" sz="2800" b="1" dirty="0">
                <a:solidFill>
                  <a:schemeClr val="accent2"/>
                </a:solidFill>
                <a:latin typeface="Meiryo UI" panose="020B0604030504040204" pitchFamily="34" charset="-128"/>
                <a:ea typeface="Meiryo UI" panose="020B0604030504040204" pitchFamily="34" charset="-128"/>
              </a:endParaRPr>
            </a:p>
          </p:txBody>
        </p:sp>
        <p:sp>
          <p:nvSpPr>
            <p:cNvPr id="12" name="右矢印 11">
              <a:extLst>
                <a:ext uri="{FF2B5EF4-FFF2-40B4-BE49-F238E27FC236}">
                  <a16:creationId xmlns:a16="http://schemas.microsoft.com/office/drawing/2014/main" id="{D23151A1-C8AB-4245-A7CA-7876796E42CF}"/>
                </a:ext>
              </a:extLst>
            </p:cNvPr>
            <p:cNvSpPr/>
            <p:nvPr/>
          </p:nvSpPr>
          <p:spPr>
            <a:xfrm>
              <a:off x="1535163" y="6088089"/>
              <a:ext cx="528389" cy="551212"/>
            </a:xfrm>
            <a:prstGeom prst="rightArrow">
              <a:avLst/>
            </a:prstGeom>
            <a:solidFill>
              <a:schemeClr val="accent2">
                <a:lumMod val="40000"/>
                <a:lumOff val="6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endParaRPr>
            </a:p>
          </p:txBody>
        </p:sp>
      </p:grpSp>
      <p:sp>
        <p:nvSpPr>
          <p:cNvPr id="24" name="右矢印 23">
            <a:extLst>
              <a:ext uri="{FF2B5EF4-FFF2-40B4-BE49-F238E27FC236}">
                <a16:creationId xmlns:a16="http://schemas.microsoft.com/office/drawing/2014/main" id="{8027A1A5-D2E3-144A-8E00-489163E2C91D}"/>
              </a:ext>
            </a:extLst>
          </p:cNvPr>
          <p:cNvSpPr/>
          <p:nvPr/>
        </p:nvSpPr>
        <p:spPr>
          <a:xfrm>
            <a:off x="7032104" y="1935914"/>
            <a:ext cx="348520" cy="609908"/>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5" name="右矢印 24">
            <a:extLst>
              <a:ext uri="{FF2B5EF4-FFF2-40B4-BE49-F238E27FC236}">
                <a16:creationId xmlns:a16="http://schemas.microsoft.com/office/drawing/2014/main" id="{839DF881-67D2-B34E-8A47-E269E67606FF}"/>
              </a:ext>
            </a:extLst>
          </p:cNvPr>
          <p:cNvSpPr/>
          <p:nvPr/>
        </p:nvSpPr>
        <p:spPr>
          <a:xfrm>
            <a:off x="7032104" y="2977232"/>
            <a:ext cx="348520" cy="609908"/>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6" name="右矢印 25">
            <a:extLst>
              <a:ext uri="{FF2B5EF4-FFF2-40B4-BE49-F238E27FC236}">
                <a16:creationId xmlns:a16="http://schemas.microsoft.com/office/drawing/2014/main" id="{714C1124-B96B-C24A-85C3-FC8CBE703774}"/>
              </a:ext>
            </a:extLst>
          </p:cNvPr>
          <p:cNvSpPr/>
          <p:nvPr/>
        </p:nvSpPr>
        <p:spPr>
          <a:xfrm>
            <a:off x="7032104" y="3952138"/>
            <a:ext cx="348520" cy="609908"/>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7" name="右矢印 26">
            <a:extLst>
              <a:ext uri="{FF2B5EF4-FFF2-40B4-BE49-F238E27FC236}">
                <a16:creationId xmlns:a16="http://schemas.microsoft.com/office/drawing/2014/main" id="{A020C350-B813-644B-B3CD-AA7A8CFB5D1E}"/>
              </a:ext>
            </a:extLst>
          </p:cNvPr>
          <p:cNvSpPr/>
          <p:nvPr/>
        </p:nvSpPr>
        <p:spPr>
          <a:xfrm>
            <a:off x="7032104" y="5104266"/>
            <a:ext cx="348520" cy="609908"/>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Tree>
    <p:extLst>
      <p:ext uri="{BB962C8B-B14F-4D97-AF65-F5344CB8AC3E}">
        <p14:creationId xmlns:p14="http://schemas.microsoft.com/office/powerpoint/2010/main" val="265058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P spid="18"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F87CDAB7-403D-4142-9A09-1A48CD2A8A7C}"/>
              </a:ext>
            </a:extLst>
          </p:cNvPr>
          <p:cNvSpPr>
            <a:spLocks noGrp="1"/>
          </p:cNvSpPr>
          <p:nvPr>
            <p:ph type="body" sz="quarter" idx="13"/>
          </p:nvPr>
        </p:nvSpPr>
        <p:spPr>
          <a:xfrm>
            <a:off x="527050" y="1196753"/>
            <a:ext cx="8521277" cy="503237"/>
          </a:xfrm>
        </p:spPr>
        <p:txBody>
          <a:bodyPr>
            <a:normAutofit fontScale="77500" lnSpcReduction="20000"/>
          </a:bodyPr>
          <a:lstStyle/>
          <a:p>
            <a:r>
              <a:rPr lang="ja-JP" altLang="en-US"/>
              <a:t>バイアスはデータだけでの問題ではなく、深く社会に根差している</a:t>
            </a:r>
            <a:endParaRPr kumimoji="1" lang="ja-JP" altLang="en-US"/>
          </a:p>
        </p:txBody>
      </p:sp>
      <p:pic>
        <p:nvPicPr>
          <p:cNvPr id="13" name="図 12">
            <a:extLst>
              <a:ext uri="{FF2B5EF4-FFF2-40B4-BE49-F238E27FC236}">
                <a16:creationId xmlns:a16="http://schemas.microsoft.com/office/drawing/2014/main" id="{9C0F6827-7165-FE4E-8E12-037845DBA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0867" y="965297"/>
            <a:ext cx="2819400" cy="2806700"/>
          </a:xfrm>
          <a:prstGeom prst="rect">
            <a:avLst/>
          </a:prstGeom>
        </p:spPr>
      </p:pic>
      <p:sp>
        <p:nvSpPr>
          <p:cNvPr id="2" name="コンテンツ プレースホルダー 1">
            <a:extLst>
              <a:ext uri="{FF2B5EF4-FFF2-40B4-BE49-F238E27FC236}">
                <a16:creationId xmlns:a16="http://schemas.microsoft.com/office/drawing/2014/main" id="{9DCAD8F2-9E69-394C-A04E-6869A7D10401}"/>
              </a:ext>
            </a:extLst>
          </p:cNvPr>
          <p:cNvSpPr>
            <a:spLocks noGrp="1"/>
          </p:cNvSpPr>
          <p:nvPr>
            <p:ph idx="1"/>
          </p:nvPr>
        </p:nvSpPr>
        <p:spPr>
          <a:xfrm>
            <a:off x="527382" y="1844824"/>
            <a:ext cx="8121106" cy="4940870"/>
          </a:xfrm>
        </p:spPr>
        <p:txBody>
          <a:bodyPr>
            <a:normAutofit fontScale="70000" lnSpcReduction="20000"/>
          </a:bodyPr>
          <a:lstStyle/>
          <a:p>
            <a:r>
              <a:rPr lang="ja-JP" altLang="en-US"/>
              <a:t>「モザイク画像の解像度を高精細にする研究</a:t>
            </a:r>
            <a:endParaRPr lang="en-US" altLang="ja-JP" dirty="0"/>
          </a:p>
          <a:p>
            <a:pPr marL="457200" lvl="1" indent="0">
              <a:buNone/>
            </a:pPr>
            <a:r>
              <a:rPr kumimoji="1" lang="en-US" altLang="ja-JP" dirty="0">
                <a:sym typeface="Wingdings" pitchFamily="2" charset="2"/>
              </a:rPr>
              <a:t></a:t>
            </a:r>
            <a:r>
              <a:rPr lang="ja-JP" altLang="en-US">
                <a:sym typeface="Wingdings" pitchFamily="2" charset="2"/>
              </a:rPr>
              <a:t>正確には</a:t>
            </a:r>
            <a:r>
              <a:rPr lang="en-US" altLang="ja-JP" dirty="0">
                <a:sym typeface="Wingdings" pitchFamily="2" charset="2"/>
              </a:rPr>
              <a:t>AI</a:t>
            </a:r>
            <a:r>
              <a:rPr lang="ja-JP" altLang="en-US">
                <a:sym typeface="Wingdings" pitchFamily="2" charset="2"/>
              </a:rPr>
              <a:t>が元画像を類推して「新たな画像を生み出す」技術</a:t>
            </a:r>
            <a:r>
              <a:rPr lang="en-US" altLang="ja-JP" dirty="0">
                <a:sym typeface="Wingdings" pitchFamily="2" charset="2"/>
              </a:rPr>
              <a:t>.</a:t>
            </a:r>
            <a:endParaRPr kumimoji="1" lang="en-US" altLang="ja-JP" dirty="0">
              <a:sym typeface="Wingdings" pitchFamily="2" charset="2"/>
            </a:endParaRPr>
          </a:p>
          <a:p>
            <a:pPr lvl="1"/>
            <a:r>
              <a:rPr kumimoji="1" lang="ja-JP" altLang="en-US"/>
              <a:t>オバマ元大統領の低解像度写真を全く違う白人の画像に変換</a:t>
            </a:r>
            <a:r>
              <a:rPr kumimoji="1" lang="en-US" altLang="ja-JP" dirty="0"/>
              <a:t>.</a:t>
            </a:r>
          </a:p>
          <a:p>
            <a:pPr lvl="3"/>
            <a:endParaRPr kumimoji="1" lang="en-US" altLang="ja-JP" dirty="0"/>
          </a:p>
          <a:p>
            <a:r>
              <a:rPr lang="en" altLang="ja-JP" dirty="0" err="1"/>
              <a:t>Y.LeCun</a:t>
            </a:r>
            <a:r>
              <a:rPr lang="en-US" altLang="ja-JP" dirty="0"/>
              <a:t>: </a:t>
            </a:r>
            <a:r>
              <a:rPr lang="en-US" altLang="ja-JP" b="0" dirty="0"/>
              <a:t>Facebook</a:t>
            </a:r>
            <a:r>
              <a:rPr lang="ja-JP" altLang="en-US" b="0"/>
              <a:t>人工知能部門チーフ研究者</a:t>
            </a:r>
            <a:endParaRPr lang="en-US" altLang="ja-JP" b="0" dirty="0"/>
          </a:p>
          <a:p>
            <a:pPr lvl="1"/>
            <a:r>
              <a:rPr lang="ja-JP" altLang="en-US"/>
              <a:t>白人の写真を多く含む</a:t>
            </a:r>
            <a:r>
              <a:rPr lang="en" altLang="ja-JP" dirty="0" err="1"/>
              <a:t>FlickrFaceHQ</a:t>
            </a:r>
            <a:r>
              <a:rPr lang="ja-JP" altLang="en-US"/>
              <a:t>で学習しているためデータにバイアスがかかり白人に見えた</a:t>
            </a:r>
            <a:r>
              <a:rPr lang="en-US" altLang="ja-JP" dirty="0"/>
              <a:t>.</a:t>
            </a:r>
          </a:p>
          <a:p>
            <a:pPr lvl="1"/>
            <a:r>
              <a:rPr lang="ja-JP" altLang="en-US"/>
              <a:t>データのバイアスの問題であり、機械学習の科学者ではなく、それを利用するエンジニアが注意すべき</a:t>
            </a:r>
            <a:r>
              <a:rPr lang="en-US" altLang="ja-JP" dirty="0"/>
              <a:t>.</a:t>
            </a:r>
          </a:p>
          <a:p>
            <a:pPr lvl="3"/>
            <a:endParaRPr lang="en-US" altLang="ja-JP" dirty="0"/>
          </a:p>
          <a:p>
            <a:r>
              <a:rPr lang="en" altLang="ja-JP" dirty="0"/>
              <a:t>T. </a:t>
            </a:r>
            <a:r>
              <a:rPr lang="en" altLang="ja-JP" dirty="0" err="1"/>
              <a:t>Gebru</a:t>
            </a:r>
            <a:r>
              <a:rPr lang="en-US" altLang="ja-JP" dirty="0"/>
              <a:t>: </a:t>
            </a:r>
            <a:r>
              <a:rPr lang="ja-JP" altLang="en-US" b="0"/>
              <a:t>「</a:t>
            </a:r>
            <a:r>
              <a:rPr lang="en-US" altLang="ja-JP" b="0" dirty="0"/>
              <a:t>Black in AI</a:t>
            </a:r>
            <a:r>
              <a:rPr lang="ja-JP" altLang="en-US" b="0"/>
              <a:t>」グループの創設者</a:t>
            </a:r>
            <a:endParaRPr lang="en" altLang="ja-JP" b="0" dirty="0"/>
          </a:p>
          <a:p>
            <a:pPr lvl="1"/>
            <a:r>
              <a:rPr lang="ja-JP" altLang="en-US"/>
              <a:t>公正さはデータセットだけの問題ではない</a:t>
            </a:r>
            <a:r>
              <a:rPr lang="en-US" altLang="ja-JP" dirty="0"/>
              <a:t>.</a:t>
            </a:r>
          </a:p>
          <a:p>
            <a:pPr lvl="1"/>
            <a:r>
              <a:rPr lang="ja-JP" altLang="en-US"/>
              <a:t>データのバイアスは、社会の差別構造が反映される</a:t>
            </a:r>
            <a:r>
              <a:rPr lang="en-US" altLang="ja-JP" dirty="0"/>
              <a:t>.</a:t>
            </a:r>
          </a:p>
          <a:p>
            <a:pPr lvl="1"/>
            <a:r>
              <a:rPr lang="ja-JP" altLang="en-US"/>
              <a:t>社会に人種や性別への差別があれば、その差別が統計データに現れる</a:t>
            </a:r>
            <a:r>
              <a:rPr lang="en-US" altLang="ja-JP" dirty="0"/>
              <a:t>.</a:t>
            </a:r>
            <a:endParaRPr lang="ja-JP" altLang="en-US"/>
          </a:p>
          <a:p>
            <a:pPr lvl="1"/>
            <a:r>
              <a:rPr lang="ja-JP" altLang="en-US"/>
              <a:t>さらに、</a:t>
            </a:r>
            <a:r>
              <a:rPr lang="en" altLang="ja-JP" dirty="0"/>
              <a:t>AI</a:t>
            </a:r>
            <a:r>
              <a:rPr lang="ja-JP" altLang="en-US"/>
              <a:t>の設計、アルゴリズム、実装などの各段階でバイアスが生まれ、強化される可能性がある！</a:t>
            </a:r>
            <a:endParaRPr kumimoji="1" lang="ja-JP" altLang="en-US"/>
          </a:p>
        </p:txBody>
      </p:sp>
      <p:sp>
        <p:nvSpPr>
          <p:cNvPr id="3" name="フッター プレースホルダー 2">
            <a:extLst>
              <a:ext uri="{FF2B5EF4-FFF2-40B4-BE49-F238E27FC236}">
                <a16:creationId xmlns:a16="http://schemas.microsoft.com/office/drawing/2014/main" id="{A8AFBDB8-711E-C344-A784-31DB7B916C96}"/>
              </a:ext>
            </a:extLst>
          </p:cNvPr>
          <p:cNvSpPr>
            <a:spLocks noGrp="1"/>
          </p:cNvSpPr>
          <p:nvPr>
            <p:ph type="ftr" sz="quarter" idx="4294967295"/>
          </p:nvPr>
        </p:nvSpPr>
        <p:spPr>
          <a:xfrm>
            <a:off x="8465811" y="6021288"/>
            <a:ext cx="3750869" cy="581149"/>
          </a:xfrm>
          <a:prstGeom prst="rect">
            <a:avLst/>
          </a:prstGeom>
        </p:spPr>
        <p:txBody>
          <a:bodyPr/>
          <a:lstStyle/>
          <a:p>
            <a:r>
              <a:rPr lang="en" altLang="ja-JP" sz="1200" dirty="0" err="1">
                <a:latin typeface="Meiryo UI" panose="020B0604030504040204" pitchFamily="34" charset="-128"/>
                <a:ea typeface="Meiryo UI" panose="020B0604030504040204" pitchFamily="34" charset="-128"/>
              </a:rPr>
              <a:t>C.Rudin</a:t>
            </a:r>
            <a:r>
              <a:rPr lang="en-US" altLang="ja-JP" sz="1200" dirty="0">
                <a:latin typeface="Meiryo UI" panose="020B0604030504040204" pitchFamily="34" charset="-128"/>
                <a:ea typeface="Meiryo UI" panose="020B0604030504040204" pitchFamily="34" charset="-128"/>
              </a:rPr>
              <a:t> &amp; </a:t>
            </a:r>
            <a:r>
              <a:rPr lang="en" altLang="ja-JP" sz="1200" dirty="0" err="1">
                <a:latin typeface="Meiryo UI" panose="020B0604030504040204" pitchFamily="34" charset="-128"/>
                <a:ea typeface="Meiryo UI" panose="020B0604030504040204" pitchFamily="34" charset="-128"/>
              </a:rPr>
              <a:t>S.Menon</a:t>
            </a:r>
            <a:r>
              <a:rPr lang="en" altLang="ja-JP" sz="1200" dirty="0">
                <a:latin typeface="Meiryo UI" panose="020B0604030504040204" pitchFamily="34" charset="-128"/>
                <a:ea typeface="Meiryo UI" panose="020B0604030504040204" pitchFamily="34" charset="-128"/>
              </a:rPr>
              <a:t>, “PULSE”</a:t>
            </a:r>
            <a:r>
              <a:rPr lang="ja-JP" altLang="en-US" sz="1200">
                <a:latin typeface="Meiryo UI" panose="020B0604030504040204" pitchFamily="34" charset="-128"/>
                <a:ea typeface="Meiryo UI" panose="020B0604030504040204" pitchFamily="34" charset="-128"/>
              </a:rPr>
              <a:t>＠デューク大学：</a:t>
            </a:r>
            <a:endParaRPr lang="en-US" altLang="ja-JP" sz="1200" dirty="0">
              <a:latin typeface="Meiryo UI" panose="020B0604030504040204" pitchFamily="34" charset="-128"/>
              <a:ea typeface="Meiryo UI" panose="020B0604030504040204" pitchFamily="34" charset="-128"/>
            </a:endParaRPr>
          </a:p>
          <a:p>
            <a:r>
              <a:rPr lang="en" altLang="ja-JP" sz="1200" dirty="0">
                <a:latin typeface="Meiryo UI" panose="020B0604030504040204" pitchFamily="34" charset="-128"/>
                <a:ea typeface="Meiryo UI" panose="020B0604030504040204" pitchFamily="34" charset="-128"/>
              </a:rPr>
              <a:t>https://</a:t>
            </a:r>
            <a:r>
              <a:rPr lang="en" altLang="ja-JP" sz="1200" dirty="0" err="1">
                <a:latin typeface="Meiryo UI" panose="020B0604030504040204" pitchFamily="34" charset="-128"/>
                <a:ea typeface="Meiryo UI" panose="020B0604030504040204" pitchFamily="34" charset="-128"/>
              </a:rPr>
              <a:t>github.com</a:t>
            </a:r>
            <a:r>
              <a:rPr lang="en" altLang="ja-JP" sz="1200" dirty="0">
                <a:latin typeface="Meiryo UI" panose="020B0604030504040204" pitchFamily="34" charset="-128"/>
                <a:ea typeface="Meiryo UI" panose="020B0604030504040204" pitchFamily="34" charset="-128"/>
              </a:rPr>
              <a:t>/adamian98/pulse</a:t>
            </a:r>
            <a:endParaRPr lang="ja-JP" altLang="en-US" sz="1200">
              <a:latin typeface="Meiryo UI" panose="020B0604030504040204" pitchFamily="34" charset="-128"/>
              <a:ea typeface="Meiryo UI" panose="020B0604030504040204" pitchFamily="34" charset="-128"/>
            </a:endParaRPr>
          </a:p>
        </p:txBody>
      </p:sp>
      <p:sp>
        <p:nvSpPr>
          <p:cNvPr id="6" name="タイトル 5">
            <a:extLst>
              <a:ext uri="{FF2B5EF4-FFF2-40B4-BE49-F238E27FC236}">
                <a16:creationId xmlns:a16="http://schemas.microsoft.com/office/drawing/2014/main" id="{77805BFD-ABF3-C646-96E1-E85EF1B80B7C}"/>
              </a:ext>
            </a:extLst>
          </p:cNvPr>
          <p:cNvSpPr>
            <a:spLocks noGrp="1"/>
          </p:cNvSpPr>
          <p:nvPr>
            <p:ph type="title"/>
          </p:nvPr>
        </p:nvSpPr>
        <p:spPr/>
        <p:txBody>
          <a:bodyPr/>
          <a:lstStyle/>
          <a:p>
            <a:r>
              <a:rPr lang="ja-JP" altLang="en-US"/>
              <a:t>データ取り扱いの健全性（バイアスと社会課題）</a:t>
            </a:r>
            <a:endParaRPr kumimoji="1" lang="ja-JP" altLang="en-US"/>
          </a:p>
        </p:txBody>
      </p:sp>
      <p:sp>
        <p:nvSpPr>
          <p:cNvPr id="7" name="テキスト プレースホルダー 6">
            <a:extLst>
              <a:ext uri="{FF2B5EF4-FFF2-40B4-BE49-F238E27FC236}">
                <a16:creationId xmlns:a16="http://schemas.microsoft.com/office/drawing/2014/main" id="{CEB45E1D-4AE5-3D45-95AC-66C715EE9591}"/>
              </a:ext>
            </a:extLst>
          </p:cNvPr>
          <p:cNvSpPr>
            <a:spLocks noGrp="1"/>
          </p:cNvSpPr>
          <p:nvPr>
            <p:ph type="body" sz="quarter" idx="14"/>
          </p:nvPr>
        </p:nvSpPr>
        <p:spPr/>
        <p:txBody>
          <a:bodyPr/>
          <a:lstStyle/>
          <a:p>
            <a:r>
              <a:rPr lang="ja-JP" altLang="en-US"/>
              <a:t>データサイエンスにおける倫理</a:t>
            </a:r>
          </a:p>
        </p:txBody>
      </p:sp>
      <p:pic>
        <p:nvPicPr>
          <p:cNvPr id="8" name="図 7">
            <a:extLst>
              <a:ext uri="{FF2B5EF4-FFF2-40B4-BE49-F238E27FC236}">
                <a16:creationId xmlns:a16="http://schemas.microsoft.com/office/drawing/2014/main" id="{7A47F0EA-E80F-4543-AE6E-1EC3DA09D830}"/>
              </a:ext>
            </a:extLst>
          </p:cNvPr>
          <p:cNvPicPr>
            <a:picLocks noChangeAspect="1"/>
          </p:cNvPicPr>
          <p:nvPr/>
        </p:nvPicPr>
        <p:blipFill>
          <a:blip r:embed="rId3"/>
          <a:stretch>
            <a:fillRect/>
          </a:stretch>
        </p:blipFill>
        <p:spPr>
          <a:xfrm>
            <a:off x="8659888" y="3796638"/>
            <a:ext cx="3309958" cy="1864609"/>
          </a:xfrm>
          <a:prstGeom prst="rect">
            <a:avLst/>
          </a:prstGeom>
        </p:spPr>
      </p:pic>
      <p:pic>
        <p:nvPicPr>
          <p:cNvPr id="11" name="図 10">
            <a:extLst>
              <a:ext uri="{FF2B5EF4-FFF2-40B4-BE49-F238E27FC236}">
                <a16:creationId xmlns:a16="http://schemas.microsoft.com/office/drawing/2014/main" id="{E6180B16-231B-8B4F-89C5-24C9052A3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0867" y="981040"/>
            <a:ext cx="2808000" cy="2808000"/>
          </a:xfrm>
          <a:prstGeom prst="rect">
            <a:avLst/>
          </a:prstGeom>
        </p:spPr>
      </p:pic>
      <p:sp>
        <p:nvSpPr>
          <p:cNvPr id="14" name="テキスト ボックス 13">
            <a:extLst>
              <a:ext uri="{FF2B5EF4-FFF2-40B4-BE49-F238E27FC236}">
                <a16:creationId xmlns:a16="http://schemas.microsoft.com/office/drawing/2014/main" id="{A1932C1D-EDA6-9345-9D9F-5702A84C8057}"/>
              </a:ext>
            </a:extLst>
          </p:cNvPr>
          <p:cNvSpPr txBox="1"/>
          <p:nvPr/>
        </p:nvSpPr>
        <p:spPr>
          <a:xfrm>
            <a:off x="7029240" y="4275673"/>
            <a:ext cx="1443024" cy="1169551"/>
          </a:xfrm>
          <a:prstGeom prst="rect">
            <a:avLst/>
          </a:prstGeom>
          <a:solidFill>
            <a:srgbClr val="FFFFFF"/>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 altLang="ja-JP" sz="1400" b="1" dirty="0" err="1">
                <a:latin typeface="Meiryo UI" panose="020B0604030504040204" pitchFamily="34" charset="-128"/>
                <a:ea typeface="Meiryo UI" panose="020B0604030504040204" pitchFamily="34" charset="-128"/>
              </a:rPr>
              <a:t>FlickrFaceHQ</a:t>
            </a:r>
            <a:endParaRPr lang="ja-JP" altLang="en-US" sz="1400" b="1">
              <a:latin typeface="Meiryo UI" panose="020B0604030504040204" pitchFamily="34" charset="-128"/>
              <a:ea typeface="Meiryo UI" panose="020B0604030504040204" pitchFamily="34" charset="-128"/>
            </a:endParaRPr>
          </a:p>
          <a:p>
            <a:r>
              <a:rPr lang="ja-JP" altLang="en-US" sz="1400">
                <a:latin typeface="Meiryo UI" panose="020B0604030504040204" pitchFamily="34" charset="-128"/>
                <a:ea typeface="Meiryo UI" panose="020B0604030504040204" pitchFamily="34" charset="-128"/>
              </a:rPr>
              <a:t>白人</a:t>
            </a:r>
            <a:r>
              <a:rPr lang="en-US" altLang="ja-JP" sz="1400" dirty="0">
                <a:latin typeface="Meiryo UI" panose="020B0604030504040204" pitchFamily="34" charset="-128"/>
                <a:ea typeface="Meiryo UI" panose="020B0604030504040204" pitchFamily="34" charset="-128"/>
              </a:rPr>
              <a:t>:    72.6</a:t>
            </a:r>
            <a:r>
              <a:rPr lang="ja-JP" altLang="en-US" sz="1400">
                <a:latin typeface="Meiryo UI" panose="020B0604030504040204" pitchFamily="34" charset="-128"/>
                <a:ea typeface="Meiryo UI" panose="020B0604030504040204" pitchFamily="34" charset="-128"/>
              </a:rPr>
              <a:t>％</a:t>
            </a:r>
            <a:endParaRPr lang="en-US" altLang="ja-JP" sz="1400" dirty="0">
              <a:latin typeface="Meiryo UI" panose="020B0604030504040204" pitchFamily="34" charset="-128"/>
              <a:ea typeface="Meiryo UI" panose="020B0604030504040204" pitchFamily="34" charset="-128"/>
            </a:endParaRPr>
          </a:p>
          <a:p>
            <a:r>
              <a:rPr lang="ja-JP" altLang="en-US" sz="1400">
                <a:latin typeface="Meiryo UI" panose="020B0604030504040204" pitchFamily="34" charset="-128"/>
                <a:ea typeface="Meiryo UI" panose="020B0604030504040204" pitchFamily="34" charset="-128"/>
              </a:rPr>
              <a:t>アジア人</a:t>
            </a:r>
            <a:r>
              <a:rPr lang="en-US" altLang="ja-JP" sz="1400" dirty="0">
                <a:latin typeface="Meiryo UI" panose="020B0604030504040204" pitchFamily="34" charset="-128"/>
                <a:ea typeface="Meiryo UI" panose="020B0604030504040204" pitchFamily="34" charset="-128"/>
              </a:rPr>
              <a:t>:13.8</a:t>
            </a:r>
            <a:r>
              <a:rPr lang="ja-JP" altLang="en-US" sz="1400">
                <a:latin typeface="Meiryo UI" panose="020B0604030504040204" pitchFamily="34" charset="-128"/>
                <a:ea typeface="Meiryo UI" panose="020B0604030504040204" pitchFamily="34" charset="-128"/>
              </a:rPr>
              <a:t>％</a:t>
            </a:r>
            <a:endParaRPr lang="en-US" altLang="ja-JP" sz="1400" dirty="0">
              <a:latin typeface="Meiryo UI" panose="020B0604030504040204" pitchFamily="34" charset="-128"/>
              <a:ea typeface="Meiryo UI" panose="020B0604030504040204" pitchFamily="34" charset="-128"/>
            </a:endParaRPr>
          </a:p>
          <a:p>
            <a:r>
              <a:rPr lang="ja-JP" altLang="en-US" sz="1400">
                <a:latin typeface="Meiryo UI" panose="020B0604030504040204" pitchFamily="34" charset="-128"/>
                <a:ea typeface="Meiryo UI" panose="020B0604030504040204" pitchFamily="34" charset="-128"/>
              </a:rPr>
              <a:t>黒人</a:t>
            </a:r>
            <a:r>
              <a:rPr lang="en-US" altLang="ja-JP" sz="1400" dirty="0">
                <a:latin typeface="Meiryo UI" panose="020B0604030504040204" pitchFamily="34" charset="-128"/>
                <a:ea typeface="Meiryo UI" panose="020B0604030504040204" pitchFamily="34" charset="-128"/>
              </a:rPr>
              <a:t>:    10.1</a:t>
            </a:r>
            <a:r>
              <a:rPr lang="ja-JP" altLang="en-US" sz="1400">
                <a:latin typeface="Meiryo UI" panose="020B0604030504040204" pitchFamily="34" charset="-128"/>
                <a:ea typeface="Meiryo UI" panose="020B0604030504040204" pitchFamily="34" charset="-128"/>
              </a:rPr>
              <a:t>％</a:t>
            </a:r>
            <a:endParaRPr lang="en-US" altLang="ja-JP" sz="1400" dirty="0">
              <a:latin typeface="Meiryo UI" panose="020B0604030504040204" pitchFamily="34" charset="-128"/>
              <a:ea typeface="Meiryo UI" panose="020B0604030504040204" pitchFamily="34" charset="-128"/>
            </a:endParaRPr>
          </a:p>
          <a:p>
            <a:r>
              <a:rPr lang="ja-JP" altLang="en-US" sz="1400">
                <a:latin typeface="Meiryo UI" panose="020B0604030504040204" pitchFamily="34" charset="-128"/>
                <a:ea typeface="Meiryo UI" panose="020B0604030504040204" pitchFamily="34" charset="-128"/>
              </a:rPr>
              <a:t>インド人</a:t>
            </a:r>
            <a:r>
              <a:rPr lang="en-US" altLang="ja-JP" sz="1400" dirty="0">
                <a:latin typeface="Meiryo UI" panose="020B0604030504040204" pitchFamily="34" charset="-128"/>
                <a:ea typeface="Meiryo UI" panose="020B0604030504040204" pitchFamily="34" charset="-128"/>
              </a:rPr>
              <a:t>:  3.4</a:t>
            </a:r>
            <a:r>
              <a:rPr lang="ja-JP" altLang="en-US" sz="1400">
                <a:latin typeface="Meiryo UI" panose="020B0604030504040204" pitchFamily="34" charset="-128"/>
                <a:ea typeface="Meiryo UI" panose="020B0604030504040204" pitchFamily="34" charset="-128"/>
              </a:rPr>
              <a:t>％</a:t>
            </a:r>
            <a:endParaRPr kumimoji="1" lang="ja-JP" altLang="en-US" sz="14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81635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 calcmode="lin" valueType="num">
                                      <p:cBhvr additive="base">
                                        <p:cTn id="2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 calcmode="lin" valueType="num">
                                      <p:cBhvr additive="base">
                                        <p:cTn id="3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 calcmode="lin" valueType="num">
                                      <p:cBhvr additive="base">
                                        <p:cTn id="4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
                                            <p:txEl>
                                              <p:pRg st="11" end="11"/>
                                            </p:txEl>
                                          </p:spTgt>
                                        </p:tgtEl>
                                        <p:attrNameLst>
                                          <p:attrName>style.visibility</p:attrName>
                                        </p:attrNameLst>
                                      </p:cBhvr>
                                      <p:to>
                                        <p:strVal val="visible"/>
                                      </p:to>
                                    </p:set>
                                    <p:anim calcmode="lin" valueType="num">
                                      <p:cBhvr additive="base">
                                        <p:cTn id="45"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
                                            <p:txEl>
                                              <p:pRg st="12" end="12"/>
                                            </p:txEl>
                                          </p:spTgt>
                                        </p:tgtEl>
                                        <p:attrNameLst>
                                          <p:attrName>style.visibility</p:attrName>
                                        </p:attrNameLst>
                                      </p:cBhvr>
                                      <p:to>
                                        <p:strVal val="visible"/>
                                      </p:to>
                                    </p:set>
                                    <p:anim calcmode="lin" valueType="num">
                                      <p:cBhvr additive="base">
                                        <p:cTn id="49"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89C97450-5167-EA41-A588-0A79BD6A7B03}"/>
              </a:ext>
            </a:extLst>
          </p:cNvPr>
          <p:cNvSpPr>
            <a:spLocks noGrp="1"/>
          </p:cNvSpPr>
          <p:nvPr>
            <p:ph idx="1"/>
          </p:nvPr>
        </p:nvSpPr>
        <p:spPr>
          <a:xfrm>
            <a:off x="527383" y="1281288"/>
            <a:ext cx="8550534" cy="4470060"/>
          </a:xfrm>
        </p:spPr>
        <p:txBody>
          <a:bodyPr>
            <a:normAutofit fontScale="92500" lnSpcReduction="20000"/>
          </a:bodyPr>
          <a:lstStyle/>
          <a:p>
            <a:r>
              <a:rPr lang="ja-JP" altLang="en-US"/>
              <a:t>個人情報</a:t>
            </a:r>
            <a:endParaRPr lang="en-US" altLang="ja-JP" dirty="0"/>
          </a:p>
          <a:p>
            <a:pPr lvl="1"/>
            <a:r>
              <a:rPr lang="ja-JP" altLang="en-US"/>
              <a:t>名前や生年月日、住所など</a:t>
            </a:r>
            <a:endParaRPr lang="en-US" altLang="ja-JP" dirty="0"/>
          </a:p>
          <a:p>
            <a:pPr marL="457200" lvl="1" indent="0">
              <a:buNone/>
            </a:pPr>
            <a:r>
              <a:rPr lang="ja-JP" altLang="en-US"/>
              <a:t>　その人が誰なのか特定できる情報</a:t>
            </a:r>
          </a:p>
          <a:p>
            <a:pPr lvl="2"/>
            <a:r>
              <a:rPr lang="ja-JP" altLang="en-US"/>
              <a:t>個人</a:t>
            </a:r>
            <a:r>
              <a:rPr lang="en-US" altLang="ja-JP" dirty="0"/>
              <a:t>ID</a:t>
            </a:r>
          </a:p>
          <a:p>
            <a:pPr lvl="3"/>
            <a:r>
              <a:rPr lang="ja-JP" altLang="en-US"/>
              <a:t>住所と氏名（「住所の県名のみ」や「性別」などは</a:t>
            </a:r>
            <a:endParaRPr lang="en-US" altLang="ja-JP" dirty="0"/>
          </a:p>
          <a:p>
            <a:pPr marL="1371600" lvl="3" indent="0">
              <a:buNone/>
            </a:pPr>
            <a:r>
              <a:rPr lang="ja-JP" altLang="en-US"/>
              <a:t>　　単独では個人情報ではない）</a:t>
            </a:r>
            <a:endParaRPr lang="en-US" altLang="ja-JP" dirty="0"/>
          </a:p>
          <a:p>
            <a:pPr lvl="3"/>
            <a:r>
              <a:rPr lang="ja-JP" altLang="en-US"/>
              <a:t>マイナンバー（</a:t>
            </a:r>
            <a:r>
              <a:rPr lang="ja-JP" altLang="en-US">
                <a:latin typeface="Meiryo" panose="020B0604030504040204" pitchFamily="34" charset="-128"/>
                <a:ea typeface="Meiryo" panose="020B0604030504040204" pitchFamily="34" charset="-128"/>
              </a:rPr>
              <a:t>個人ごとに異なる番号）</a:t>
            </a:r>
            <a:endParaRPr lang="ja-JP" altLang="en-US"/>
          </a:p>
          <a:p>
            <a:pPr lvl="2"/>
            <a:r>
              <a:rPr lang="ja-JP" altLang="en-US"/>
              <a:t>個人の情報・データ</a:t>
            </a:r>
            <a:endParaRPr lang="en-US" altLang="ja-JP" dirty="0"/>
          </a:p>
          <a:p>
            <a:pPr lvl="3"/>
            <a:r>
              <a:rPr lang="ja-JP" altLang="en-US"/>
              <a:t>健康情報</a:t>
            </a:r>
            <a:endParaRPr lang="en-US" altLang="ja-JP" dirty="0"/>
          </a:p>
          <a:p>
            <a:pPr lvl="3"/>
            <a:r>
              <a:rPr lang="ja-JP" altLang="en-US"/>
              <a:t>成績・評価データ</a:t>
            </a:r>
            <a:endParaRPr lang="en-US" altLang="ja-JP" dirty="0"/>
          </a:p>
          <a:p>
            <a:pPr lvl="3"/>
            <a:r>
              <a:rPr lang="ja-JP" altLang="en-US"/>
              <a:t>購買履歴、</a:t>
            </a:r>
            <a:r>
              <a:rPr lang="en-US" altLang="ja-JP" dirty="0"/>
              <a:t>Web</a:t>
            </a:r>
            <a:r>
              <a:rPr lang="ja-JP" altLang="en-US"/>
              <a:t>の閲覧履歴なども。。。</a:t>
            </a:r>
            <a:endParaRPr lang="en-US" altLang="ja-JP" dirty="0"/>
          </a:p>
          <a:p>
            <a:pPr lvl="1">
              <a:buFont typeface="Wingdings" pitchFamily="2" charset="2"/>
              <a:buChar char="è"/>
            </a:pPr>
            <a:r>
              <a:rPr lang="ja-JP" altLang="en-US">
                <a:sym typeface="Wingdings" pitchFamily="2" charset="2"/>
              </a:rPr>
              <a:t>適切な開示により</a:t>
            </a:r>
            <a:r>
              <a:rPr lang="ja-JP" altLang="en-US">
                <a:solidFill>
                  <a:schemeClr val="accent2"/>
                </a:solidFill>
                <a:sym typeface="Wingdings" pitchFamily="2" charset="2"/>
              </a:rPr>
              <a:t>有益な情報や便益</a:t>
            </a:r>
            <a:r>
              <a:rPr lang="ja-JP" altLang="en-US">
                <a:sym typeface="Wingdings" pitchFamily="2" charset="2"/>
              </a:rPr>
              <a:t>を得られる</a:t>
            </a:r>
            <a:endParaRPr lang="en-US" altLang="ja-JP" dirty="0">
              <a:sym typeface="Wingdings" pitchFamily="2" charset="2"/>
            </a:endParaRPr>
          </a:p>
          <a:p>
            <a:pPr lvl="1">
              <a:buFont typeface="Wingdings" pitchFamily="2" charset="2"/>
              <a:buChar char="è"/>
            </a:pPr>
            <a:r>
              <a:rPr lang="ja-JP" altLang="en-US"/>
              <a:t>自分の知らないところで開示されると様々な</a:t>
            </a:r>
            <a:r>
              <a:rPr lang="ja-JP" altLang="en-US">
                <a:solidFill>
                  <a:schemeClr val="accent2"/>
                </a:solidFill>
              </a:rPr>
              <a:t>被害の可能性</a:t>
            </a:r>
          </a:p>
        </p:txBody>
      </p:sp>
      <p:sp>
        <p:nvSpPr>
          <p:cNvPr id="3" name="タイトル 2">
            <a:extLst>
              <a:ext uri="{FF2B5EF4-FFF2-40B4-BE49-F238E27FC236}">
                <a16:creationId xmlns:a16="http://schemas.microsoft.com/office/drawing/2014/main" id="{2FC1F3AB-A7E2-4C48-8659-82D14C5D6249}"/>
              </a:ext>
            </a:extLst>
          </p:cNvPr>
          <p:cNvSpPr>
            <a:spLocks noGrp="1"/>
          </p:cNvSpPr>
          <p:nvPr>
            <p:ph type="title"/>
          </p:nvPr>
        </p:nvSpPr>
        <p:spPr/>
        <p:txBody>
          <a:bodyPr>
            <a:normAutofit/>
          </a:bodyPr>
          <a:lstStyle/>
          <a:p>
            <a:r>
              <a:rPr lang="ja-JP" altLang="en-US"/>
              <a:t>個人情報とプライバシー</a:t>
            </a:r>
            <a:endParaRPr kumimoji="1" lang="ja-JP" altLang="en-US"/>
          </a:p>
        </p:txBody>
      </p:sp>
      <p:sp>
        <p:nvSpPr>
          <p:cNvPr id="9" name="テキスト プレースホルダー 8">
            <a:extLst>
              <a:ext uri="{FF2B5EF4-FFF2-40B4-BE49-F238E27FC236}">
                <a16:creationId xmlns:a16="http://schemas.microsoft.com/office/drawing/2014/main" id="{3B89DF25-DD98-3A4E-9834-9A90C55F8592}"/>
              </a:ext>
            </a:extLst>
          </p:cNvPr>
          <p:cNvSpPr>
            <a:spLocks noGrp="1"/>
          </p:cNvSpPr>
          <p:nvPr>
            <p:ph type="body" sz="quarter" idx="14"/>
          </p:nvPr>
        </p:nvSpPr>
        <p:spPr/>
        <p:txBody>
          <a:bodyPr/>
          <a:lstStyle/>
          <a:p>
            <a:r>
              <a:rPr lang="ja-JP" altLang="en-US"/>
              <a:t>データサイエンスにおける倫理</a:t>
            </a:r>
          </a:p>
        </p:txBody>
      </p:sp>
      <p:pic>
        <p:nvPicPr>
          <p:cNvPr id="12" name="図 11">
            <a:extLst>
              <a:ext uri="{FF2B5EF4-FFF2-40B4-BE49-F238E27FC236}">
                <a16:creationId xmlns:a16="http://schemas.microsoft.com/office/drawing/2014/main" id="{BAB60976-CA7D-944F-8ABC-9694C4DBF561}"/>
              </a:ext>
            </a:extLst>
          </p:cNvPr>
          <p:cNvPicPr>
            <a:picLocks noChangeAspect="1"/>
          </p:cNvPicPr>
          <p:nvPr/>
        </p:nvPicPr>
        <p:blipFill>
          <a:blip r:embed="rId3"/>
          <a:stretch>
            <a:fillRect/>
          </a:stretch>
        </p:blipFill>
        <p:spPr>
          <a:xfrm rot="21358368">
            <a:off x="5988040" y="1082232"/>
            <a:ext cx="1382667" cy="1075407"/>
          </a:xfrm>
          <a:prstGeom prst="rect">
            <a:avLst/>
          </a:prstGeom>
        </p:spPr>
      </p:pic>
      <p:pic>
        <p:nvPicPr>
          <p:cNvPr id="11" name="図 10">
            <a:extLst>
              <a:ext uri="{FF2B5EF4-FFF2-40B4-BE49-F238E27FC236}">
                <a16:creationId xmlns:a16="http://schemas.microsoft.com/office/drawing/2014/main" id="{D53F848A-6E2A-B347-A8E4-41EA833D6BDC}"/>
              </a:ext>
            </a:extLst>
          </p:cNvPr>
          <p:cNvPicPr>
            <a:picLocks noChangeAspect="1"/>
          </p:cNvPicPr>
          <p:nvPr/>
        </p:nvPicPr>
        <p:blipFill>
          <a:blip r:embed="rId4"/>
          <a:stretch>
            <a:fillRect/>
          </a:stretch>
        </p:blipFill>
        <p:spPr>
          <a:xfrm rot="376446">
            <a:off x="7098304" y="937197"/>
            <a:ext cx="1497652" cy="955169"/>
          </a:xfrm>
          <a:prstGeom prst="rect">
            <a:avLst/>
          </a:prstGeom>
        </p:spPr>
      </p:pic>
      <p:grpSp>
        <p:nvGrpSpPr>
          <p:cNvPr id="16" name="グループ化 15">
            <a:extLst>
              <a:ext uri="{FF2B5EF4-FFF2-40B4-BE49-F238E27FC236}">
                <a16:creationId xmlns:a16="http://schemas.microsoft.com/office/drawing/2014/main" id="{80CE2C81-8C38-F649-8C59-3FE486629748}"/>
              </a:ext>
            </a:extLst>
          </p:cNvPr>
          <p:cNvGrpSpPr/>
          <p:nvPr/>
        </p:nvGrpSpPr>
        <p:grpSpPr>
          <a:xfrm>
            <a:off x="8196499" y="4899535"/>
            <a:ext cx="3804157" cy="2057857"/>
            <a:chOff x="8544272" y="3963431"/>
            <a:chExt cx="3804157" cy="2057857"/>
          </a:xfrm>
        </p:grpSpPr>
        <p:pic>
          <p:nvPicPr>
            <p:cNvPr id="13" name="図 12">
              <a:extLst>
                <a:ext uri="{FF2B5EF4-FFF2-40B4-BE49-F238E27FC236}">
                  <a16:creationId xmlns:a16="http://schemas.microsoft.com/office/drawing/2014/main" id="{C14750DA-0448-E441-A760-F40CD4EB7A2C}"/>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9238795" y="3963431"/>
              <a:ext cx="2028248" cy="2057857"/>
            </a:xfrm>
            <a:prstGeom prst="rect">
              <a:avLst/>
            </a:prstGeom>
          </p:spPr>
        </p:pic>
        <p:sp>
          <p:nvSpPr>
            <p:cNvPr id="14" name="テキスト ボックス 13">
              <a:extLst>
                <a:ext uri="{FF2B5EF4-FFF2-40B4-BE49-F238E27FC236}">
                  <a16:creationId xmlns:a16="http://schemas.microsoft.com/office/drawing/2014/main" id="{97791308-75BC-F049-B8F2-6705FC8FE96C}"/>
                </a:ext>
              </a:extLst>
            </p:cNvPr>
            <p:cNvSpPr txBox="1"/>
            <p:nvPr/>
          </p:nvSpPr>
          <p:spPr>
            <a:xfrm>
              <a:off x="10704512" y="4815244"/>
              <a:ext cx="1643917" cy="369332"/>
            </a:xfrm>
            <a:prstGeom prst="rect">
              <a:avLst/>
            </a:prstGeom>
            <a:noFill/>
          </p:spPr>
          <p:txBody>
            <a:bodyPr wrap="square" rtlCol="0">
              <a:spAutoFit/>
            </a:bodyPr>
            <a:lstStyle/>
            <a:p>
              <a:r>
                <a:rPr lang="ja-JP" altLang="en-US">
                  <a:latin typeface="Meiryo UI" panose="020B0604030504040204" pitchFamily="34" charset="-128"/>
                  <a:ea typeface="Meiryo UI" panose="020B0604030504040204" pitchFamily="34" charset="-128"/>
                </a:rPr>
                <a:t>情報の有用性</a:t>
              </a:r>
            </a:p>
          </p:txBody>
        </p:sp>
        <p:sp>
          <p:nvSpPr>
            <p:cNvPr id="15" name="テキスト ボックス 14">
              <a:extLst>
                <a:ext uri="{FF2B5EF4-FFF2-40B4-BE49-F238E27FC236}">
                  <a16:creationId xmlns:a16="http://schemas.microsoft.com/office/drawing/2014/main" id="{8F0EBA0C-A90D-2E4F-8C6C-20B3E7E6FEFF}"/>
                </a:ext>
              </a:extLst>
            </p:cNvPr>
            <p:cNvSpPr txBox="1"/>
            <p:nvPr/>
          </p:nvSpPr>
          <p:spPr>
            <a:xfrm>
              <a:off x="8544272" y="4715852"/>
              <a:ext cx="1389046" cy="369332"/>
            </a:xfrm>
            <a:prstGeom prst="rect">
              <a:avLst/>
            </a:prstGeom>
            <a:noFill/>
          </p:spPr>
          <p:txBody>
            <a:bodyPr wrap="square" rtlCol="0">
              <a:spAutoFit/>
            </a:bodyPr>
            <a:lstStyle/>
            <a:p>
              <a:r>
                <a:rPr lang="ja-JP" altLang="en-US">
                  <a:latin typeface="Meiryo UI" panose="020B0604030504040204" pitchFamily="34" charset="-128"/>
                  <a:ea typeface="Meiryo UI" panose="020B0604030504040204" pitchFamily="34" charset="-128"/>
                </a:rPr>
                <a:t>権利の保護</a:t>
              </a:r>
            </a:p>
          </p:txBody>
        </p:sp>
      </p:grpSp>
      <p:grpSp>
        <p:nvGrpSpPr>
          <p:cNvPr id="22" name="グループ化 21">
            <a:extLst>
              <a:ext uri="{FF2B5EF4-FFF2-40B4-BE49-F238E27FC236}">
                <a16:creationId xmlns:a16="http://schemas.microsoft.com/office/drawing/2014/main" id="{A3926B79-993A-704D-BFC4-6BD6D13433EC}"/>
              </a:ext>
            </a:extLst>
          </p:cNvPr>
          <p:cNvGrpSpPr/>
          <p:nvPr/>
        </p:nvGrpSpPr>
        <p:grpSpPr>
          <a:xfrm>
            <a:off x="8983668" y="1089866"/>
            <a:ext cx="2542684" cy="1639170"/>
            <a:chOff x="9529980" y="1717822"/>
            <a:chExt cx="2542684" cy="1639170"/>
          </a:xfrm>
        </p:grpSpPr>
        <p:pic>
          <p:nvPicPr>
            <p:cNvPr id="20" name="図 19">
              <a:extLst>
                <a:ext uri="{FF2B5EF4-FFF2-40B4-BE49-F238E27FC236}">
                  <a16:creationId xmlns:a16="http://schemas.microsoft.com/office/drawing/2014/main" id="{AA871D05-10B4-C743-BAE5-1661303E7233}"/>
                </a:ext>
              </a:extLst>
            </p:cNvPr>
            <p:cNvPicPr>
              <a:picLocks noChangeAspect="1"/>
            </p:cNvPicPr>
            <p:nvPr/>
          </p:nvPicPr>
          <p:blipFill rotWithShape="1">
            <a:blip r:embed="rId6"/>
            <a:srcRect b="48968"/>
            <a:stretch/>
          </p:blipFill>
          <p:spPr>
            <a:xfrm>
              <a:off x="9667401" y="1717822"/>
              <a:ext cx="2336803" cy="1370719"/>
            </a:xfrm>
            <a:prstGeom prst="rect">
              <a:avLst/>
            </a:prstGeom>
          </p:spPr>
        </p:pic>
        <p:sp>
          <p:nvSpPr>
            <p:cNvPr id="2" name="テキスト ボックス 1">
              <a:extLst>
                <a:ext uri="{FF2B5EF4-FFF2-40B4-BE49-F238E27FC236}">
                  <a16:creationId xmlns:a16="http://schemas.microsoft.com/office/drawing/2014/main" id="{B206035B-624E-854E-BD2E-794FF95C4E90}"/>
                </a:ext>
              </a:extLst>
            </p:cNvPr>
            <p:cNvSpPr txBox="1"/>
            <p:nvPr/>
          </p:nvSpPr>
          <p:spPr>
            <a:xfrm>
              <a:off x="9529980" y="3018438"/>
              <a:ext cx="2542684" cy="338554"/>
            </a:xfrm>
            <a:prstGeom prst="rect">
              <a:avLst/>
            </a:prstGeom>
            <a:solidFill>
              <a:srgbClr val="FFFFFF">
                <a:alpha val="49804"/>
              </a:srgbClr>
            </a:solidFill>
          </p:spPr>
          <p:txBody>
            <a:bodyPr wrap="none" rtlCol="0">
              <a:spAutoFit/>
            </a:bodyPr>
            <a:lstStyle/>
            <a:p>
              <a:r>
                <a:rPr kumimoji="1" lang="ja-JP" altLang="en-US" sz="1600">
                  <a:solidFill>
                    <a:schemeClr val="tx2"/>
                  </a:solidFill>
                  <a:latin typeface="Meiryo UI" panose="020B0604030504040204" pitchFamily="34" charset="-128"/>
                  <a:ea typeface="Meiryo UI" panose="020B0604030504040204" pitchFamily="34" charset="-128"/>
                </a:rPr>
                <a:t>居場所、行き先</a:t>
              </a:r>
              <a:r>
                <a:rPr kumimoji="1" lang="en-US" altLang="ja-JP" sz="1600" dirty="0">
                  <a:solidFill>
                    <a:schemeClr val="tx2"/>
                  </a:solidFill>
                  <a:latin typeface="Meiryo UI" panose="020B0604030504040204" pitchFamily="34" charset="-128"/>
                  <a:ea typeface="Meiryo UI" panose="020B0604030504040204" pitchFamily="34" charset="-128"/>
                  <a:sym typeface="Wingdings" pitchFamily="2" charset="2"/>
                </a:rPr>
                <a:t></a:t>
              </a:r>
              <a:r>
                <a:rPr kumimoji="1" lang="ja-JP" altLang="en-US" sz="1600">
                  <a:solidFill>
                    <a:schemeClr val="tx2"/>
                  </a:solidFill>
                  <a:latin typeface="Meiryo UI" panose="020B0604030504040204" pitchFamily="34" charset="-128"/>
                  <a:ea typeface="Meiryo UI" panose="020B0604030504040204" pitchFamily="34" charset="-128"/>
                  <a:sym typeface="Wingdings" pitchFamily="2" charset="2"/>
                </a:rPr>
                <a:t>最適経路</a:t>
              </a:r>
              <a:endParaRPr kumimoji="1" lang="ja-JP" altLang="en-US" sz="1600">
                <a:solidFill>
                  <a:schemeClr val="tx2"/>
                </a:solidFill>
                <a:latin typeface="Meiryo UI" panose="020B0604030504040204" pitchFamily="34" charset="-128"/>
                <a:ea typeface="Meiryo UI" panose="020B0604030504040204" pitchFamily="34" charset="-128"/>
              </a:endParaRPr>
            </a:p>
          </p:txBody>
        </p:sp>
      </p:grpSp>
      <p:grpSp>
        <p:nvGrpSpPr>
          <p:cNvPr id="6" name="グループ化 5">
            <a:extLst>
              <a:ext uri="{FF2B5EF4-FFF2-40B4-BE49-F238E27FC236}">
                <a16:creationId xmlns:a16="http://schemas.microsoft.com/office/drawing/2014/main" id="{2E44C583-3593-8840-9128-3D58D5C4B135}"/>
              </a:ext>
            </a:extLst>
          </p:cNvPr>
          <p:cNvGrpSpPr/>
          <p:nvPr/>
        </p:nvGrpSpPr>
        <p:grpSpPr>
          <a:xfrm>
            <a:off x="9101906" y="2852936"/>
            <a:ext cx="3046027" cy="2236011"/>
            <a:chOff x="6762439" y="2420888"/>
            <a:chExt cx="3046027" cy="2236011"/>
          </a:xfrm>
        </p:grpSpPr>
        <p:pic>
          <p:nvPicPr>
            <p:cNvPr id="17" name="図 16">
              <a:extLst>
                <a:ext uri="{FF2B5EF4-FFF2-40B4-BE49-F238E27FC236}">
                  <a16:creationId xmlns:a16="http://schemas.microsoft.com/office/drawing/2014/main" id="{56BECB65-F1D2-6649-8E0E-0E0B9B642F10}"/>
                </a:ext>
              </a:extLst>
            </p:cNvPr>
            <p:cNvPicPr>
              <a:picLocks noChangeAspect="1"/>
            </p:cNvPicPr>
            <p:nvPr/>
          </p:nvPicPr>
          <p:blipFill>
            <a:blip r:embed="rId7"/>
            <a:stretch>
              <a:fillRect/>
            </a:stretch>
          </p:blipFill>
          <p:spPr>
            <a:xfrm>
              <a:off x="7259334" y="2420888"/>
              <a:ext cx="2028248" cy="2085602"/>
            </a:xfrm>
            <a:prstGeom prst="rect">
              <a:avLst/>
            </a:prstGeom>
          </p:spPr>
        </p:pic>
        <p:sp>
          <p:nvSpPr>
            <p:cNvPr id="19" name="テキスト ボックス 18">
              <a:extLst>
                <a:ext uri="{FF2B5EF4-FFF2-40B4-BE49-F238E27FC236}">
                  <a16:creationId xmlns:a16="http://schemas.microsoft.com/office/drawing/2014/main" id="{B69F2C79-364E-3542-9518-FFA783B5A96D}"/>
                </a:ext>
              </a:extLst>
            </p:cNvPr>
            <p:cNvSpPr txBox="1"/>
            <p:nvPr/>
          </p:nvSpPr>
          <p:spPr>
            <a:xfrm>
              <a:off x="6762439" y="4318345"/>
              <a:ext cx="3046027" cy="338554"/>
            </a:xfrm>
            <a:prstGeom prst="rect">
              <a:avLst/>
            </a:prstGeom>
            <a:solidFill>
              <a:srgbClr val="FFFFFF">
                <a:alpha val="49804"/>
              </a:srgbClr>
            </a:solidFill>
          </p:spPr>
          <p:txBody>
            <a:bodyPr wrap="none" rtlCol="0">
              <a:spAutoFit/>
            </a:bodyPr>
            <a:lstStyle/>
            <a:p>
              <a:r>
                <a:rPr kumimoji="1" lang="ja-JP" altLang="en-US" sz="1600">
                  <a:solidFill>
                    <a:schemeClr val="accent4"/>
                  </a:solidFill>
                  <a:latin typeface="Meiryo UI" panose="020B0604030504040204" pitchFamily="34" charset="-128"/>
                  <a:ea typeface="Meiryo UI" panose="020B0604030504040204" pitchFamily="34" charset="-128"/>
                </a:rPr>
                <a:t>メールアドレス登録</a:t>
              </a:r>
              <a:r>
                <a:rPr kumimoji="1" lang="en-US" altLang="ja-JP" sz="1600" dirty="0">
                  <a:solidFill>
                    <a:schemeClr val="accent4"/>
                  </a:solidFill>
                  <a:latin typeface="Meiryo UI" panose="020B0604030504040204" pitchFamily="34" charset="-128"/>
                  <a:ea typeface="Meiryo UI" panose="020B0604030504040204" pitchFamily="34" charset="-128"/>
                </a:rPr>
                <a:t> </a:t>
              </a:r>
              <a:r>
                <a:rPr kumimoji="1" lang="en-US" altLang="ja-JP" sz="1600" dirty="0">
                  <a:solidFill>
                    <a:schemeClr val="accent4"/>
                  </a:solidFill>
                  <a:latin typeface="Meiryo UI" panose="020B0604030504040204" pitchFamily="34" charset="-128"/>
                  <a:ea typeface="Meiryo UI" panose="020B0604030504040204" pitchFamily="34" charset="-128"/>
                  <a:sym typeface="Wingdings" pitchFamily="2" charset="2"/>
                </a:rPr>
                <a:t> </a:t>
              </a:r>
              <a:r>
                <a:rPr kumimoji="1" lang="ja-JP" altLang="en-US" sz="1600">
                  <a:solidFill>
                    <a:schemeClr val="accent4"/>
                  </a:solidFill>
                  <a:latin typeface="Meiryo UI" panose="020B0604030504040204" pitchFamily="34" charset="-128"/>
                  <a:ea typeface="Meiryo UI" panose="020B0604030504040204" pitchFamily="34" charset="-128"/>
                  <a:sym typeface="Wingdings" pitchFamily="2" charset="2"/>
                </a:rPr>
                <a:t>不要な広告</a:t>
              </a:r>
              <a:endParaRPr kumimoji="1" lang="ja-JP" altLang="en-US" sz="1600">
                <a:solidFill>
                  <a:schemeClr val="accent4"/>
                </a:solidFill>
                <a:latin typeface="Meiryo UI" panose="020B0604030504040204" pitchFamily="34" charset="-128"/>
                <a:ea typeface="Meiryo UI" panose="020B0604030504040204" pitchFamily="34" charset="-128"/>
              </a:endParaRPr>
            </a:p>
          </p:txBody>
        </p:sp>
      </p:grpSp>
      <p:grpSp>
        <p:nvGrpSpPr>
          <p:cNvPr id="10" name="グループ化 9">
            <a:extLst>
              <a:ext uri="{FF2B5EF4-FFF2-40B4-BE49-F238E27FC236}">
                <a16:creationId xmlns:a16="http://schemas.microsoft.com/office/drawing/2014/main" id="{5D789BB0-DD6D-C84B-8F51-9A5DA2030DB0}"/>
              </a:ext>
            </a:extLst>
          </p:cNvPr>
          <p:cNvGrpSpPr/>
          <p:nvPr/>
        </p:nvGrpSpPr>
        <p:grpSpPr>
          <a:xfrm>
            <a:off x="6743929" y="2348880"/>
            <a:ext cx="2467342" cy="2239565"/>
            <a:chOff x="9696400" y="3286378"/>
            <a:chExt cx="2467342" cy="2239565"/>
          </a:xfrm>
        </p:grpSpPr>
        <p:pic>
          <p:nvPicPr>
            <p:cNvPr id="4" name="図 3">
              <a:extLst>
                <a:ext uri="{FF2B5EF4-FFF2-40B4-BE49-F238E27FC236}">
                  <a16:creationId xmlns:a16="http://schemas.microsoft.com/office/drawing/2014/main" id="{494AF2B5-00D3-934C-A847-28E378F2F7E7}"/>
                </a:ext>
              </a:extLst>
            </p:cNvPr>
            <p:cNvPicPr>
              <a:picLocks noChangeAspect="1"/>
            </p:cNvPicPr>
            <p:nvPr/>
          </p:nvPicPr>
          <p:blipFill>
            <a:blip r:embed="rId8"/>
            <a:stretch>
              <a:fillRect/>
            </a:stretch>
          </p:blipFill>
          <p:spPr>
            <a:xfrm>
              <a:off x="10127588" y="3286378"/>
              <a:ext cx="1801203" cy="1896004"/>
            </a:xfrm>
            <a:prstGeom prst="rect">
              <a:avLst/>
            </a:prstGeom>
          </p:spPr>
        </p:pic>
        <p:sp>
          <p:nvSpPr>
            <p:cNvPr id="21" name="テキスト ボックス 20">
              <a:extLst>
                <a:ext uri="{FF2B5EF4-FFF2-40B4-BE49-F238E27FC236}">
                  <a16:creationId xmlns:a16="http://schemas.microsoft.com/office/drawing/2014/main" id="{C97BF648-0AE8-3447-85FF-4D9B16E635ED}"/>
                </a:ext>
              </a:extLst>
            </p:cNvPr>
            <p:cNvSpPr txBox="1"/>
            <p:nvPr/>
          </p:nvSpPr>
          <p:spPr>
            <a:xfrm>
              <a:off x="9696400" y="4941168"/>
              <a:ext cx="2467342" cy="584775"/>
            </a:xfrm>
            <a:prstGeom prst="rect">
              <a:avLst/>
            </a:prstGeom>
            <a:solidFill>
              <a:srgbClr val="FFFFFF">
                <a:alpha val="49804"/>
              </a:srgbClr>
            </a:solidFill>
          </p:spPr>
          <p:txBody>
            <a:bodyPr wrap="none" rtlCol="0">
              <a:spAutoFit/>
            </a:bodyPr>
            <a:lstStyle/>
            <a:p>
              <a:r>
                <a:rPr kumimoji="1" lang="ja-JP" altLang="en-US" sz="1600">
                  <a:solidFill>
                    <a:schemeClr val="tx2"/>
                  </a:solidFill>
                  <a:latin typeface="Meiryo UI" panose="020B0604030504040204" pitchFamily="34" charset="-128"/>
                  <a:ea typeface="Meiryo UI" panose="020B0604030504040204" pitchFamily="34" charset="-128"/>
                </a:rPr>
                <a:t>購買情報</a:t>
              </a:r>
              <a:r>
                <a:rPr kumimoji="1" lang="en-US" altLang="ja-JP" sz="1600" dirty="0">
                  <a:solidFill>
                    <a:schemeClr val="tx2"/>
                  </a:solidFill>
                  <a:latin typeface="Meiryo UI" panose="020B0604030504040204" pitchFamily="34" charset="-128"/>
                  <a:ea typeface="Meiryo UI" panose="020B0604030504040204" pitchFamily="34" charset="-128"/>
                </a:rPr>
                <a:t> </a:t>
              </a:r>
              <a:r>
                <a:rPr kumimoji="1" lang="en-US" altLang="ja-JP" sz="1600" dirty="0">
                  <a:solidFill>
                    <a:schemeClr val="tx2"/>
                  </a:solidFill>
                  <a:latin typeface="Meiryo UI" panose="020B0604030504040204" pitchFamily="34" charset="-128"/>
                  <a:ea typeface="Meiryo UI" panose="020B0604030504040204" pitchFamily="34" charset="-128"/>
                  <a:sym typeface="Wingdings" pitchFamily="2" charset="2"/>
                </a:rPr>
                <a:t> </a:t>
              </a:r>
              <a:r>
                <a:rPr kumimoji="1" lang="ja-JP" altLang="en-US" sz="1600">
                  <a:solidFill>
                    <a:schemeClr val="tx2"/>
                  </a:solidFill>
                  <a:latin typeface="Meiryo UI" panose="020B0604030504040204" pitchFamily="34" charset="-128"/>
                  <a:ea typeface="Meiryo UI" panose="020B0604030504040204" pitchFamily="34" charset="-128"/>
                  <a:sym typeface="Wingdings" pitchFamily="2" charset="2"/>
                </a:rPr>
                <a:t>欲しい製品の</a:t>
              </a:r>
              <a:endParaRPr kumimoji="1" lang="en-US" altLang="ja-JP" sz="1600" dirty="0">
                <a:solidFill>
                  <a:schemeClr val="tx2"/>
                </a:solidFill>
                <a:latin typeface="Meiryo UI" panose="020B0604030504040204" pitchFamily="34" charset="-128"/>
                <a:ea typeface="Meiryo UI" panose="020B0604030504040204" pitchFamily="34" charset="-128"/>
                <a:sym typeface="Wingdings" pitchFamily="2" charset="2"/>
              </a:endParaRPr>
            </a:p>
            <a:p>
              <a:pPr algn="r"/>
              <a:r>
                <a:rPr kumimoji="1" lang="ja-JP" altLang="en-US" sz="1600">
                  <a:solidFill>
                    <a:schemeClr val="tx2"/>
                  </a:solidFill>
                  <a:latin typeface="Meiryo UI" panose="020B0604030504040204" pitchFamily="34" charset="-128"/>
                  <a:ea typeface="Meiryo UI" panose="020B0604030504040204" pitchFamily="34" charset="-128"/>
                  <a:sym typeface="Wingdings" pitchFamily="2" charset="2"/>
                </a:rPr>
                <a:t>安売り情報</a:t>
              </a:r>
              <a:endParaRPr kumimoji="1" lang="ja-JP" altLang="en-US" sz="1600">
                <a:solidFill>
                  <a:schemeClr val="tx2"/>
                </a:solidFill>
                <a:latin typeface="Meiryo UI" panose="020B0604030504040204" pitchFamily="34" charset="-128"/>
                <a:ea typeface="Meiryo UI" panose="020B0604030504040204" pitchFamily="34" charset="-128"/>
              </a:endParaRPr>
            </a:p>
          </p:txBody>
        </p:sp>
      </p:grpSp>
      <p:grpSp>
        <p:nvGrpSpPr>
          <p:cNvPr id="25" name="グループ化 24">
            <a:extLst>
              <a:ext uri="{FF2B5EF4-FFF2-40B4-BE49-F238E27FC236}">
                <a16:creationId xmlns:a16="http://schemas.microsoft.com/office/drawing/2014/main" id="{74370901-059E-6E49-BD5F-E7F6569C4118}"/>
              </a:ext>
            </a:extLst>
          </p:cNvPr>
          <p:cNvGrpSpPr/>
          <p:nvPr/>
        </p:nvGrpSpPr>
        <p:grpSpPr>
          <a:xfrm>
            <a:off x="821522" y="5805264"/>
            <a:ext cx="7290702" cy="611957"/>
            <a:chOff x="1278629" y="6053065"/>
            <a:chExt cx="7290702" cy="611957"/>
          </a:xfrm>
        </p:grpSpPr>
        <p:sp>
          <p:nvSpPr>
            <p:cNvPr id="23" name="テキスト ボックス 22">
              <a:extLst>
                <a:ext uri="{FF2B5EF4-FFF2-40B4-BE49-F238E27FC236}">
                  <a16:creationId xmlns:a16="http://schemas.microsoft.com/office/drawing/2014/main" id="{EF144FB5-5CED-3447-957A-4EE93B75A23F}"/>
                </a:ext>
              </a:extLst>
            </p:cNvPr>
            <p:cNvSpPr txBox="1"/>
            <p:nvPr/>
          </p:nvSpPr>
          <p:spPr>
            <a:xfrm>
              <a:off x="1821971" y="6053065"/>
              <a:ext cx="6747360" cy="578882"/>
            </a:xfrm>
            <a:prstGeom prst="round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a:spAutoFit/>
            </a:bodyPr>
            <a:lstStyle>
              <a:defPPr>
                <a:defRPr lang="ja-JP"/>
              </a:defPPr>
              <a:lvl1pPr>
                <a:defRPr sz="2800" b="1">
                  <a:solidFill>
                    <a:schemeClr val="accent2"/>
                  </a:solidFill>
                  <a:latin typeface="Meiryo UI" panose="020B0604030504040204" pitchFamily="34" charset="-128"/>
                  <a:ea typeface="Meiryo UI" panose="020B0604030504040204" pitchFamily="34" charset="-128"/>
                </a:defRPr>
              </a:lvl1pPr>
            </a:lstStyle>
            <a:p>
              <a:r>
                <a:rPr lang="ja-JP" altLang="en-US"/>
                <a:t>権利の保護と情報の有用性の見極めが重要</a:t>
              </a:r>
            </a:p>
          </p:txBody>
        </p:sp>
        <p:sp>
          <p:nvSpPr>
            <p:cNvPr id="24" name="右矢印 23">
              <a:extLst>
                <a:ext uri="{FF2B5EF4-FFF2-40B4-BE49-F238E27FC236}">
                  <a16:creationId xmlns:a16="http://schemas.microsoft.com/office/drawing/2014/main" id="{F81260D2-6A94-F640-A3BB-40C2F67B7E22}"/>
                </a:ext>
              </a:extLst>
            </p:cNvPr>
            <p:cNvSpPr/>
            <p:nvPr/>
          </p:nvSpPr>
          <p:spPr>
            <a:xfrm>
              <a:off x="1278629" y="6058689"/>
              <a:ext cx="528389" cy="606333"/>
            </a:xfrm>
            <a:prstGeom prst="rightArrow">
              <a:avLst/>
            </a:prstGeom>
            <a:solidFill>
              <a:schemeClr val="accent2">
                <a:lumMod val="40000"/>
                <a:lumOff val="6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endParaRPr>
            </a:p>
          </p:txBody>
        </p:sp>
      </p:grpSp>
      <p:sp>
        <p:nvSpPr>
          <p:cNvPr id="28" name="フッター プレースホルダー 3">
            <a:extLst>
              <a:ext uri="{FF2B5EF4-FFF2-40B4-BE49-F238E27FC236}">
                <a16:creationId xmlns:a16="http://schemas.microsoft.com/office/drawing/2014/main" id="{26E525DD-639F-2D4D-868E-F8567DF5F5DE}"/>
              </a:ext>
            </a:extLst>
          </p:cNvPr>
          <p:cNvSpPr txBox="1">
            <a:spLocks/>
          </p:cNvSpPr>
          <p:nvPr/>
        </p:nvSpPr>
        <p:spPr>
          <a:xfrm>
            <a:off x="9967471" y="687611"/>
            <a:ext cx="2137503"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102424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BD3122F1-8BDF-C14C-B38E-102E403D0E32}"/>
              </a:ext>
            </a:extLst>
          </p:cNvPr>
          <p:cNvSpPr>
            <a:spLocks noGrp="1"/>
          </p:cNvSpPr>
          <p:nvPr>
            <p:ph sz="half" idx="1"/>
          </p:nvPr>
        </p:nvSpPr>
        <p:spPr>
          <a:xfrm>
            <a:off x="609600" y="1772816"/>
            <a:ext cx="5384800" cy="4974059"/>
          </a:xfrm>
        </p:spPr>
        <p:txBody>
          <a:bodyPr>
            <a:normAutofit fontScale="92500" lnSpcReduction="20000"/>
          </a:bodyPr>
          <a:lstStyle/>
          <a:p>
            <a:pPr marL="234950" indent="-177800"/>
            <a:r>
              <a:rPr lang="ja-JP" altLang="en-US" sz="2400" b="1"/>
              <a:t>データ削除</a:t>
            </a:r>
            <a:endParaRPr lang="en-US" altLang="ja-JP" sz="2400" b="1" dirty="0"/>
          </a:p>
          <a:p>
            <a:pPr marL="457200" lvl="1" indent="0">
              <a:buNone/>
            </a:pPr>
            <a:r>
              <a:rPr lang="ja-JP" altLang="en-US" sz="2000">
                <a:solidFill>
                  <a:srgbClr val="C00000"/>
                </a:solidFill>
              </a:rPr>
              <a:t>利用目的に不要な情報の削除</a:t>
            </a:r>
            <a:endParaRPr lang="en-US" altLang="ja-JP" sz="2000" dirty="0">
              <a:solidFill>
                <a:srgbClr val="C00000"/>
              </a:solidFill>
            </a:endParaRPr>
          </a:p>
          <a:p>
            <a:pPr lvl="1"/>
            <a:r>
              <a:rPr lang="ja-JP" altLang="en-US" sz="2000"/>
              <a:t>パスポート番号、顔写真、指紋</a:t>
            </a:r>
            <a:endParaRPr lang="en-US" altLang="ja-JP" sz="2000" dirty="0"/>
          </a:p>
          <a:p>
            <a:pPr marL="234950" indent="-177800">
              <a:spcBef>
                <a:spcPts val="1224"/>
              </a:spcBef>
            </a:pPr>
            <a:r>
              <a:rPr lang="ja-JP" altLang="en-US" sz="2400" b="1"/>
              <a:t>一般化</a:t>
            </a:r>
            <a:endParaRPr lang="en-US" altLang="ja-JP" sz="2400" b="1" dirty="0"/>
          </a:p>
          <a:p>
            <a:pPr marL="457200" lvl="1" indent="0">
              <a:spcBef>
                <a:spcPts val="1224"/>
              </a:spcBef>
              <a:buNone/>
            </a:pPr>
            <a:r>
              <a:rPr lang="ja-JP" altLang="en-US" sz="2000">
                <a:solidFill>
                  <a:srgbClr val="C00000"/>
                </a:solidFill>
              </a:rPr>
              <a:t>データを上位概念に</a:t>
            </a:r>
            <a:endParaRPr lang="en-US" altLang="ja-JP" sz="2000" dirty="0">
              <a:solidFill>
                <a:srgbClr val="C00000"/>
              </a:solidFill>
            </a:endParaRPr>
          </a:p>
          <a:p>
            <a:pPr lvl="1"/>
            <a:r>
              <a:rPr lang="ja-JP" altLang="en-US" sz="2000"/>
              <a:t>じゃがいも</a:t>
            </a:r>
            <a:r>
              <a:rPr lang="en-US" altLang="ja-JP" sz="2000" dirty="0">
                <a:sym typeface="Wingdings" pitchFamily="2" charset="2"/>
              </a:rPr>
              <a:t></a:t>
            </a:r>
            <a:r>
              <a:rPr lang="ja-JP" altLang="en-US" sz="2000">
                <a:sym typeface="Wingdings" pitchFamily="2" charset="2"/>
              </a:rPr>
              <a:t>野菜、〇〇商事〇〇課</a:t>
            </a:r>
            <a:r>
              <a:rPr lang="en-US" altLang="ja-JP" sz="2000" dirty="0">
                <a:sym typeface="Wingdings" pitchFamily="2" charset="2"/>
              </a:rPr>
              <a:t></a:t>
            </a:r>
            <a:r>
              <a:rPr lang="ja-JP" altLang="en-US" sz="2000">
                <a:sym typeface="Wingdings" pitchFamily="2" charset="2"/>
              </a:rPr>
              <a:t>会社員</a:t>
            </a:r>
            <a:endParaRPr lang="en-US" altLang="ja-JP" sz="2000" dirty="0"/>
          </a:p>
          <a:p>
            <a:pPr marL="234950" indent="-177800">
              <a:spcBef>
                <a:spcPts val="1224"/>
              </a:spcBef>
            </a:pPr>
            <a:r>
              <a:rPr lang="ja-JP" altLang="en-US" sz="2400" b="1"/>
              <a:t>トップ</a:t>
            </a:r>
            <a:r>
              <a:rPr lang="en-US" altLang="ja-JP" sz="2400" b="1" dirty="0"/>
              <a:t>(</a:t>
            </a:r>
            <a:r>
              <a:rPr lang="ja-JP" altLang="en-US" sz="2400" b="1"/>
              <a:t>ボトム</a:t>
            </a:r>
            <a:r>
              <a:rPr lang="en-US" altLang="ja-JP" sz="2400" b="1" dirty="0"/>
              <a:t>)</a:t>
            </a:r>
            <a:r>
              <a:rPr lang="ja-JP" altLang="en-US" sz="2400" b="1"/>
              <a:t>コーディング</a:t>
            </a:r>
            <a:endParaRPr lang="en-US" altLang="ja-JP" sz="2400" b="1" dirty="0"/>
          </a:p>
          <a:p>
            <a:pPr marL="457200" lvl="1" indent="0">
              <a:spcBef>
                <a:spcPts val="1224"/>
              </a:spcBef>
              <a:buNone/>
            </a:pPr>
            <a:r>
              <a:rPr lang="ja-JP" altLang="en-US" sz="2000">
                <a:solidFill>
                  <a:srgbClr val="C00000"/>
                </a:solidFill>
              </a:rPr>
              <a:t>数値をまとめる</a:t>
            </a:r>
            <a:endParaRPr lang="en-US" altLang="ja-JP" sz="2000" dirty="0">
              <a:solidFill>
                <a:srgbClr val="C00000"/>
              </a:solidFill>
            </a:endParaRPr>
          </a:p>
          <a:p>
            <a:pPr lvl="1"/>
            <a:r>
              <a:rPr lang="en-US" altLang="ja-JP" sz="2000" dirty="0"/>
              <a:t>116</a:t>
            </a:r>
            <a:r>
              <a:rPr lang="ja-JP" altLang="en-US" sz="2000"/>
              <a:t>歳</a:t>
            </a:r>
            <a:r>
              <a:rPr lang="en-US" altLang="ja-JP" sz="2000" dirty="0"/>
              <a:t> </a:t>
            </a:r>
            <a:r>
              <a:rPr lang="ja-JP" altLang="en-US" sz="2000"/>
              <a:t>を</a:t>
            </a:r>
            <a:r>
              <a:rPr lang="en-US" altLang="ja-JP" sz="2000" dirty="0"/>
              <a:t> 90</a:t>
            </a:r>
            <a:r>
              <a:rPr lang="ja-JP" altLang="en-US" sz="2000"/>
              <a:t>歳以上、</a:t>
            </a:r>
            <a:r>
              <a:rPr lang="en-US" altLang="ja-JP" sz="2000" dirty="0"/>
              <a:t>170cm</a:t>
            </a:r>
            <a:r>
              <a:rPr lang="ja-JP" altLang="en-US" sz="2000"/>
              <a:t>を</a:t>
            </a:r>
            <a:r>
              <a:rPr lang="en-US" altLang="ja-JP" sz="2000" dirty="0"/>
              <a:t> 150cm</a:t>
            </a:r>
            <a:r>
              <a:rPr lang="ja-JP" altLang="en-US" sz="2000"/>
              <a:t>以上に</a:t>
            </a:r>
            <a:endParaRPr lang="en-US" altLang="ja-JP" sz="2000" dirty="0"/>
          </a:p>
          <a:p>
            <a:pPr marL="234950" indent="-177800">
              <a:spcBef>
                <a:spcPts val="1224"/>
              </a:spcBef>
            </a:pPr>
            <a:r>
              <a:rPr lang="ja-JP" altLang="en-US" sz="2400"/>
              <a:t>ミクロアグリゲーション</a:t>
            </a:r>
            <a:endParaRPr lang="en-US" altLang="ja-JP" sz="2400" dirty="0"/>
          </a:p>
          <a:p>
            <a:pPr marL="457200" lvl="1" indent="0">
              <a:spcBef>
                <a:spcPts val="1224"/>
              </a:spcBef>
              <a:buNone/>
            </a:pPr>
            <a:r>
              <a:rPr lang="ja-JP" altLang="en-US" sz="2000">
                <a:solidFill>
                  <a:srgbClr val="C00000"/>
                </a:solidFill>
              </a:rPr>
              <a:t>データをグループ代表値に</a:t>
            </a:r>
            <a:endParaRPr lang="en-US" altLang="ja-JP" sz="2000" dirty="0">
              <a:solidFill>
                <a:srgbClr val="C00000"/>
              </a:solidFill>
            </a:endParaRPr>
          </a:p>
          <a:p>
            <a:pPr lvl="1"/>
            <a:r>
              <a:rPr lang="ja-JP" altLang="en-US" sz="2000"/>
              <a:t>年収データを多い方から</a:t>
            </a:r>
            <a:r>
              <a:rPr lang="en-US" altLang="ja-JP" sz="2000" dirty="0"/>
              <a:t>10</a:t>
            </a:r>
            <a:r>
              <a:rPr lang="ja-JP" altLang="en-US" sz="2000"/>
              <a:t>人ごとにグループ化し代表値に</a:t>
            </a:r>
            <a:endParaRPr lang="en-US" altLang="ja-JP" sz="2000" dirty="0"/>
          </a:p>
        </p:txBody>
      </p:sp>
      <p:sp>
        <p:nvSpPr>
          <p:cNvPr id="8" name="コンテンツ プレースホルダー 7">
            <a:extLst>
              <a:ext uri="{FF2B5EF4-FFF2-40B4-BE49-F238E27FC236}">
                <a16:creationId xmlns:a16="http://schemas.microsoft.com/office/drawing/2014/main" id="{A2BF2846-CA58-0642-91F7-555EA8C96814}"/>
              </a:ext>
            </a:extLst>
          </p:cNvPr>
          <p:cNvSpPr>
            <a:spLocks noGrp="1"/>
          </p:cNvSpPr>
          <p:nvPr>
            <p:ph sz="half" idx="2"/>
          </p:nvPr>
        </p:nvSpPr>
        <p:spPr>
          <a:xfrm>
            <a:off x="6197600" y="1772816"/>
            <a:ext cx="5384800" cy="4974059"/>
          </a:xfrm>
        </p:spPr>
        <p:txBody>
          <a:bodyPr>
            <a:normAutofit fontScale="92500" lnSpcReduction="10000"/>
          </a:bodyPr>
          <a:lstStyle/>
          <a:p>
            <a:pPr marL="234950" indent="-177800">
              <a:spcBef>
                <a:spcPts val="1224"/>
              </a:spcBef>
            </a:pPr>
            <a:r>
              <a:rPr lang="ja-JP" altLang="en-US" sz="2400" b="1"/>
              <a:t>データ交換</a:t>
            </a:r>
            <a:endParaRPr lang="en-US" altLang="ja-JP" sz="2400" b="1" dirty="0"/>
          </a:p>
          <a:p>
            <a:pPr marL="457200" lvl="1" indent="0">
              <a:spcBef>
                <a:spcPts val="1224"/>
              </a:spcBef>
              <a:buNone/>
            </a:pPr>
            <a:r>
              <a:rPr lang="ja-JP" altLang="en-US" sz="2000">
                <a:solidFill>
                  <a:srgbClr val="C00000"/>
                </a:solidFill>
              </a:rPr>
              <a:t>ランダムに入換え</a:t>
            </a:r>
            <a:endParaRPr lang="en-US" altLang="ja-JP" sz="2000" dirty="0">
              <a:solidFill>
                <a:srgbClr val="C00000"/>
              </a:solidFill>
            </a:endParaRPr>
          </a:p>
          <a:p>
            <a:pPr lvl="1"/>
            <a:r>
              <a:rPr lang="en-US" altLang="ja-JP" sz="2000" dirty="0"/>
              <a:t>A</a:t>
            </a:r>
            <a:r>
              <a:rPr lang="ja-JP" altLang="en-US" sz="2000"/>
              <a:t>さんと</a:t>
            </a:r>
            <a:r>
              <a:rPr lang="en-US" altLang="ja-JP" sz="2000" dirty="0"/>
              <a:t>B</a:t>
            </a:r>
            <a:r>
              <a:rPr lang="ja-JP" altLang="en-US" sz="2000"/>
              <a:t>さんの購買履歴を入替え</a:t>
            </a:r>
            <a:endParaRPr lang="en-US" altLang="ja-JP" sz="2000" dirty="0"/>
          </a:p>
          <a:p>
            <a:pPr marL="234950" indent="-177800">
              <a:spcBef>
                <a:spcPts val="1224"/>
              </a:spcBef>
            </a:pPr>
            <a:r>
              <a:rPr lang="ja-JP" altLang="en-US" sz="2400" b="1"/>
              <a:t>ノイズ付加</a:t>
            </a:r>
            <a:endParaRPr lang="en-US" altLang="ja-JP" sz="2400" b="1" dirty="0"/>
          </a:p>
          <a:p>
            <a:pPr marL="457200" lvl="1" indent="0">
              <a:spcBef>
                <a:spcPts val="1224"/>
              </a:spcBef>
              <a:buNone/>
            </a:pPr>
            <a:r>
              <a:rPr lang="ja-JP" altLang="en-US" sz="2000">
                <a:solidFill>
                  <a:srgbClr val="C00000"/>
                </a:solidFill>
              </a:rPr>
              <a:t>元の数値にランダムな値を付け加える</a:t>
            </a:r>
            <a:endParaRPr lang="en-US" altLang="ja-JP" sz="2000" dirty="0">
              <a:solidFill>
                <a:srgbClr val="C00000"/>
              </a:solidFill>
            </a:endParaRPr>
          </a:p>
          <a:p>
            <a:pPr lvl="1"/>
            <a:r>
              <a:rPr lang="en-US" altLang="ja-JP" sz="2000" dirty="0"/>
              <a:t>GPS</a:t>
            </a:r>
            <a:r>
              <a:rPr lang="ja-JP" altLang="en-US" sz="2000"/>
              <a:t>データにノイズを加えて自宅や職場特定を困難に</a:t>
            </a:r>
            <a:endParaRPr lang="en-US" altLang="ja-JP" sz="2000" dirty="0"/>
          </a:p>
          <a:p>
            <a:pPr marL="234950" indent="-177800">
              <a:spcBef>
                <a:spcPts val="1224"/>
              </a:spcBef>
            </a:pPr>
            <a:r>
              <a:rPr lang="ja-JP" altLang="en-US" sz="2400" b="1"/>
              <a:t>擬似データ生成</a:t>
            </a:r>
            <a:endParaRPr lang="en-US" altLang="ja-JP" sz="2400" b="1" dirty="0"/>
          </a:p>
          <a:p>
            <a:pPr marL="457200" lvl="1" indent="0">
              <a:spcBef>
                <a:spcPts val="1224"/>
              </a:spcBef>
              <a:buNone/>
            </a:pPr>
            <a:r>
              <a:rPr lang="ja-JP" altLang="en-US" sz="2000">
                <a:solidFill>
                  <a:srgbClr val="C00000"/>
                </a:solidFill>
              </a:rPr>
              <a:t>人工データの混ぜ込み</a:t>
            </a:r>
            <a:endParaRPr lang="en-US" altLang="ja-JP" sz="2000" dirty="0">
              <a:solidFill>
                <a:srgbClr val="C00000"/>
              </a:solidFill>
            </a:endParaRPr>
          </a:p>
          <a:p>
            <a:pPr lvl="1"/>
            <a:r>
              <a:rPr lang="ja-JP" altLang="en-US" sz="2000"/>
              <a:t>データが少なく特異性が高いグループの特定が困難に</a:t>
            </a:r>
            <a:endParaRPr lang="en-US" altLang="ja-JP" sz="2000" dirty="0"/>
          </a:p>
          <a:p>
            <a:pPr lvl="1"/>
            <a:endParaRPr lang="en-US" altLang="ja-JP" sz="2000" dirty="0"/>
          </a:p>
          <a:p>
            <a:pPr lvl="1"/>
            <a:endParaRPr lang="en-US" altLang="ja-JP" sz="2000" dirty="0"/>
          </a:p>
          <a:p>
            <a:pPr marL="457200" lvl="1" indent="0">
              <a:buNone/>
            </a:pPr>
            <a:r>
              <a:rPr lang="ja-JP" altLang="en-US" sz="2000"/>
              <a:t>　</a:t>
            </a:r>
            <a:endParaRPr lang="en-US" altLang="ja-JP" sz="2000" dirty="0"/>
          </a:p>
        </p:txBody>
      </p:sp>
      <p:sp>
        <p:nvSpPr>
          <p:cNvPr id="6" name="タイトル 5">
            <a:extLst>
              <a:ext uri="{FF2B5EF4-FFF2-40B4-BE49-F238E27FC236}">
                <a16:creationId xmlns:a16="http://schemas.microsoft.com/office/drawing/2014/main" id="{9D987DF1-D389-FA42-868C-36596F8447A9}"/>
              </a:ext>
            </a:extLst>
          </p:cNvPr>
          <p:cNvSpPr>
            <a:spLocks noGrp="1"/>
          </p:cNvSpPr>
          <p:nvPr>
            <p:ph type="title"/>
          </p:nvPr>
        </p:nvSpPr>
        <p:spPr/>
        <p:txBody>
          <a:bodyPr/>
          <a:lstStyle/>
          <a:p>
            <a:r>
              <a:rPr lang="ja-JP" altLang="en-US"/>
              <a:t>個人情報・データの保護</a:t>
            </a:r>
            <a:endParaRPr kumimoji="1" lang="ja-JP" altLang="en-US"/>
          </a:p>
        </p:txBody>
      </p:sp>
      <p:sp>
        <p:nvSpPr>
          <p:cNvPr id="7" name="テキスト プレースホルダー 6">
            <a:extLst>
              <a:ext uri="{FF2B5EF4-FFF2-40B4-BE49-F238E27FC236}">
                <a16:creationId xmlns:a16="http://schemas.microsoft.com/office/drawing/2014/main" id="{28A8AD8F-A415-3644-97D6-3D47F63A64B6}"/>
              </a:ext>
            </a:extLst>
          </p:cNvPr>
          <p:cNvSpPr>
            <a:spLocks noGrp="1"/>
          </p:cNvSpPr>
          <p:nvPr>
            <p:ph type="body" sz="quarter" idx="14"/>
          </p:nvPr>
        </p:nvSpPr>
        <p:spPr/>
        <p:txBody>
          <a:bodyPr/>
          <a:lstStyle/>
          <a:p>
            <a:r>
              <a:rPr lang="ja-JP" altLang="en-US"/>
              <a:t>データサイエンスにおける倫理</a:t>
            </a:r>
            <a:endParaRPr kumimoji="1" lang="ja-JP" altLang="en-US"/>
          </a:p>
        </p:txBody>
      </p:sp>
      <p:sp>
        <p:nvSpPr>
          <p:cNvPr id="5" name="テキスト プレースホルダー 4">
            <a:extLst>
              <a:ext uri="{FF2B5EF4-FFF2-40B4-BE49-F238E27FC236}">
                <a16:creationId xmlns:a16="http://schemas.microsoft.com/office/drawing/2014/main" id="{538F65A3-97C0-094C-BE3D-E5F836016C73}"/>
              </a:ext>
            </a:extLst>
          </p:cNvPr>
          <p:cNvSpPr>
            <a:spLocks noGrp="1"/>
          </p:cNvSpPr>
          <p:nvPr>
            <p:ph type="body" sz="quarter" idx="13"/>
          </p:nvPr>
        </p:nvSpPr>
        <p:spPr/>
        <p:txBody>
          <a:bodyPr>
            <a:normAutofit fontScale="92500" lnSpcReduction="20000"/>
          </a:bodyPr>
          <a:lstStyle/>
          <a:p>
            <a:r>
              <a:rPr lang="ja-JP" altLang="en-US"/>
              <a:t>　情報を保ちながら個人情報を匿名化する様々な手法</a:t>
            </a:r>
          </a:p>
        </p:txBody>
      </p:sp>
    </p:spTree>
    <p:extLst>
      <p:ext uri="{BB962C8B-B14F-4D97-AF65-F5344CB8AC3E}">
        <p14:creationId xmlns:p14="http://schemas.microsoft.com/office/powerpoint/2010/main" val="2854259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EB44083-6756-A74D-A71F-FCD2D6423216}"/>
              </a:ext>
            </a:extLst>
          </p:cNvPr>
          <p:cNvSpPr>
            <a:spLocks noGrp="1"/>
          </p:cNvSpPr>
          <p:nvPr>
            <p:ph idx="1"/>
          </p:nvPr>
        </p:nvSpPr>
        <p:spPr/>
        <p:txBody>
          <a:bodyPr>
            <a:normAutofit fontScale="77500" lnSpcReduction="20000"/>
          </a:bodyPr>
          <a:lstStyle/>
          <a:p>
            <a:r>
              <a:rPr lang="ja-JP" altLang="en-US"/>
              <a:t>個人情報を取り扱う者</a:t>
            </a:r>
            <a:r>
              <a:rPr lang="en-US" altLang="ja-JP" dirty="0"/>
              <a:t>(</a:t>
            </a:r>
            <a:r>
              <a:rPr lang="ja-JP" altLang="en-US"/>
              <a:t>会社等</a:t>
            </a:r>
            <a:r>
              <a:rPr lang="en-US" altLang="ja-JP" dirty="0"/>
              <a:t>)</a:t>
            </a:r>
            <a:r>
              <a:rPr lang="ja-JP" altLang="en-US"/>
              <a:t>は，</a:t>
            </a:r>
            <a:endParaRPr lang="en-US" altLang="ja-JP" dirty="0"/>
          </a:p>
          <a:p>
            <a:pPr lvl="1"/>
            <a:r>
              <a:rPr lang="ja-JP" altLang="en-US"/>
              <a:t>個人情報を取得する際に</a:t>
            </a:r>
            <a:r>
              <a:rPr lang="ja-JP" altLang="en-US">
                <a:solidFill>
                  <a:schemeClr val="accent2"/>
                </a:solidFill>
              </a:rPr>
              <a:t>利用目的を本人に伝える</a:t>
            </a:r>
            <a:r>
              <a:rPr lang="ja-JP" altLang="en-US"/>
              <a:t>必要がある．</a:t>
            </a:r>
            <a:endParaRPr lang="en-US" altLang="ja-JP" dirty="0"/>
          </a:p>
          <a:p>
            <a:pPr lvl="1"/>
            <a:r>
              <a:rPr lang="ja-JP" altLang="en-US"/>
              <a:t>個人情報を利用する際には伝えた</a:t>
            </a:r>
            <a:r>
              <a:rPr lang="ja-JP" altLang="en-US">
                <a:solidFill>
                  <a:schemeClr val="accent2"/>
                </a:solidFill>
              </a:rPr>
              <a:t>利用目的にのみ利用</a:t>
            </a:r>
            <a:r>
              <a:rPr lang="ja-JP" altLang="en-US"/>
              <a:t>する必要がある．</a:t>
            </a:r>
            <a:endParaRPr lang="en-US" altLang="ja-JP" dirty="0"/>
          </a:p>
          <a:p>
            <a:pPr lvl="1"/>
            <a:r>
              <a:rPr lang="ja-JP" altLang="en-US">
                <a:solidFill>
                  <a:schemeClr val="accent2"/>
                </a:solidFill>
              </a:rPr>
              <a:t>第三者への提供</a:t>
            </a:r>
            <a:r>
              <a:rPr lang="ja-JP" altLang="en-US"/>
              <a:t>は本人の</a:t>
            </a:r>
            <a:r>
              <a:rPr lang="ja-JP" altLang="en-US">
                <a:solidFill>
                  <a:schemeClr val="accent2"/>
                </a:solidFill>
              </a:rPr>
              <a:t>同意の範囲内</a:t>
            </a:r>
            <a:r>
              <a:rPr lang="ja-JP" altLang="en-US"/>
              <a:t>とする．</a:t>
            </a:r>
            <a:endParaRPr lang="en-US" altLang="ja-JP" dirty="0"/>
          </a:p>
          <a:p>
            <a:pPr lvl="1"/>
            <a:r>
              <a:rPr lang="ja-JP" altLang="en-US"/>
              <a:t>個人情報は</a:t>
            </a:r>
            <a:r>
              <a:rPr lang="ja-JP" altLang="en-US">
                <a:solidFill>
                  <a:schemeClr val="accent2"/>
                </a:solidFill>
              </a:rPr>
              <a:t>漏洩しないよう厳密に管理</a:t>
            </a:r>
            <a:r>
              <a:rPr lang="ja-JP" altLang="en-US"/>
              <a:t>する必要がある．</a:t>
            </a:r>
            <a:endParaRPr lang="en-US" altLang="ja-JP" dirty="0"/>
          </a:p>
          <a:p>
            <a:pPr lvl="1"/>
            <a:endParaRPr lang="en-US" altLang="ja-JP" dirty="0"/>
          </a:p>
          <a:p>
            <a:r>
              <a:rPr lang="ja-JP" altLang="en-US"/>
              <a:t>個人情報第三者提供の例外事項</a:t>
            </a:r>
            <a:endParaRPr lang="en-US" altLang="ja-JP" dirty="0"/>
          </a:p>
          <a:p>
            <a:pPr lvl="1"/>
            <a:r>
              <a:rPr lang="ja-JP" altLang="en-US"/>
              <a:t>国勢調査など，</a:t>
            </a:r>
            <a:r>
              <a:rPr lang="ja-JP" altLang="en-US">
                <a:solidFill>
                  <a:schemeClr val="accent2"/>
                </a:solidFill>
              </a:rPr>
              <a:t>法令に基づく</a:t>
            </a:r>
            <a:r>
              <a:rPr lang="ja-JP" altLang="en-US"/>
              <a:t>とき</a:t>
            </a:r>
            <a:endParaRPr lang="en-US" altLang="ja-JP" dirty="0"/>
          </a:p>
          <a:p>
            <a:pPr lvl="1"/>
            <a:r>
              <a:rPr lang="ja-JP" altLang="en-US">
                <a:solidFill>
                  <a:schemeClr val="accent2"/>
                </a:solidFill>
              </a:rPr>
              <a:t>人の生命、身体、財産の保護</a:t>
            </a:r>
            <a:r>
              <a:rPr lang="ja-JP" altLang="en-US"/>
              <a:t>に必要があるとき（例</a:t>
            </a:r>
            <a:r>
              <a:rPr lang="en-US" altLang="ja-JP" dirty="0"/>
              <a:t>:</a:t>
            </a:r>
            <a:r>
              <a:rPr lang="ja-JP" altLang="en-US"/>
              <a:t>事故被害者の家族への連絡）</a:t>
            </a:r>
            <a:endParaRPr lang="en-US" altLang="ja-JP" dirty="0"/>
          </a:p>
          <a:p>
            <a:pPr lvl="1"/>
            <a:r>
              <a:rPr lang="ja-JP" altLang="en-US">
                <a:solidFill>
                  <a:schemeClr val="accent2"/>
                </a:solidFill>
              </a:rPr>
              <a:t>公衆衛生の向上や児童の健全な育成</a:t>
            </a:r>
            <a:r>
              <a:rPr lang="ja-JP" altLang="en-US"/>
              <a:t>に特に必要があるとき（例</a:t>
            </a:r>
            <a:r>
              <a:rPr lang="en-US" altLang="ja-JP" dirty="0"/>
              <a:t>:</a:t>
            </a:r>
            <a:r>
              <a:rPr lang="en" altLang="ja-JP" dirty="0"/>
              <a:t>DV, </a:t>
            </a:r>
            <a:r>
              <a:rPr lang="ja-JP" altLang="en-US"/>
              <a:t>児童虐待等）</a:t>
            </a:r>
            <a:endParaRPr lang="en-US" altLang="ja-JP" dirty="0"/>
          </a:p>
          <a:p>
            <a:pPr lvl="1"/>
            <a:r>
              <a:rPr lang="ja-JP" altLang="en-US"/>
              <a:t>国の機関や地方公共団体などの事務遂行に協力するとき（</a:t>
            </a:r>
            <a:r>
              <a:rPr lang="ja-JP" altLang="en-US">
                <a:solidFill>
                  <a:schemeClr val="accent2"/>
                </a:solidFill>
              </a:rPr>
              <a:t>例</a:t>
            </a:r>
            <a:r>
              <a:rPr lang="en-US" altLang="ja-JP" dirty="0">
                <a:solidFill>
                  <a:schemeClr val="accent2"/>
                </a:solidFill>
              </a:rPr>
              <a:t>: </a:t>
            </a:r>
            <a:r>
              <a:rPr lang="ja-JP" altLang="en-US">
                <a:solidFill>
                  <a:schemeClr val="accent2"/>
                </a:solidFill>
              </a:rPr>
              <a:t>警察の犯罪捜査</a:t>
            </a:r>
            <a:r>
              <a:rPr lang="ja-JP" altLang="en-US"/>
              <a:t>）</a:t>
            </a:r>
            <a:endParaRPr lang="en-US" altLang="ja-JP" dirty="0"/>
          </a:p>
          <a:p>
            <a:pPr lvl="1"/>
            <a:r>
              <a:rPr lang="ja-JP" altLang="en-US" u="sng"/>
              <a:t>個人情報を復元できないよう</a:t>
            </a:r>
            <a:r>
              <a:rPr lang="ja-JP" altLang="en-US">
                <a:solidFill>
                  <a:schemeClr val="accent2"/>
                </a:solidFill>
              </a:rPr>
              <a:t>匿名加工</a:t>
            </a:r>
            <a:r>
              <a:rPr lang="ja-JP" altLang="en-US"/>
              <a:t>したとき</a:t>
            </a:r>
          </a:p>
        </p:txBody>
      </p:sp>
      <p:sp>
        <p:nvSpPr>
          <p:cNvPr id="5" name="テキスト プレースホルダー 4">
            <a:extLst>
              <a:ext uri="{FF2B5EF4-FFF2-40B4-BE49-F238E27FC236}">
                <a16:creationId xmlns:a16="http://schemas.microsoft.com/office/drawing/2014/main" id="{AFD90B4D-DD75-8942-8217-48A6F46010A2}"/>
              </a:ext>
            </a:extLst>
          </p:cNvPr>
          <p:cNvSpPr>
            <a:spLocks noGrp="1"/>
          </p:cNvSpPr>
          <p:nvPr>
            <p:ph type="body" sz="quarter" idx="13"/>
          </p:nvPr>
        </p:nvSpPr>
        <p:spPr/>
        <p:txBody>
          <a:bodyPr>
            <a:normAutofit fontScale="92500" lnSpcReduction="20000"/>
          </a:bodyPr>
          <a:lstStyle/>
          <a:p>
            <a:r>
              <a:rPr lang="ja-JP" altLang="en-US"/>
              <a:t>個人情報保護法の概要</a:t>
            </a:r>
            <a:endParaRPr lang="en-US" altLang="ja-JP" dirty="0"/>
          </a:p>
        </p:txBody>
      </p:sp>
      <p:sp>
        <p:nvSpPr>
          <p:cNvPr id="6" name="タイトル 5">
            <a:extLst>
              <a:ext uri="{FF2B5EF4-FFF2-40B4-BE49-F238E27FC236}">
                <a16:creationId xmlns:a16="http://schemas.microsoft.com/office/drawing/2014/main" id="{6DB0FC43-52EF-7746-AF51-94B05BBC7CE3}"/>
              </a:ext>
            </a:extLst>
          </p:cNvPr>
          <p:cNvSpPr>
            <a:spLocks noGrp="1"/>
          </p:cNvSpPr>
          <p:nvPr>
            <p:ph type="title"/>
          </p:nvPr>
        </p:nvSpPr>
        <p:spPr/>
        <p:txBody>
          <a:bodyPr/>
          <a:lstStyle/>
          <a:p>
            <a:r>
              <a:rPr lang="ja-JP" altLang="en-US"/>
              <a:t>個人情報の保護</a:t>
            </a:r>
          </a:p>
        </p:txBody>
      </p:sp>
      <p:sp>
        <p:nvSpPr>
          <p:cNvPr id="13" name="テキスト プレースホルダー 12">
            <a:extLst>
              <a:ext uri="{FF2B5EF4-FFF2-40B4-BE49-F238E27FC236}">
                <a16:creationId xmlns:a16="http://schemas.microsoft.com/office/drawing/2014/main" id="{9961DEFA-D676-DE49-AAD7-2C5E935A4446}"/>
              </a:ext>
            </a:extLst>
          </p:cNvPr>
          <p:cNvSpPr>
            <a:spLocks noGrp="1"/>
          </p:cNvSpPr>
          <p:nvPr>
            <p:ph type="body" sz="quarter" idx="14"/>
          </p:nvPr>
        </p:nvSpPr>
        <p:spPr/>
        <p:txBody>
          <a:bodyPr/>
          <a:lstStyle/>
          <a:p>
            <a:r>
              <a:rPr lang="ja-JP" altLang="en-US"/>
              <a:t>データサイエンスにおける倫理</a:t>
            </a:r>
          </a:p>
          <a:p>
            <a:endParaRPr kumimoji="1" lang="ja-JP" altLang="en-US"/>
          </a:p>
        </p:txBody>
      </p:sp>
      <p:sp>
        <p:nvSpPr>
          <p:cNvPr id="14" name="テキスト ボックス 13">
            <a:extLst>
              <a:ext uri="{FF2B5EF4-FFF2-40B4-BE49-F238E27FC236}">
                <a16:creationId xmlns:a16="http://schemas.microsoft.com/office/drawing/2014/main" id="{C8FCECA4-A12C-FA4A-B3B7-4D4D45964CBB}"/>
              </a:ext>
            </a:extLst>
          </p:cNvPr>
          <p:cNvSpPr txBox="1"/>
          <p:nvPr/>
        </p:nvSpPr>
        <p:spPr>
          <a:xfrm>
            <a:off x="7600542" y="3356992"/>
            <a:ext cx="4490583" cy="919401"/>
          </a:xfrm>
          <a:prstGeom prst="wedgeRoundRectCallout">
            <a:avLst>
              <a:gd name="adj1" fmla="val -27175"/>
              <a:gd name="adj2" fmla="val 77905"/>
              <a:gd name="adj3" fmla="val 16667"/>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2400">
                <a:latin typeface="Meiryo UI" panose="020B0604030504040204" pitchFamily="34" charset="-128"/>
                <a:ea typeface="Meiryo UI" panose="020B0604030504040204" pitchFamily="34" charset="-128"/>
              </a:rPr>
              <a:t>本人に同意を得るのが難しいときや</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同意をとることに支障がある場合</a:t>
            </a:r>
          </a:p>
        </p:txBody>
      </p:sp>
      <p:pic>
        <p:nvPicPr>
          <p:cNvPr id="15" name="図 14">
            <a:extLst>
              <a:ext uri="{FF2B5EF4-FFF2-40B4-BE49-F238E27FC236}">
                <a16:creationId xmlns:a16="http://schemas.microsoft.com/office/drawing/2014/main" id="{FFE7BFCD-BE9E-AA4E-BEF7-4492C4913AFD}"/>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9192344" y="5589240"/>
            <a:ext cx="1021772" cy="1163685"/>
          </a:xfrm>
          <a:prstGeom prst="rect">
            <a:avLst/>
          </a:prstGeom>
        </p:spPr>
      </p:pic>
      <p:pic>
        <p:nvPicPr>
          <p:cNvPr id="16" name="図 15">
            <a:extLst>
              <a:ext uri="{FF2B5EF4-FFF2-40B4-BE49-F238E27FC236}">
                <a16:creationId xmlns:a16="http://schemas.microsoft.com/office/drawing/2014/main" id="{A7786F08-B13C-644B-A49D-2D0B363E40E1}"/>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10560496" y="4869160"/>
            <a:ext cx="1511423" cy="1511423"/>
          </a:xfrm>
          <a:prstGeom prst="rect">
            <a:avLst/>
          </a:prstGeom>
        </p:spPr>
      </p:pic>
      <p:sp>
        <p:nvSpPr>
          <p:cNvPr id="17" name="正方形/長方形 16">
            <a:extLst>
              <a:ext uri="{FF2B5EF4-FFF2-40B4-BE49-F238E27FC236}">
                <a16:creationId xmlns:a16="http://schemas.microsoft.com/office/drawing/2014/main" id="{7FBFB065-CB99-5D4B-A347-0AED0C3126E5}"/>
              </a:ext>
            </a:extLst>
          </p:cNvPr>
          <p:cNvSpPr/>
          <p:nvPr/>
        </p:nvSpPr>
        <p:spPr>
          <a:xfrm>
            <a:off x="983432" y="5589240"/>
            <a:ext cx="5544616" cy="4320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9" name="図 18">
            <a:extLst>
              <a:ext uri="{FF2B5EF4-FFF2-40B4-BE49-F238E27FC236}">
                <a16:creationId xmlns:a16="http://schemas.microsoft.com/office/drawing/2014/main" id="{7BCBEF90-77D9-214E-B976-EE53081172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0376" y="456509"/>
            <a:ext cx="2630935" cy="2684459"/>
          </a:xfrm>
          <a:prstGeom prst="rect">
            <a:avLst/>
          </a:prstGeom>
        </p:spPr>
      </p:pic>
      <p:grpSp>
        <p:nvGrpSpPr>
          <p:cNvPr id="23" name="グループ化 22">
            <a:extLst>
              <a:ext uri="{FF2B5EF4-FFF2-40B4-BE49-F238E27FC236}">
                <a16:creationId xmlns:a16="http://schemas.microsoft.com/office/drawing/2014/main" id="{AA3CD967-1A11-DF4C-8434-5BDA0D6AE255}"/>
              </a:ext>
            </a:extLst>
          </p:cNvPr>
          <p:cNvGrpSpPr/>
          <p:nvPr/>
        </p:nvGrpSpPr>
        <p:grpSpPr>
          <a:xfrm>
            <a:off x="5127692" y="476673"/>
            <a:ext cx="7019835" cy="1080119"/>
            <a:chOff x="5127692" y="476673"/>
            <a:chExt cx="7019835" cy="1080119"/>
          </a:xfrm>
          <a:effectLst>
            <a:outerShdw blurRad="127000" dist="88900" dir="2700000" sx="103000" sy="103000" algn="tl" rotWithShape="0">
              <a:schemeClr val="bg1">
                <a:alpha val="40000"/>
              </a:schemeClr>
            </a:outerShdw>
          </a:effectLst>
        </p:grpSpPr>
        <p:pic>
          <p:nvPicPr>
            <p:cNvPr id="20" name="図 19">
              <a:extLst>
                <a:ext uri="{FF2B5EF4-FFF2-40B4-BE49-F238E27FC236}">
                  <a16:creationId xmlns:a16="http://schemas.microsoft.com/office/drawing/2014/main" id="{6A6830AD-2144-9342-A6D1-5CF8E29BB698}"/>
                </a:ext>
              </a:extLst>
            </p:cNvPr>
            <p:cNvPicPr>
              <a:picLocks noChangeAspect="1"/>
            </p:cNvPicPr>
            <p:nvPr/>
          </p:nvPicPr>
          <p:blipFill rotWithShape="1">
            <a:blip r:embed="rId5">
              <a:extLst>
                <a:ext uri="{28A0092B-C50C-407E-A947-70E740481C1C}">
                  <a14:useLocalDpi xmlns:a14="http://schemas.microsoft.com/office/drawing/2010/main" val="0"/>
                </a:ext>
              </a:extLst>
            </a:blip>
            <a:srcRect t="63612" b="21309"/>
            <a:stretch/>
          </p:blipFill>
          <p:spPr>
            <a:xfrm>
              <a:off x="5127692" y="476673"/>
              <a:ext cx="7019835" cy="1080119"/>
            </a:xfrm>
            <a:prstGeom prst="rect">
              <a:avLst/>
            </a:prstGeom>
          </p:spPr>
        </p:pic>
        <p:cxnSp>
          <p:nvCxnSpPr>
            <p:cNvPr id="22" name="直線コネクタ 21">
              <a:extLst>
                <a:ext uri="{FF2B5EF4-FFF2-40B4-BE49-F238E27FC236}">
                  <a16:creationId xmlns:a16="http://schemas.microsoft.com/office/drawing/2014/main" id="{5FB7870A-DC97-9444-B414-BFF5D3505616}"/>
                </a:ext>
              </a:extLst>
            </p:cNvPr>
            <p:cNvCxnSpPr/>
            <p:nvPr/>
          </p:nvCxnSpPr>
          <p:spPr>
            <a:xfrm>
              <a:off x="6384032" y="1052736"/>
              <a:ext cx="194762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1" name="フッター プレースホルダー 3">
            <a:extLst>
              <a:ext uri="{FF2B5EF4-FFF2-40B4-BE49-F238E27FC236}">
                <a16:creationId xmlns:a16="http://schemas.microsoft.com/office/drawing/2014/main" id="{1DDE0F1A-A2DF-864D-8899-764B9DADC028}"/>
              </a:ext>
            </a:extLst>
          </p:cNvPr>
          <p:cNvSpPr txBox="1">
            <a:spLocks/>
          </p:cNvSpPr>
          <p:nvPr/>
        </p:nvSpPr>
        <p:spPr>
          <a:xfrm>
            <a:off x="10416480" y="6304235"/>
            <a:ext cx="1766532"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43437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89C97450-5167-EA41-A588-0A79BD6A7B03}"/>
              </a:ext>
            </a:extLst>
          </p:cNvPr>
          <p:cNvSpPr>
            <a:spLocks noGrp="1"/>
          </p:cNvSpPr>
          <p:nvPr>
            <p:ph idx="1"/>
          </p:nvPr>
        </p:nvSpPr>
        <p:spPr>
          <a:xfrm>
            <a:off x="527382" y="1844824"/>
            <a:ext cx="6958502" cy="4511526"/>
          </a:xfrm>
          <a:ln w="6350">
            <a:noFill/>
          </a:ln>
        </p:spPr>
        <p:txBody>
          <a:bodyPr vert="horz" lIns="0" tIns="45720" rIns="0" bIns="45720" rtlCol="0">
            <a:normAutofit/>
          </a:bodyPr>
          <a:lstStyle/>
          <a:p>
            <a:pPr marL="269875" indent="-269875">
              <a:buFont typeface="Wingdings" pitchFamily="2" charset="2"/>
              <a:buChar char="l"/>
            </a:pPr>
            <a:r>
              <a:rPr lang="ja-JP" altLang="en-US"/>
              <a:t>本人の同意なくデータを利活用可</a:t>
            </a:r>
          </a:p>
          <a:p>
            <a:pPr marL="269875" indent="-269875">
              <a:buFont typeface="Wingdings" panose="05000000000000000000" pitchFamily="2" charset="2"/>
              <a:buChar char="p"/>
            </a:pPr>
            <a:endParaRPr lang="en-US" altLang="ja-JP" dirty="0"/>
          </a:p>
          <a:p>
            <a:pPr marL="269875" indent="-269875">
              <a:buFont typeface="Wingdings" pitchFamily="2" charset="2"/>
              <a:buChar char="l"/>
            </a:pPr>
            <a:r>
              <a:rPr lang="ja-JP" altLang="en-US"/>
              <a:t>事業者間における</a:t>
            </a:r>
            <a:r>
              <a:rPr lang="ja-JP" altLang="en-US">
                <a:solidFill>
                  <a:schemeClr val="accent2"/>
                </a:solidFill>
              </a:rPr>
              <a:t>データ取引</a:t>
            </a:r>
            <a:r>
              <a:rPr lang="ja-JP" altLang="en-US"/>
              <a:t>や</a:t>
            </a:r>
            <a:endParaRPr lang="en-US" altLang="ja-JP" dirty="0"/>
          </a:p>
          <a:p>
            <a:pPr marL="0" indent="0">
              <a:buNone/>
            </a:pPr>
            <a:r>
              <a:rPr lang="ja-JP" altLang="en-US">
                <a:solidFill>
                  <a:schemeClr val="accent2"/>
                </a:solidFill>
              </a:rPr>
              <a:t>データ連携</a:t>
            </a:r>
            <a:r>
              <a:rPr lang="ja-JP" altLang="en-US"/>
              <a:t>など、データの利活用を促進</a:t>
            </a:r>
            <a:endParaRPr lang="en-US" altLang="ja-JP" dirty="0"/>
          </a:p>
          <a:p>
            <a:pPr marL="269875" indent="-269875">
              <a:buFont typeface="Wingdings" panose="05000000000000000000" pitchFamily="2" charset="2"/>
              <a:buChar char="p"/>
            </a:pPr>
            <a:endParaRPr lang="ja-JP" altLang="en-US"/>
          </a:p>
          <a:p>
            <a:pPr marL="269875" indent="-269875">
              <a:buFont typeface="Wingdings" pitchFamily="2" charset="2"/>
              <a:buChar char="l"/>
            </a:pPr>
            <a:r>
              <a:rPr lang="ja-JP" altLang="en-US"/>
              <a:t>新事業や新サービスで利便性が向上！</a:t>
            </a:r>
          </a:p>
          <a:p>
            <a:pPr>
              <a:buFont typeface="Wingdings" panose="05000000000000000000" pitchFamily="2" charset="2"/>
              <a:buChar char="p"/>
            </a:pPr>
            <a:endParaRPr lang="ja-JP" altLang="en-US"/>
          </a:p>
        </p:txBody>
      </p:sp>
      <p:sp>
        <p:nvSpPr>
          <p:cNvPr id="8" name="テキスト プレースホルダー 7">
            <a:extLst>
              <a:ext uri="{FF2B5EF4-FFF2-40B4-BE49-F238E27FC236}">
                <a16:creationId xmlns:a16="http://schemas.microsoft.com/office/drawing/2014/main" id="{33270831-DB7B-694F-B8F1-C956DF33DF53}"/>
              </a:ext>
            </a:extLst>
          </p:cNvPr>
          <p:cNvSpPr>
            <a:spLocks noGrp="1"/>
          </p:cNvSpPr>
          <p:nvPr>
            <p:ph type="body" sz="quarter" idx="13"/>
          </p:nvPr>
        </p:nvSpPr>
        <p:spPr>
          <a:prstGeom prst="roundRect">
            <a:avLst/>
          </a:prstGeom>
          <a:solidFill>
            <a:srgbClr val="41A8EC"/>
          </a:solidFill>
        </p:spPr>
        <p:txBody>
          <a:bodyPr vert="horz" lIns="36000" tIns="0" rIns="36000" bIns="0" rtlCol="0" anchor="ctr" anchorCtr="0">
            <a:noAutofit/>
          </a:bodyPr>
          <a:lstStyle/>
          <a:p>
            <a:pPr marL="0" indent="0">
              <a:buNone/>
            </a:pPr>
            <a:r>
              <a:rPr lang="ja-JP" altLang="en-US" sz="2400"/>
              <a:t>　</a:t>
            </a:r>
            <a:r>
              <a:rPr lang="ja-JP" altLang="en-US" sz="3000"/>
              <a:t>匿名化によるメリット</a:t>
            </a:r>
          </a:p>
        </p:txBody>
      </p:sp>
      <p:sp>
        <p:nvSpPr>
          <p:cNvPr id="3" name="タイトル 2">
            <a:extLst>
              <a:ext uri="{FF2B5EF4-FFF2-40B4-BE49-F238E27FC236}">
                <a16:creationId xmlns:a16="http://schemas.microsoft.com/office/drawing/2014/main" id="{2FC1F3AB-A7E2-4C48-8659-82D14C5D6249}"/>
              </a:ext>
            </a:extLst>
          </p:cNvPr>
          <p:cNvSpPr>
            <a:spLocks noGrp="1"/>
          </p:cNvSpPr>
          <p:nvPr>
            <p:ph type="title"/>
          </p:nvPr>
        </p:nvSpPr>
        <p:spPr/>
        <p:txBody>
          <a:bodyPr>
            <a:normAutofit/>
          </a:bodyPr>
          <a:lstStyle/>
          <a:p>
            <a:r>
              <a:rPr lang="ja-JP" altLang="en-US"/>
              <a:t>データの保護と活用</a:t>
            </a:r>
            <a:endParaRPr kumimoji="1" lang="ja-JP" altLang="en-US"/>
          </a:p>
        </p:txBody>
      </p:sp>
      <p:sp>
        <p:nvSpPr>
          <p:cNvPr id="6" name="テキスト プレースホルダー 5">
            <a:extLst>
              <a:ext uri="{FF2B5EF4-FFF2-40B4-BE49-F238E27FC236}">
                <a16:creationId xmlns:a16="http://schemas.microsoft.com/office/drawing/2014/main" id="{374F10A0-F836-9C41-AF92-8E73DF4F8073}"/>
              </a:ext>
            </a:extLst>
          </p:cNvPr>
          <p:cNvSpPr>
            <a:spLocks noGrp="1"/>
          </p:cNvSpPr>
          <p:nvPr>
            <p:ph type="body" sz="quarter" idx="14"/>
          </p:nvPr>
        </p:nvSpPr>
        <p:spPr/>
        <p:txBody>
          <a:bodyPr/>
          <a:lstStyle/>
          <a:p>
            <a:r>
              <a:rPr lang="ja-JP" altLang="en-US"/>
              <a:t>データサイエンスにおける倫理とは</a:t>
            </a:r>
          </a:p>
        </p:txBody>
      </p:sp>
      <p:sp>
        <p:nvSpPr>
          <p:cNvPr id="10" name="下矢印 9">
            <a:extLst>
              <a:ext uri="{FF2B5EF4-FFF2-40B4-BE49-F238E27FC236}">
                <a16:creationId xmlns:a16="http://schemas.microsoft.com/office/drawing/2014/main" id="{FD6FDCE7-3053-8C47-BC65-0DC7D0C1EDA9}"/>
              </a:ext>
            </a:extLst>
          </p:cNvPr>
          <p:cNvSpPr/>
          <p:nvPr/>
        </p:nvSpPr>
        <p:spPr>
          <a:xfrm>
            <a:off x="2918317" y="2605435"/>
            <a:ext cx="1008112" cy="288032"/>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1" name="下矢印 10">
            <a:extLst>
              <a:ext uri="{FF2B5EF4-FFF2-40B4-BE49-F238E27FC236}">
                <a16:creationId xmlns:a16="http://schemas.microsoft.com/office/drawing/2014/main" id="{1C38CC10-8B22-974D-BA0B-2418E88232FC}"/>
              </a:ext>
            </a:extLst>
          </p:cNvPr>
          <p:cNvSpPr/>
          <p:nvPr/>
        </p:nvSpPr>
        <p:spPr>
          <a:xfrm>
            <a:off x="2918317" y="4221088"/>
            <a:ext cx="1008112" cy="288032"/>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nvGrpSpPr>
          <p:cNvPr id="49" name="グループ化 48">
            <a:extLst>
              <a:ext uri="{FF2B5EF4-FFF2-40B4-BE49-F238E27FC236}">
                <a16:creationId xmlns:a16="http://schemas.microsoft.com/office/drawing/2014/main" id="{98A38549-6BBE-A84E-B830-22C38BBB53A1}"/>
              </a:ext>
            </a:extLst>
          </p:cNvPr>
          <p:cNvGrpSpPr/>
          <p:nvPr/>
        </p:nvGrpSpPr>
        <p:grpSpPr>
          <a:xfrm>
            <a:off x="6960096" y="2132857"/>
            <a:ext cx="5256584" cy="3096345"/>
            <a:chOff x="45386" y="3850971"/>
            <a:chExt cx="5927185" cy="3491355"/>
          </a:xfrm>
        </p:grpSpPr>
        <p:grpSp>
          <p:nvGrpSpPr>
            <p:cNvPr id="34" name="グループ化 33">
              <a:extLst>
                <a:ext uri="{FF2B5EF4-FFF2-40B4-BE49-F238E27FC236}">
                  <a16:creationId xmlns:a16="http://schemas.microsoft.com/office/drawing/2014/main" id="{FFB82EF4-D296-DB4C-B61C-496890D240A1}"/>
                </a:ext>
              </a:extLst>
            </p:cNvPr>
            <p:cNvGrpSpPr/>
            <p:nvPr/>
          </p:nvGrpSpPr>
          <p:grpSpPr>
            <a:xfrm>
              <a:off x="3280134" y="4034913"/>
              <a:ext cx="2692437" cy="2130391"/>
              <a:chOff x="2639616" y="4005064"/>
              <a:chExt cx="4014781" cy="3176695"/>
            </a:xfrm>
          </p:grpSpPr>
          <p:pic>
            <p:nvPicPr>
              <p:cNvPr id="29" name="図 28">
                <a:extLst>
                  <a:ext uri="{FF2B5EF4-FFF2-40B4-BE49-F238E27FC236}">
                    <a16:creationId xmlns:a16="http://schemas.microsoft.com/office/drawing/2014/main" id="{6F73E088-F45E-C946-A474-9A6E6517B5CC}"/>
                  </a:ext>
                </a:extLst>
              </p:cNvPr>
              <p:cNvPicPr>
                <a:picLocks noChangeAspect="1"/>
              </p:cNvPicPr>
              <p:nvPr/>
            </p:nvPicPr>
            <p:blipFill>
              <a:blip r:embed="rId2"/>
              <a:stretch>
                <a:fillRect/>
              </a:stretch>
            </p:blipFill>
            <p:spPr>
              <a:xfrm>
                <a:off x="2639616" y="4005064"/>
                <a:ext cx="4014781" cy="3176695"/>
              </a:xfrm>
              <a:prstGeom prst="rect">
                <a:avLst/>
              </a:prstGeom>
            </p:spPr>
          </p:pic>
          <p:pic>
            <p:nvPicPr>
              <p:cNvPr id="30" name="図 29">
                <a:extLst>
                  <a:ext uri="{FF2B5EF4-FFF2-40B4-BE49-F238E27FC236}">
                    <a16:creationId xmlns:a16="http://schemas.microsoft.com/office/drawing/2014/main" id="{320A4B21-23ED-2944-BE27-0686E973866E}"/>
                  </a:ext>
                </a:extLst>
              </p:cNvPr>
              <p:cNvPicPr>
                <a:picLocks noChangeAspect="1"/>
              </p:cNvPicPr>
              <p:nvPr/>
            </p:nvPicPr>
            <p:blipFill>
              <a:blip r:embed="rId3"/>
              <a:stretch>
                <a:fillRect/>
              </a:stretch>
            </p:blipFill>
            <p:spPr>
              <a:xfrm>
                <a:off x="5252577" y="6060347"/>
                <a:ext cx="708422" cy="725347"/>
              </a:xfrm>
              <a:prstGeom prst="rect">
                <a:avLst/>
              </a:prstGeom>
            </p:spPr>
          </p:pic>
          <p:sp>
            <p:nvSpPr>
              <p:cNvPr id="31" name="円/楕円 30">
                <a:extLst>
                  <a:ext uri="{FF2B5EF4-FFF2-40B4-BE49-F238E27FC236}">
                    <a16:creationId xmlns:a16="http://schemas.microsoft.com/office/drawing/2014/main" id="{4F8752EF-17F9-D745-8BAB-121F803D2C13}"/>
                  </a:ext>
                </a:extLst>
              </p:cNvPr>
              <p:cNvSpPr/>
              <p:nvPr/>
            </p:nvSpPr>
            <p:spPr>
              <a:xfrm>
                <a:off x="3448617" y="4797152"/>
                <a:ext cx="227387" cy="227387"/>
              </a:xfrm>
              <a:prstGeom prst="ellipse">
                <a:avLst/>
              </a:prstGeom>
              <a:solidFill>
                <a:schemeClr val="accent2"/>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3" name="フリーフォーム 32">
                <a:extLst>
                  <a:ext uri="{FF2B5EF4-FFF2-40B4-BE49-F238E27FC236}">
                    <a16:creationId xmlns:a16="http://schemas.microsoft.com/office/drawing/2014/main" id="{0F9C8AE0-A8D4-E64B-BEA8-11596E51185E}"/>
                  </a:ext>
                </a:extLst>
              </p:cNvPr>
              <p:cNvSpPr/>
              <p:nvPr/>
            </p:nvSpPr>
            <p:spPr>
              <a:xfrm>
                <a:off x="3671246" y="4599307"/>
                <a:ext cx="2279176" cy="2045210"/>
              </a:xfrm>
              <a:custGeom>
                <a:avLst/>
                <a:gdLst>
                  <a:gd name="connsiteX0" fmla="*/ 0 w 2279176"/>
                  <a:gd name="connsiteY0" fmla="*/ 232010 h 2045210"/>
                  <a:gd name="connsiteX1" fmla="*/ 341194 w 2279176"/>
                  <a:gd name="connsiteY1" fmla="*/ 0 h 2045210"/>
                  <a:gd name="connsiteX2" fmla="*/ 1091822 w 2279176"/>
                  <a:gd name="connsiteY2" fmla="*/ 696036 h 2045210"/>
                  <a:gd name="connsiteX3" fmla="*/ 2279176 w 2279176"/>
                  <a:gd name="connsiteY3" fmla="*/ 1501254 h 2045210"/>
                  <a:gd name="connsiteX4" fmla="*/ 1920696 w 2279176"/>
                  <a:gd name="connsiteY4" fmla="*/ 2045210 h 2045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176" h="2045210" extrusionOk="0">
                    <a:moveTo>
                      <a:pt x="0" y="232010"/>
                    </a:moveTo>
                    <a:cubicBezTo>
                      <a:pt x="19368" y="95658"/>
                      <a:pt x="134328" y="37770"/>
                      <a:pt x="341194" y="0"/>
                    </a:cubicBezTo>
                    <a:cubicBezTo>
                      <a:pt x="847940" y="271650"/>
                      <a:pt x="453904" y="363771"/>
                      <a:pt x="1091822" y="696036"/>
                    </a:cubicBezTo>
                    <a:cubicBezTo>
                      <a:pt x="1610100" y="1181277"/>
                      <a:pt x="1590686" y="1132081"/>
                      <a:pt x="2279176" y="1501254"/>
                    </a:cubicBezTo>
                    <a:cubicBezTo>
                      <a:pt x="2032363" y="1721126"/>
                      <a:pt x="2241999" y="1762151"/>
                      <a:pt x="1920696" y="2045210"/>
                    </a:cubicBezTo>
                  </a:path>
                </a:pathLst>
              </a:custGeom>
              <a:noFill/>
              <a:ln w="38100">
                <a:solidFill>
                  <a:srgbClr val="FF0000"/>
                </a:solidFill>
                <a:extLst>
                  <a:ext uri="{C807C97D-BFC1-408E-A445-0C87EB9F89A2}">
                    <ask:lineSketchStyleProps xmlns:ask="http://schemas.microsoft.com/office/drawing/2018/sketchyshapes" sd="1219033472">
                      <a:custGeom>
                        <a:avLst/>
                        <a:gdLst>
                          <a:gd name="connsiteX0" fmla="*/ 0 w 2279176"/>
                          <a:gd name="connsiteY0" fmla="*/ 238226 h 2051426"/>
                          <a:gd name="connsiteX1" fmla="*/ 341194 w 2279176"/>
                          <a:gd name="connsiteY1" fmla="*/ 6216 h 2051426"/>
                          <a:gd name="connsiteX2" fmla="*/ 1091822 w 2279176"/>
                          <a:gd name="connsiteY2" fmla="*/ 702252 h 2051426"/>
                          <a:gd name="connsiteX3" fmla="*/ 2279176 w 2279176"/>
                          <a:gd name="connsiteY3" fmla="*/ 1507470 h 2051426"/>
                          <a:gd name="connsiteX4" fmla="*/ 1920696 w 2279176"/>
                          <a:gd name="connsiteY4" fmla="*/ 2051426 h 2051426"/>
                          <a:gd name="connsiteX0" fmla="*/ 0 w 2279176"/>
                          <a:gd name="connsiteY0" fmla="*/ 232010 h 2045210"/>
                          <a:gd name="connsiteX1" fmla="*/ 341194 w 2279176"/>
                          <a:gd name="connsiteY1" fmla="*/ 0 h 2045210"/>
                          <a:gd name="connsiteX2" fmla="*/ 1091822 w 2279176"/>
                          <a:gd name="connsiteY2" fmla="*/ 696036 h 2045210"/>
                          <a:gd name="connsiteX3" fmla="*/ 2279176 w 2279176"/>
                          <a:gd name="connsiteY3" fmla="*/ 1501254 h 2045210"/>
                          <a:gd name="connsiteX4" fmla="*/ 1920696 w 2279176"/>
                          <a:gd name="connsiteY4" fmla="*/ 2045210 h 2045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176" h="2045210" extrusionOk="0">
                            <a:moveTo>
                              <a:pt x="0" y="232010"/>
                            </a:moveTo>
                            <a:cubicBezTo>
                              <a:pt x="32153" y="103544"/>
                              <a:pt x="135822" y="37209"/>
                              <a:pt x="341194" y="0"/>
                            </a:cubicBezTo>
                            <a:cubicBezTo>
                              <a:pt x="837890" y="269534"/>
                              <a:pt x="498367" y="362357"/>
                              <a:pt x="1091822" y="696036"/>
                            </a:cubicBezTo>
                            <a:cubicBezTo>
                              <a:pt x="1613788" y="1177675"/>
                              <a:pt x="1591692" y="1126519"/>
                              <a:pt x="2279176" y="1501254"/>
                            </a:cubicBezTo>
                            <a:cubicBezTo>
                              <a:pt x="2036985" y="1723655"/>
                              <a:pt x="2215003" y="1749252"/>
                              <a:pt x="1920696" y="2045210"/>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a:extLst>
                  <a:ext uri="{FF2B5EF4-FFF2-40B4-BE49-F238E27FC236}">
                    <a16:creationId xmlns:a16="http://schemas.microsoft.com/office/drawing/2014/main" id="{1AB5B5C2-D889-9245-8F69-AC0E24966CA2}"/>
                  </a:ext>
                </a:extLst>
              </p:cNvPr>
              <p:cNvPicPr>
                <a:picLocks noChangeAspect="1"/>
              </p:cNvPicPr>
              <p:nvPr/>
            </p:nvPicPr>
            <p:blipFill>
              <a:blip r:embed="rId4"/>
              <a:stretch>
                <a:fillRect/>
              </a:stretch>
            </p:blipFill>
            <p:spPr>
              <a:xfrm flipH="1">
                <a:off x="4169885" y="4822979"/>
                <a:ext cx="954996" cy="623558"/>
              </a:xfrm>
              <a:prstGeom prst="rect">
                <a:avLst/>
              </a:prstGeom>
            </p:spPr>
          </p:pic>
        </p:grpSp>
        <p:sp>
          <p:nvSpPr>
            <p:cNvPr id="41" name="円形吹き出し 40">
              <a:extLst>
                <a:ext uri="{FF2B5EF4-FFF2-40B4-BE49-F238E27FC236}">
                  <a16:creationId xmlns:a16="http://schemas.microsoft.com/office/drawing/2014/main" id="{0D5D16E5-EE32-1347-999E-11C87C4FEF67}"/>
                </a:ext>
              </a:extLst>
            </p:cNvPr>
            <p:cNvSpPr/>
            <p:nvPr/>
          </p:nvSpPr>
          <p:spPr>
            <a:xfrm>
              <a:off x="420011" y="6032743"/>
              <a:ext cx="1677962" cy="1309583"/>
            </a:xfrm>
            <a:prstGeom prst="wedgeEllipseCallout">
              <a:avLst>
                <a:gd name="adj1" fmla="val 19499"/>
                <a:gd name="adj2" fmla="val -5755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2" name="円形吹き出し 41">
              <a:extLst>
                <a:ext uri="{FF2B5EF4-FFF2-40B4-BE49-F238E27FC236}">
                  <a16:creationId xmlns:a16="http://schemas.microsoft.com/office/drawing/2014/main" id="{F27FB1C2-A43C-8145-A208-CD12386954BF}"/>
                </a:ext>
              </a:extLst>
            </p:cNvPr>
            <p:cNvSpPr/>
            <p:nvPr/>
          </p:nvSpPr>
          <p:spPr>
            <a:xfrm>
              <a:off x="194381" y="4330720"/>
              <a:ext cx="861059" cy="894463"/>
            </a:xfrm>
            <a:prstGeom prst="wedgeEllipseCallout">
              <a:avLst>
                <a:gd name="adj1" fmla="val 75911"/>
                <a:gd name="adj2" fmla="val 24671"/>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3" name="円形吹き出し 42">
              <a:extLst>
                <a:ext uri="{FF2B5EF4-FFF2-40B4-BE49-F238E27FC236}">
                  <a16:creationId xmlns:a16="http://schemas.microsoft.com/office/drawing/2014/main" id="{3F8051B4-9744-F245-BA5F-D8A5375B10FC}"/>
                </a:ext>
              </a:extLst>
            </p:cNvPr>
            <p:cNvSpPr/>
            <p:nvPr/>
          </p:nvSpPr>
          <p:spPr>
            <a:xfrm>
              <a:off x="1422068" y="3850971"/>
              <a:ext cx="1871091" cy="891670"/>
            </a:xfrm>
            <a:prstGeom prst="wedgeEllipseCallout">
              <a:avLst>
                <a:gd name="adj1" fmla="val -9699"/>
                <a:gd name="adj2" fmla="val 64466"/>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24" name="図 23">
              <a:extLst>
                <a:ext uri="{FF2B5EF4-FFF2-40B4-BE49-F238E27FC236}">
                  <a16:creationId xmlns:a16="http://schemas.microsoft.com/office/drawing/2014/main" id="{F5F3AD62-EBF7-B443-BD05-E4BE497F8A7A}"/>
                </a:ext>
              </a:extLst>
            </p:cNvPr>
            <p:cNvPicPr>
              <a:picLocks noChangeAspect="1"/>
            </p:cNvPicPr>
            <p:nvPr/>
          </p:nvPicPr>
          <p:blipFill>
            <a:blip r:embed="rId5"/>
            <a:stretch>
              <a:fillRect/>
            </a:stretch>
          </p:blipFill>
          <p:spPr>
            <a:xfrm rot="585925">
              <a:off x="289424" y="4406775"/>
              <a:ext cx="640925" cy="767574"/>
            </a:xfrm>
            <a:prstGeom prst="rect">
              <a:avLst/>
            </a:prstGeom>
          </p:spPr>
        </p:pic>
        <p:pic>
          <p:nvPicPr>
            <p:cNvPr id="25" name="図 24">
              <a:extLst>
                <a:ext uri="{FF2B5EF4-FFF2-40B4-BE49-F238E27FC236}">
                  <a16:creationId xmlns:a16="http://schemas.microsoft.com/office/drawing/2014/main" id="{36C91932-FF3B-8A4D-80D9-B28E88229431}"/>
                </a:ext>
              </a:extLst>
            </p:cNvPr>
            <p:cNvPicPr>
              <a:picLocks noChangeAspect="1"/>
            </p:cNvPicPr>
            <p:nvPr/>
          </p:nvPicPr>
          <p:blipFill>
            <a:blip r:embed="rId6"/>
            <a:stretch>
              <a:fillRect/>
            </a:stretch>
          </p:blipFill>
          <p:spPr>
            <a:xfrm flipH="1">
              <a:off x="507816" y="6010973"/>
              <a:ext cx="1129865" cy="873762"/>
            </a:xfrm>
            <a:prstGeom prst="rect">
              <a:avLst/>
            </a:prstGeom>
          </p:spPr>
        </p:pic>
        <p:pic>
          <p:nvPicPr>
            <p:cNvPr id="28" name="図 27">
              <a:extLst>
                <a:ext uri="{FF2B5EF4-FFF2-40B4-BE49-F238E27FC236}">
                  <a16:creationId xmlns:a16="http://schemas.microsoft.com/office/drawing/2014/main" id="{D3829B46-C05D-6041-A142-4859B84569AE}"/>
                </a:ext>
              </a:extLst>
            </p:cNvPr>
            <p:cNvPicPr>
              <a:picLocks noChangeAspect="1"/>
            </p:cNvPicPr>
            <p:nvPr/>
          </p:nvPicPr>
          <p:blipFill>
            <a:blip r:embed="rId4"/>
            <a:stretch>
              <a:fillRect/>
            </a:stretch>
          </p:blipFill>
          <p:spPr>
            <a:xfrm flipH="1">
              <a:off x="1068084" y="6655302"/>
              <a:ext cx="972160" cy="634764"/>
            </a:xfrm>
            <a:prstGeom prst="rect">
              <a:avLst/>
            </a:prstGeom>
          </p:spPr>
        </p:pic>
        <p:grpSp>
          <p:nvGrpSpPr>
            <p:cNvPr id="44" name="グループ化 43">
              <a:extLst>
                <a:ext uri="{FF2B5EF4-FFF2-40B4-BE49-F238E27FC236}">
                  <a16:creationId xmlns:a16="http://schemas.microsoft.com/office/drawing/2014/main" id="{A1830DC4-4635-8D4B-9DDB-2295BBF677D8}"/>
                </a:ext>
              </a:extLst>
            </p:cNvPr>
            <p:cNvGrpSpPr/>
            <p:nvPr/>
          </p:nvGrpSpPr>
          <p:grpSpPr>
            <a:xfrm>
              <a:off x="1529797" y="3916939"/>
              <a:ext cx="1630426" cy="784432"/>
              <a:chOff x="1529797" y="3916939"/>
              <a:chExt cx="1630426" cy="784432"/>
            </a:xfrm>
          </p:grpSpPr>
          <p:pic>
            <p:nvPicPr>
              <p:cNvPr id="36" name="図 35">
                <a:extLst>
                  <a:ext uri="{FF2B5EF4-FFF2-40B4-BE49-F238E27FC236}">
                    <a16:creationId xmlns:a16="http://schemas.microsoft.com/office/drawing/2014/main" id="{02F7A0CD-B020-F04E-95BD-A8143CD714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9797" y="3916939"/>
                <a:ext cx="766285" cy="765213"/>
              </a:xfrm>
              <a:prstGeom prst="rect">
                <a:avLst/>
              </a:prstGeom>
            </p:spPr>
          </p:pic>
          <p:pic>
            <p:nvPicPr>
              <p:cNvPr id="38" name="図 37">
                <a:extLst>
                  <a:ext uri="{FF2B5EF4-FFF2-40B4-BE49-F238E27FC236}">
                    <a16:creationId xmlns:a16="http://schemas.microsoft.com/office/drawing/2014/main" id="{9B7DDB50-8CBA-304B-9A18-AD1C675101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1521" y="3953718"/>
                <a:ext cx="748702" cy="747653"/>
              </a:xfrm>
              <a:prstGeom prst="rect">
                <a:avLst/>
              </a:prstGeom>
            </p:spPr>
          </p:pic>
          <p:cxnSp>
            <p:nvCxnSpPr>
              <p:cNvPr id="40" name="直線矢印コネクタ 39">
                <a:extLst>
                  <a:ext uri="{FF2B5EF4-FFF2-40B4-BE49-F238E27FC236}">
                    <a16:creationId xmlns:a16="http://schemas.microsoft.com/office/drawing/2014/main" id="{CA2FC61E-4C63-FF44-BFFB-667FD7AE23B0}"/>
                  </a:ext>
                </a:extLst>
              </p:cNvPr>
              <p:cNvCxnSpPr/>
              <p:nvPr/>
            </p:nvCxnSpPr>
            <p:spPr>
              <a:xfrm>
                <a:off x="2177870" y="4299545"/>
                <a:ext cx="407007" cy="0"/>
              </a:xfrm>
              <a:prstGeom prst="straightConnector1">
                <a:avLst/>
              </a:prstGeom>
              <a:ln w="76200">
                <a:solidFill>
                  <a:srgbClr val="00B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27" name="図 26">
              <a:extLst>
                <a:ext uri="{FF2B5EF4-FFF2-40B4-BE49-F238E27FC236}">
                  <a16:creationId xmlns:a16="http://schemas.microsoft.com/office/drawing/2014/main" id="{8C78DD10-8AA9-6649-8C0D-A4149A45FE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12184" y="4493716"/>
              <a:ext cx="1088227" cy="1458855"/>
            </a:xfrm>
            <a:prstGeom prst="rect">
              <a:avLst/>
            </a:prstGeom>
          </p:spPr>
        </p:pic>
        <p:sp>
          <p:nvSpPr>
            <p:cNvPr id="45" name="テキスト ボックス 44">
              <a:extLst>
                <a:ext uri="{FF2B5EF4-FFF2-40B4-BE49-F238E27FC236}">
                  <a16:creationId xmlns:a16="http://schemas.microsoft.com/office/drawing/2014/main" id="{B7375EBC-E943-5946-9D50-24DB5DC516B7}"/>
                </a:ext>
              </a:extLst>
            </p:cNvPr>
            <p:cNvSpPr txBox="1"/>
            <p:nvPr/>
          </p:nvSpPr>
          <p:spPr>
            <a:xfrm>
              <a:off x="45386" y="5116109"/>
              <a:ext cx="1072729" cy="307777"/>
            </a:xfrm>
            <a:prstGeom prst="rect">
              <a:avLst/>
            </a:prstGeom>
            <a:noFill/>
          </p:spPr>
          <p:txBody>
            <a:bodyPr wrap="none" rtlCol="0">
              <a:spAutoFit/>
            </a:bodyPr>
            <a:lstStyle/>
            <a:p>
              <a:r>
                <a:rPr kumimoji="1" lang="en-US" altLang="ja-JP" sz="1400" dirty="0">
                  <a:latin typeface="Meiryo UI" panose="020B0604030504040204" pitchFamily="34" charset="-128"/>
                  <a:ea typeface="Meiryo UI" panose="020B0604030504040204" pitchFamily="34" charset="-128"/>
                </a:rPr>
                <a:t>GPS</a:t>
              </a:r>
              <a:r>
                <a:rPr lang="en-US" altLang="ja-JP" sz="1400" dirty="0">
                  <a:latin typeface="Meiryo UI" panose="020B0604030504040204" pitchFamily="34" charset="-128"/>
                  <a:ea typeface="Meiryo UI" panose="020B0604030504040204" pitchFamily="34" charset="-128"/>
                  <a:sym typeface="Wingdings" pitchFamily="2" charset="2"/>
                </a:rPr>
                <a:t></a:t>
              </a:r>
              <a:r>
                <a:rPr kumimoji="1" lang="ja-JP" altLang="en-US" sz="1400">
                  <a:latin typeface="Meiryo UI" panose="020B0604030504040204" pitchFamily="34" charset="-128"/>
                  <a:ea typeface="Meiryo UI" panose="020B0604030504040204" pitchFamily="34" charset="-128"/>
                </a:rPr>
                <a:t>混雑</a:t>
              </a:r>
            </a:p>
          </p:txBody>
        </p:sp>
        <p:sp>
          <p:nvSpPr>
            <p:cNvPr id="46" name="テキスト ボックス 45">
              <a:extLst>
                <a:ext uri="{FF2B5EF4-FFF2-40B4-BE49-F238E27FC236}">
                  <a16:creationId xmlns:a16="http://schemas.microsoft.com/office/drawing/2014/main" id="{C029C5E3-4A46-9944-AE25-629115E6A381}"/>
                </a:ext>
              </a:extLst>
            </p:cNvPr>
            <p:cNvSpPr txBox="1"/>
            <p:nvPr/>
          </p:nvSpPr>
          <p:spPr>
            <a:xfrm>
              <a:off x="1984376" y="6708695"/>
              <a:ext cx="902811" cy="523220"/>
            </a:xfrm>
            <a:prstGeom prst="rect">
              <a:avLst/>
            </a:prstGeom>
            <a:noFill/>
          </p:spPr>
          <p:txBody>
            <a:bodyPr wrap="none" rtlCol="0">
              <a:spAutoFit/>
            </a:bodyPr>
            <a:lstStyle/>
            <a:p>
              <a:r>
                <a:rPr lang="ja-JP" altLang="en-US" sz="1400">
                  <a:latin typeface="Meiryo UI" panose="020B0604030504040204" pitchFamily="34" charset="-128"/>
                  <a:ea typeface="Meiryo UI" panose="020B0604030504040204" pitchFamily="34" charset="-128"/>
                </a:rPr>
                <a:t>路線情報</a:t>
              </a:r>
              <a:endParaRPr lang="en-US" altLang="ja-JP" sz="1400" dirty="0">
                <a:latin typeface="Meiryo UI" panose="020B0604030504040204" pitchFamily="34" charset="-128"/>
                <a:ea typeface="Meiryo UI" panose="020B0604030504040204" pitchFamily="34" charset="-128"/>
              </a:endParaRPr>
            </a:p>
            <a:p>
              <a:r>
                <a:rPr kumimoji="1" lang="ja-JP" altLang="en-US" sz="1400">
                  <a:latin typeface="Meiryo UI" panose="020B0604030504040204" pitchFamily="34" charset="-128"/>
                  <a:ea typeface="Meiryo UI" panose="020B0604030504040204" pitchFamily="34" charset="-128"/>
                </a:rPr>
                <a:t>事故情報</a:t>
              </a:r>
            </a:p>
          </p:txBody>
        </p:sp>
        <p:sp>
          <p:nvSpPr>
            <p:cNvPr id="47" name="テキスト ボックス 46">
              <a:extLst>
                <a:ext uri="{FF2B5EF4-FFF2-40B4-BE49-F238E27FC236}">
                  <a16:creationId xmlns:a16="http://schemas.microsoft.com/office/drawing/2014/main" id="{D779FBB1-9AB3-F94E-9935-986DFA8A40ED}"/>
                </a:ext>
              </a:extLst>
            </p:cNvPr>
            <p:cNvSpPr txBox="1"/>
            <p:nvPr/>
          </p:nvSpPr>
          <p:spPr>
            <a:xfrm>
              <a:off x="2237633" y="4752723"/>
              <a:ext cx="1459017" cy="589969"/>
            </a:xfrm>
            <a:prstGeom prst="rect">
              <a:avLst/>
            </a:prstGeom>
            <a:noFill/>
          </p:spPr>
          <p:txBody>
            <a:bodyPr wrap="none" rtlCol="0">
              <a:spAutoFit/>
            </a:bodyPr>
            <a:lstStyle/>
            <a:p>
              <a:r>
                <a:rPr lang="ja-JP" altLang="en-US" sz="1400">
                  <a:latin typeface="Meiryo UI" panose="020B0604030504040204" pitchFamily="34" charset="-128"/>
                  <a:ea typeface="Meiryo UI" panose="020B0604030504040204" pitchFamily="34" charset="-128"/>
                </a:rPr>
                <a:t>天気予報</a:t>
              </a:r>
              <a:endParaRPr lang="en-US" altLang="ja-JP" sz="1400" dirty="0">
                <a:latin typeface="Meiryo UI" panose="020B0604030504040204" pitchFamily="34" charset="-128"/>
                <a:ea typeface="Meiryo UI" panose="020B0604030504040204" pitchFamily="34" charset="-128"/>
              </a:endParaRPr>
            </a:p>
            <a:p>
              <a:r>
                <a:rPr kumimoji="1" lang="ja-JP" altLang="en-US" sz="1400">
                  <a:latin typeface="Meiryo UI" panose="020B0604030504040204" pitchFamily="34" charset="-128"/>
                  <a:ea typeface="Meiryo UI" panose="020B0604030504040204" pitchFamily="34" charset="-128"/>
                </a:rPr>
                <a:t>（環境変化）</a:t>
              </a:r>
            </a:p>
          </p:txBody>
        </p:sp>
        <p:sp>
          <p:nvSpPr>
            <p:cNvPr id="48" name="角丸四角形吹き出し 47">
              <a:extLst>
                <a:ext uri="{FF2B5EF4-FFF2-40B4-BE49-F238E27FC236}">
                  <a16:creationId xmlns:a16="http://schemas.microsoft.com/office/drawing/2014/main" id="{4C20EDED-07DA-BA44-81E8-889B11F832FA}"/>
                </a:ext>
              </a:extLst>
            </p:cNvPr>
            <p:cNvSpPr/>
            <p:nvPr/>
          </p:nvSpPr>
          <p:spPr>
            <a:xfrm>
              <a:off x="2495600" y="5505603"/>
              <a:ext cx="2535982" cy="857677"/>
            </a:xfrm>
            <a:prstGeom prst="wedgeRoundRectCallout">
              <a:avLst>
                <a:gd name="adj1" fmla="val -59210"/>
                <a:gd name="adj2" fmla="val -45193"/>
                <a:gd name="adj3" fmla="val 16667"/>
              </a:avLst>
            </a:prstGeom>
            <a:solidFill>
              <a:srgbClr val="FFFFFF">
                <a:alpha val="50196"/>
              </a:srgb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a:solidFill>
                    <a:schemeClr val="accent2"/>
                  </a:solidFill>
                </a:rPr>
                <a:t>・</a:t>
              </a:r>
              <a:r>
                <a:rPr kumimoji="1" lang="ja-JP" altLang="en-US" sz="1400">
                  <a:solidFill>
                    <a:schemeClr val="accent2"/>
                  </a:solidFill>
                </a:rPr>
                <a:t>１時間後の最適経路</a:t>
              </a:r>
              <a:endParaRPr kumimoji="1" lang="en-US" altLang="ja-JP" sz="1400" dirty="0">
                <a:solidFill>
                  <a:schemeClr val="accent2"/>
                </a:solidFill>
              </a:endParaRPr>
            </a:p>
            <a:p>
              <a:r>
                <a:rPr kumimoji="1" lang="ja-JP" altLang="en-US" sz="1400">
                  <a:solidFill>
                    <a:schemeClr val="accent2"/>
                  </a:solidFill>
                </a:rPr>
                <a:t>・日曜３時の安全経路</a:t>
              </a:r>
              <a:endParaRPr kumimoji="1" lang="en-US" altLang="ja-JP" sz="1400" dirty="0">
                <a:solidFill>
                  <a:schemeClr val="accent2"/>
                </a:solidFill>
              </a:endParaRPr>
            </a:p>
            <a:p>
              <a:r>
                <a:rPr kumimoji="1" lang="ja-JP" altLang="en-US" sz="1400">
                  <a:solidFill>
                    <a:schemeClr val="accent2"/>
                  </a:solidFill>
                </a:rPr>
                <a:t>・最も混雑していない経路</a:t>
              </a:r>
              <a:endParaRPr kumimoji="1" lang="ja-JP" altLang="en-US" sz="1400" dirty="0">
                <a:solidFill>
                  <a:schemeClr val="accent2"/>
                </a:solidFill>
              </a:endParaRPr>
            </a:p>
          </p:txBody>
        </p:sp>
      </p:grpSp>
      <p:grpSp>
        <p:nvGrpSpPr>
          <p:cNvPr id="50" name="グループ化 49">
            <a:extLst>
              <a:ext uri="{FF2B5EF4-FFF2-40B4-BE49-F238E27FC236}">
                <a16:creationId xmlns:a16="http://schemas.microsoft.com/office/drawing/2014/main" id="{D4A9F8BA-3532-EC4D-A624-DF0DFA4F0C38}"/>
              </a:ext>
            </a:extLst>
          </p:cNvPr>
          <p:cNvGrpSpPr/>
          <p:nvPr/>
        </p:nvGrpSpPr>
        <p:grpSpPr>
          <a:xfrm>
            <a:off x="1919536" y="5589240"/>
            <a:ext cx="9169018" cy="646986"/>
            <a:chOff x="960369" y="6026174"/>
            <a:chExt cx="9169018" cy="646986"/>
          </a:xfrm>
        </p:grpSpPr>
        <p:sp>
          <p:nvSpPr>
            <p:cNvPr id="51" name="テキスト ボックス 50">
              <a:extLst>
                <a:ext uri="{FF2B5EF4-FFF2-40B4-BE49-F238E27FC236}">
                  <a16:creationId xmlns:a16="http://schemas.microsoft.com/office/drawing/2014/main" id="{D0031898-633E-8341-80ED-72204035568E}"/>
                </a:ext>
              </a:extLst>
            </p:cNvPr>
            <p:cNvSpPr txBox="1"/>
            <p:nvPr/>
          </p:nvSpPr>
          <p:spPr>
            <a:xfrm>
              <a:off x="1392417" y="6026174"/>
              <a:ext cx="8736970" cy="646986"/>
            </a:xfrm>
            <a:prstGeom prst="round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a:spAutoFit/>
            </a:bodyPr>
            <a:lstStyle>
              <a:defPPr>
                <a:defRPr lang="ja-JP"/>
              </a:defPPr>
              <a:lvl1pPr>
                <a:defRPr sz="2800" b="1">
                  <a:solidFill>
                    <a:schemeClr val="accent2"/>
                  </a:solidFill>
                  <a:latin typeface="Meiryo UI" panose="020B0604030504040204" pitchFamily="34" charset="-128"/>
                  <a:ea typeface="Meiryo UI" panose="020B0604030504040204" pitchFamily="34" charset="-128"/>
                </a:defRPr>
              </a:lvl1pPr>
            </a:lstStyle>
            <a:p>
              <a:r>
                <a:rPr lang="ja-JP" altLang="en-US" sz="3200"/>
                <a:t>目的にあった匿名化でメリットを得つつリスクを回避</a:t>
              </a:r>
            </a:p>
          </p:txBody>
        </p:sp>
        <p:sp>
          <p:nvSpPr>
            <p:cNvPr id="52" name="右矢印 51">
              <a:extLst>
                <a:ext uri="{FF2B5EF4-FFF2-40B4-BE49-F238E27FC236}">
                  <a16:creationId xmlns:a16="http://schemas.microsoft.com/office/drawing/2014/main" id="{016B0942-2C62-E348-90CD-EF3CDCB51A2B}"/>
                </a:ext>
              </a:extLst>
            </p:cNvPr>
            <p:cNvSpPr/>
            <p:nvPr/>
          </p:nvSpPr>
          <p:spPr>
            <a:xfrm>
              <a:off x="960369" y="6114471"/>
              <a:ext cx="528389" cy="455547"/>
            </a:xfrm>
            <a:prstGeom prst="rightArrow">
              <a:avLst/>
            </a:prstGeom>
            <a:solidFill>
              <a:schemeClr val="accent2">
                <a:lumMod val="40000"/>
                <a:lumOff val="6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endParaRPr>
            </a:p>
          </p:txBody>
        </p:sp>
      </p:grpSp>
      <p:sp>
        <p:nvSpPr>
          <p:cNvPr id="37" name="フッター プレースホルダー 3">
            <a:extLst>
              <a:ext uri="{FF2B5EF4-FFF2-40B4-BE49-F238E27FC236}">
                <a16:creationId xmlns:a16="http://schemas.microsoft.com/office/drawing/2014/main" id="{15AB8069-04DB-4D45-A9EC-EBC2A66E9AF7}"/>
              </a:ext>
            </a:extLst>
          </p:cNvPr>
          <p:cNvSpPr txBox="1">
            <a:spLocks/>
          </p:cNvSpPr>
          <p:nvPr/>
        </p:nvSpPr>
        <p:spPr>
          <a:xfrm>
            <a:off x="10416480" y="6237312"/>
            <a:ext cx="1766532"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17181128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870119B1-AD84-CB4D-9349-5E95614BF323}"/>
              </a:ext>
            </a:extLst>
          </p:cNvPr>
          <p:cNvGrpSpPr/>
          <p:nvPr/>
        </p:nvGrpSpPr>
        <p:grpSpPr>
          <a:xfrm>
            <a:off x="10581949" y="4077072"/>
            <a:ext cx="1490715" cy="1624757"/>
            <a:chOff x="6285703" y="1437138"/>
            <a:chExt cx="4660900" cy="5080000"/>
          </a:xfrm>
        </p:grpSpPr>
        <p:pic>
          <p:nvPicPr>
            <p:cNvPr id="1026" name="Picture 2" descr="ドル袋のイラスト（お金）">
              <a:extLst>
                <a:ext uri="{FF2B5EF4-FFF2-40B4-BE49-F238E27FC236}">
                  <a16:creationId xmlns:a16="http://schemas.microsoft.com/office/drawing/2014/main" id="{A6D1C010-4E2E-5840-808C-B0FF36229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5703" y="1437138"/>
              <a:ext cx="46609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37665C-4636-FC48-8B5E-38220C0CF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780" y="2833612"/>
              <a:ext cx="1963540" cy="196354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コンテンツ プレースホルダー 6">
            <a:extLst>
              <a:ext uri="{FF2B5EF4-FFF2-40B4-BE49-F238E27FC236}">
                <a16:creationId xmlns:a16="http://schemas.microsoft.com/office/drawing/2014/main" id="{972F0A34-02DC-E84B-B827-E6844F46576C}"/>
              </a:ext>
            </a:extLst>
          </p:cNvPr>
          <p:cNvSpPr>
            <a:spLocks noGrp="1"/>
          </p:cNvSpPr>
          <p:nvPr>
            <p:ph idx="1"/>
          </p:nvPr>
        </p:nvSpPr>
        <p:spPr/>
        <p:txBody>
          <a:bodyPr>
            <a:normAutofit lnSpcReduction="10000"/>
          </a:bodyPr>
          <a:lstStyle/>
          <a:p>
            <a:r>
              <a:rPr lang="ja-JP" altLang="en-US"/>
              <a:t>欧州⼀般データ保護規則</a:t>
            </a:r>
            <a:r>
              <a:rPr lang="ja-JP" altLang="en-US" b="0"/>
              <a:t>（</a:t>
            </a:r>
            <a:r>
              <a:rPr lang="en-US" altLang="ja-JP" b="0" dirty="0"/>
              <a:t>2018</a:t>
            </a:r>
            <a:r>
              <a:rPr lang="ja-JP" altLang="en-US" b="0"/>
              <a:t>年</a:t>
            </a:r>
            <a:r>
              <a:rPr lang="en-US" altLang="ja-JP" b="0" dirty="0"/>
              <a:t>5</a:t>
            </a:r>
            <a:r>
              <a:rPr lang="ja-JP" altLang="en-US" b="0"/>
              <a:t>月</a:t>
            </a:r>
            <a:r>
              <a:rPr lang="en-US" altLang="ja-JP" b="0" dirty="0"/>
              <a:t>〜</a:t>
            </a:r>
            <a:r>
              <a:rPr lang="ja-JP" altLang="en-US" b="0"/>
              <a:t>）</a:t>
            </a:r>
          </a:p>
          <a:p>
            <a:pPr lvl="1"/>
            <a:r>
              <a:rPr lang="en" altLang="ja-JP" dirty="0"/>
              <a:t>EU</a:t>
            </a:r>
            <a:r>
              <a:rPr lang="ja-JP" altLang="en-US"/>
              <a:t>内</a:t>
            </a:r>
            <a:r>
              <a:rPr lang="en-US" altLang="ja-JP" dirty="0"/>
              <a:t>28</a:t>
            </a:r>
            <a:r>
              <a:rPr lang="ja-JP" altLang="en-US"/>
              <a:t>カ国でバラバラであった個⼈情報保護関連規則を⼀元化</a:t>
            </a:r>
          </a:p>
          <a:p>
            <a:pPr lvl="1"/>
            <a:r>
              <a:rPr lang="ja-JP" altLang="en-US"/>
              <a:t>最先端のデータ保護の考え⽅を具現化</a:t>
            </a:r>
            <a:endParaRPr lang="en-US" altLang="ja-JP" dirty="0"/>
          </a:p>
          <a:p>
            <a:pPr lvl="2"/>
            <a:r>
              <a:rPr lang="ja-JP" altLang="en-US"/>
              <a:t>個⼈情報・データの所有者は「データ主体」（＝そのデータを発⽣させた⼈）</a:t>
            </a:r>
          </a:p>
          <a:p>
            <a:pPr lvl="2"/>
            <a:r>
              <a:rPr lang="ja-JP" altLang="en-US"/>
              <a:t>「説明に基づく同意」では⽬的・期間を必要な範囲に限り，⼀般⼈に分かりやすく，いつでも同意を撤回可能</a:t>
            </a:r>
            <a:endParaRPr lang="en-US" altLang="ja-JP" dirty="0"/>
          </a:p>
          <a:p>
            <a:pPr lvl="2"/>
            <a:r>
              <a:rPr lang="en" altLang="ja-JP" dirty="0"/>
              <a:t>AI</a:t>
            </a:r>
            <a:r>
              <a:rPr lang="ja-JP" altLang="en-US"/>
              <a:t>により不利な判定が出る場合は，異議申し⽴てが可能</a:t>
            </a:r>
            <a:endParaRPr lang="en-US" altLang="ja-JP" dirty="0"/>
          </a:p>
          <a:p>
            <a:pPr lvl="2"/>
            <a:endParaRPr lang="en-US" altLang="ja-JP" dirty="0"/>
          </a:p>
          <a:p>
            <a:pPr lvl="1"/>
            <a:r>
              <a:rPr lang="ja-JP" altLang="en-US"/>
              <a:t>違反した場合：前年度の全世界売上高の</a:t>
            </a:r>
            <a:r>
              <a:rPr lang="en-US" altLang="ja-JP" dirty="0"/>
              <a:t>4%</a:t>
            </a:r>
            <a:r>
              <a:rPr lang="ja-JP" altLang="en-US"/>
              <a:t>もしくは</a:t>
            </a:r>
            <a:r>
              <a:rPr lang="en-US" altLang="ja-JP" dirty="0"/>
              <a:t>2000</a:t>
            </a:r>
            <a:r>
              <a:rPr lang="ja-JP" altLang="en-US"/>
              <a:t>万ユーロ（</a:t>
            </a:r>
            <a:r>
              <a:rPr lang="en-US" altLang="ja-JP" dirty="0"/>
              <a:t>1</a:t>
            </a:r>
            <a:r>
              <a:rPr lang="ja-JP" altLang="en-US"/>
              <a:t>ユーロ</a:t>
            </a:r>
            <a:r>
              <a:rPr lang="en-US" altLang="ja-JP" dirty="0"/>
              <a:t>125</a:t>
            </a:r>
            <a:r>
              <a:rPr lang="ja-JP" altLang="en-US"/>
              <a:t>円とすると</a:t>
            </a:r>
            <a:r>
              <a:rPr lang="en-US" altLang="ja-JP" dirty="0"/>
              <a:t>25</a:t>
            </a:r>
            <a:r>
              <a:rPr lang="ja-JP" altLang="en-US"/>
              <a:t>億円）のどちらか高い方が制裁金</a:t>
            </a:r>
          </a:p>
        </p:txBody>
      </p:sp>
      <p:sp>
        <p:nvSpPr>
          <p:cNvPr id="8" name="テキスト プレースホルダー 7">
            <a:extLst>
              <a:ext uri="{FF2B5EF4-FFF2-40B4-BE49-F238E27FC236}">
                <a16:creationId xmlns:a16="http://schemas.microsoft.com/office/drawing/2014/main" id="{1AE6E4AC-E492-1E46-A059-9863AA4593F2}"/>
              </a:ext>
            </a:extLst>
          </p:cNvPr>
          <p:cNvSpPr>
            <a:spLocks noGrp="1"/>
          </p:cNvSpPr>
          <p:nvPr>
            <p:ph type="body" sz="quarter" idx="13"/>
          </p:nvPr>
        </p:nvSpPr>
        <p:spPr>
          <a:solidFill>
            <a:srgbClr val="41A8EC"/>
          </a:solidFill>
        </p:spPr>
        <p:txBody>
          <a:bodyPr vert="horz" lIns="91440" tIns="36000" rIns="91440" bIns="36000" rtlCol="0" anchor="ctr" anchorCtr="0">
            <a:normAutofit fontScale="92500" lnSpcReduction="20000"/>
          </a:bodyPr>
          <a:lstStyle/>
          <a:p>
            <a:r>
              <a:rPr lang="en" altLang="ja-JP" dirty="0"/>
              <a:t>GDPR</a:t>
            </a:r>
            <a:r>
              <a:rPr lang="ja-JP" altLang="en"/>
              <a:t>　</a:t>
            </a:r>
            <a:r>
              <a:rPr lang="en" altLang="ja-JP" dirty="0"/>
              <a:t>(EU General Data Protection Regulation)</a:t>
            </a:r>
          </a:p>
        </p:txBody>
      </p:sp>
      <p:sp>
        <p:nvSpPr>
          <p:cNvPr id="3" name="タイトル 2">
            <a:extLst>
              <a:ext uri="{FF2B5EF4-FFF2-40B4-BE49-F238E27FC236}">
                <a16:creationId xmlns:a16="http://schemas.microsoft.com/office/drawing/2014/main" id="{2FC1F3AB-A7E2-4C48-8659-82D14C5D6249}"/>
              </a:ext>
            </a:extLst>
          </p:cNvPr>
          <p:cNvSpPr>
            <a:spLocks noGrp="1"/>
          </p:cNvSpPr>
          <p:nvPr>
            <p:ph type="title"/>
          </p:nvPr>
        </p:nvSpPr>
        <p:spPr/>
        <p:txBody>
          <a:bodyPr/>
          <a:lstStyle/>
          <a:p>
            <a:r>
              <a:rPr kumimoji="1" lang="ja-JP" altLang="en-US"/>
              <a:t>データサイエンスにおける法</a:t>
            </a:r>
            <a:r>
              <a:rPr lang="ja-JP" altLang="en-US"/>
              <a:t>整備と社会的受容性</a:t>
            </a:r>
            <a:endParaRPr kumimoji="1" lang="ja-JP" altLang="en-US"/>
          </a:p>
        </p:txBody>
      </p:sp>
      <p:sp>
        <p:nvSpPr>
          <p:cNvPr id="9" name="テキスト プレースホルダー 8">
            <a:extLst>
              <a:ext uri="{FF2B5EF4-FFF2-40B4-BE49-F238E27FC236}">
                <a16:creationId xmlns:a16="http://schemas.microsoft.com/office/drawing/2014/main" id="{0C5572DA-098F-2346-9A61-CEEE5FC84378}"/>
              </a:ext>
            </a:extLst>
          </p:cNvPr>
          <p:cNvSpPr>
            <a:spLocks noGrp="1"/>
          </p:cNvSpPr>
          <p:nvPr>
            <p:ph type="body" sz="quarter" idx="14"/>
          </p:nvPr>
        </p:nvSpPr>
        <p:spPr/>
        <p:txBody>
          <a:bodyPr/>
          <a:lstStyle/>
          <a:p>
            <a:r>
              <a:rPr lang="ja-JP" altLang="en-US"/>
              <a:t>データサイエンスにおける倫理とは</a:t>
            </a:r>
          </a:p>
        </p:txBody>
      </p:sp>
      <p:sp>
        <p:nvSpPr>
          <p:cNvPr id="10" name="フッター プレースホルダー 3">
            <a:extLst>
              <a:ext uri="{FF2B5EF4-FFF2-40B4-BE49-F238E27FC236}">
                <a16:creationId xmlns:a16="http://schemas.microsoft.com/office/drawing/2014/main" id="{85811D88-C209-7B47-8DCE-B01070A6ABF6}"/>
              </a:ext>
            </a:extLst>
          </p:cNvPr>
          <p:cNvSpPr txBox="1">
            <a:spLocks/>
          </p:cNvSpPr>
          <p:nvPr/>
        </p:nvSpPr>
        <p:spPr>
          <a:xfrm>
            <a:off x="10079176" y="6237312"/>
            <a:ext cx="2137504"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1520236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BF1D284-A0BC-C94F-B4FF-90AFCC7C195A}"/>
              </a:ext>
            </a:extLst>
          </p:cNvPr>
          <p:cNvSpPr>
            <a:spLocks noGrp="1"/>
          </p:cNvSpPr>
          <p:nvPr>
            <p:ph idx="1"/>
          </p:nvPr>
        </p:nvSpPr>
        <p:spPr/>
        <p:txBody>
          <a:bodyPr>
            <a:normAutofit fontScale="77500" lnSpcReduction="20000"/>
          </a:bodyPr>
          <a:lstStyle/>
          <a:p>
            <a:r>
              <a:rPr lang="ja-JP" altLang="en-US"/>
              <a:t>自分で収集</a:t>
            </a:r>
            <a:endParaRPr lang="en-US" altLang="ja-JP" dirty="0"/>
          </a:p>
          <a:p>
            <a:pPr lvl="1"/>
            <a:r>
              <a:rPr lang="ja-JP" altLang="en-US"/>
              <a:t>調査、アンケート、スマホログ</a:t>
            </a:r>
            <a:endParaRPr lang="en-US" altLang="ja-JP" dirty="0"/>
          </a:p>
          <a:p>
            <a:pPr lvl="1"/>
            <a:r>
              <a:rPr lang="ja-JP" altLang="en-US"/>
              <a:t>データが集まる仕組みを作る</a:t>
            </a:r>
            <a:endParaRPr lang="en-US" altLang="ja-JP" dirty="0"/>
          </a:p>
          <a:p>
            <a:pPr lvl="2"/>
            <a:r>
              <a:rPr lang="ja-JP" altLang="en-US"/>
              <a:t>インターネット（アンケートや</a:t>
            </a:r>
            <a:r>
              <a:rPr lang="en-US" altLang="ja-JP" dirty="0"/>
              <a:t>EC</a:t>
            </a:r>
            <a:r>
              <a:rPr lang="ja-JP" altLang="en-US"/>
              <a:t>サイト）、センサの設置など</a:t>
            </a:r>
            <a:endParaRPr lang="en-US" altLang="ja-JP" dirty="0"/>
          </a:p>
          <a:p>
            <a:r>
              <a:rPr lang="ja-JP" altLang="en-US"/>
              <a:t>買う</a:t>
            </a:r>
            <a:endParaRPr lang="en-US" altLang="ja-JP" dirty="0"/>
          </a:p>
          <a:p>
            <a:pPr lvl="1"/>
            <a:r>
              <a:rPr lang="ja-JP" altLang="en-US"/>
              <a:t>データ収集を外部に委託</a:t>
            </a:r>
            <a:endParaRPr lang="en-US" altLang="ja-JP" dirty="0"/>
          </a:p>
          <a:p>
            <a:pPr lvl="1"/>
            <a:r>
              <a:rPr lang="ja-JP" altLang="en-US"/>
              <a:t>他者がすでに収集しているデータ</a:t>
            </a:r>
            <a:endParaRPr lang="en-US" altLang="ja-JP" dirty="0"/>
          </a:p>
          <a:p>
            <a:pPr lvl="2"/>
            <a:r>
              <a:rPr lang="ja-JP" altLang="en-US"/>
              <a:t>モバイル空間統計＠</a:t>
            </a:r>
            <a:r>
              <a:rPr lang="en-US" altLang="ja-JP" dirty="0" err="1"/>
              <a:t>docomo</a:t>
            </a:r>
            <a:r>
              <a:rPr lang="en-US" altLang="ja-JP" dirty="0"/>
              <a:t> </a:t>
            </a:r>
            <a:r>
              <a:rPr lang="en-US" altLang="ja-JP" dirty="0" err="1"/>
              <a:t>mobaku.jp</a:t>
            </a:r>
            <a:r>
              <a:rPr lang="en-US" altLang="ja-JP" dirty="0"/>
              <a:t>/price/</a:t>
            </a:r>
            <a:r>
              <a:rPr lang="en-US" altLang="ja-JP" dirty="0" err="1"/>
              <a:t>jpn</a:t>
            </a:r>
            <a:r>
              <a:rPr lang="ja-JP" altLang="en-US"/>
              <a:t>）</a:t>
            </a:r>
            <a:endParaRPr lang="en-US" altLang="ja-JP" dirty="0"/>
          </a:p>
          <a:p>
            <a:r>
              <a:rPr lang="ja-JP" altLang="en-US"/>
              <a:t>データを持つ会社と提携（会社を買収）</a:t>
            </a:r>
            <a:endParaRPr lang="en-US" altLang="ja-JP" dirty="0"/>
          </a:p>
          <a:p>
            <a:endParaRPr kumimoji="1" lang="en-US" altLang="ja-JP" dirty="0"/>
          </a:p>
          <a:p>
            <a:r>
              <a:rPr lang="ja-JP" altLang="en-US"/>
              <a:t>すでにあるデータを活用する</a:t>
            </a:r>
            <a:endParaRPr lang="en-US" altLang="ja-JP" dirty="0"/>
          </a:p>
          <a:p>
            <a:pPr lvl="1"/>
            <a:r>
              <a:rPr lang="ja-JP" altLang="en-US"/>
              <a:t>自分、所属するグループがすでに持っているデータ</a:t>
            </a:r>
            <a:endParaRPr lang="en-US" altLang="ja-JP" dirty="0"/>
          </a:p>
          <a:p>
            <a:pPr lvl="1"/>
            <a:r>
              <a:rPr lang="ja-JP" altLang="en-US"/>
              <a:t>オープンデータを活用する</a:t>
            </a:r>
            <a:endParaRPr kumimoji="1" lang="ja-JP" altLang="en-US"/>
          </a:p>
        </p:txBody>
      </p:sp>
      <p:sp>
        <p:nvSpPr>
          <p:cNvPr id="5" name="テキスト プレースホルダー 4">
            <a:extLst>
              <a:ext uri="{FF2B5EF4-FFF2-40B4-BE49-F238E27FC236}">
                <a16:creationId xmlns:a16="http://schemas.microsoft.com/office/drawing/2014/main" id="{2AF00357-6E57-9F4D-A9F1-7E03228B43B7}"/>
              </a:ext>
            </a:extLst>
          </p:cNvPr>
          <p:cNvSpPr>
            <a:spLocks noGrp="1"/>
          </p:cNvSpPr>
          <p:nvPr>
            <p:ph type="body" sz="quarter" idx="13"/>
          </p:nvPr>
        </p:nvSpPr>
        <p:spPr/>
        <p:txBody>
          <a:bodyPr>
            <a:normAutofit fontScale="92500" lnSpcReduction="20000"/>
          </a:bodyPr>
          <a:lstStyle/>
          <a:p>
            <a:r>
              <a:rPr kumimoji="1" lang="ja-JP" altLang="en-US"/>
              <a:t>データを獲得する手段</a:t>
            </a:r>
          </a:p>
        </p:txBody>
      </p:sp>
      <p:sp>
        <p:nvSpPr>
          <p:cNvPr id="6" name="タイトル 5">
            <a:extLst>
              <a:ext uri="{FF2B5EF4-FFF2-40B4-BE49-F238E27FC236}">
                <a16:creationId xmlns:a16="http://schemas.microsoft.com/office/drawing/2014/main" id="{91904060-3717-204B-BB53-F546B1C8B017}"/>
              </a:ext>
            </a:extLst>
          </p:cNvPr>
          <p:cNvSpPr>
            <a:spLocks noGrp="1"/>
          </p:cNvSpPr>
          <p:nvPr>
            <p:ph type="title"/>
          </p:nvPr>
        </p:nvSpPr>
        <p:spPr/>
        <p:txBody>
          <a:bodyPr>
            <a:normAutofit/>
          </a:bodyPr>
          <a:lstStyle/>
          <a:p>
            <a:r>
              <a:rPr lang="ja-JP" altLang="en-US"/>
              <a:t>データの種類とその収集方法</a:t>
            </a:r>
            <a:endParaRPr kumimoji="1" lang="ja-JP" altLang="en-US"/>
          </a:p>
        </p:txBody>
      </p:sp>
      <p:sp>
        <p:nvSpPr>
          <p:cNvPr id="7" name="テキスト プレースホルダー 6">
            <a:extLst>
              <a:ext uri="{FF2B5EF4-FFF2-40B4-BE49-F238E27FC236}">
                <a16:creationId xmlns:a16="http://schemas.microsoft.com/office/drawing/2014/main" id="{70D5D64D-76B9-6247-AA9A-445B0F32E325}"/>
              </a:ext>
            </a:extLst>
          </p:cNvPr>
          <p:cNvSpPr>
            <a:spLocks noGrp="1"/>
          </p:cNvSpPr>
          <p:nvPr>
            <p:ph type="body" sz="quarter" idx="14"/>
          </p:nvPr>
        </p:nvSpPr>
        <p:spPr/>
        <p:txBody>
          <a:bodyPr/>
          <a:lstStyle/>
          <a:p>
            <a:r>
              <a:rPr lang="ja-JP" altLang="en-US"/>
              <a:t>様々なデータとオープンデータ</a:t>
            </a:r>
            <a:endParaRPr lang="en-US" altLang="ja-JP" dirty="0"/>
          </a:p>
        </p:txBody>
      </p:sp>
      <p:sp>
        <p:nvSpPr>
          <p:cNvPr id="8" name="角丸四角形 7">
            <a:extLst>
              <a:ext uri="{FF2B5EF4-FFF2-40B4-BE49-F238E27FC236}">
                <a16:creationId xmlns:a16="http://schemas.microsoft.com/office/drawing/2014/main" id="{FAFA5CC5-31FB-E24D-839B-3E7CAB63A4B8}"/>
              </a:ext>
            </a:extLst>
          </p:cNvPr>
          <p:cNvSpPr/>
          <p:nvPr/>
        </p:nvSpPr>
        <p:spPr>
          <a:xfrm>
            <a:off x="527051" y="5185095"/>
            <a:ext cx="7153125" cy="12682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nvGrpSpPr>
          <p:cNvPr id="12" name="グループ化 11">
            <a:extLst>
              <a:ext uri="{FF2B5EF4-FFF2-40B4-BE49-F238E27FC236}">
                <a16:creationId xmlns:a16="http://schemas.microsoft.com/office/drawing/2014/main" id="{BFF5F5E1-6AA8-FC4F-BEC9-55A6A8B718B8}"/>
              </a:ext>
            </a:extLst>
          </p:cNvPr>
          <p:cNvGrpSpPr/>
          <p:nvPr/>
        </p:nvGrpSpPr>
        <p:grpSpPr>
          <a:xfrm>
            <a:off x="7896200" y="1911775"/>
            <a:ext cx="3024336" cy="1691429"/>
            <a:chOff x="7896200" y="1911775"/>
            <a:chExt cx="3024336" cy="1691429"/>
          </a:xfrm>
        </p:grpSpPr>
        <p:sp>
          <p:nvSpPr>
            <p:cNvPr id="9" name="右矢印 8">
              <a:extLst>
                <a:ext uri="{FF2B5EF4-FFF2-40B4-BE49-F238E27FC236}">
                  <a16:creationId xmlns:a16="http://schemas.microsoft.com/office/drawing/2014/main" id="{21963EAF-4B70-F044-B11B-F27099D0114C}"/>
                </a:ext>
              </a:extLst>
            </p:cNvPr>
            <p:cNvSpPr/>
            <p:nvPr/>
          </p:nvSpPr>
          <p:spPr>
            <a:xfrm>
              <a:off x="8096432" y="2204864"/>
              <a:ext cx="576064" cy="648072"/>
            </a:xfrm>
            <a:prstGeom prst="rightArrow">
              <a:avLst/>
            </a:prstGeom>
            <a:solidFill>
              <a:srgbClr val="002060"/>
            </a:solidFill>
            <a:ln w="19050">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dirty="0">
                <a:solidFill>
                  <a:schemeClr val="tx2">
                    <a:lumMod val="75000"/>
                  </a:schemeClr>
                </a:solidFill>
                <a:highlight>
                  <a:srgbClr val="0000FF"/>
                </a:highlight>
              </a:endParaRPr>
            </a:p>
          </p:txBody>
        </p:sp>
        <p:sp>
          <p:nvSpPr>
            <p:cNvPr id="10" name="角丸四角形 9">
              <a:extLst>
                <a:ext uri="{FF2B5EF4-FFF2-40B4-BE49-F238E27FC236}">
                  <a16:creationId xmlns:a16="http://schemas.microsoft.com/office/drawing/2014/main" id="{03204B01-8E15-9149-8E8D-8305175B4893}"/>
                </a:ext>
              </a:extLst>
            </p:cNvPr>
            <p:cNvSpPr/>
            <p:nvPr/>
          </p:nvSpPr>
          <p:spPr>
            <a:xfrm>
              <a:off x="8682046" y="2284972"/>
              <a:ext cx="2238490" cy="531960"/>
            </a:xfrm>
            <a:prstGeom prst="roundRect">
              <a:avLst/>
            </a:prstGeom>
            <a:solidFill>
              <a:schemeClr val="bg1"/>
            </a:solidFill>
            <a:ln w="38100">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tx2">
                      <a:lumMod val="75000"/>
                    </a:schemeClr>
                  </a:solidFill>
                </a:rPr>
                <a:t>一次データ</a:t>
              </a:r>
              <a:endParaRPr kumimoji="1" lang="ja-JP" altLang="en-US" sz="2400" dirty="0">
                <a:solidFill>
                  <a:schemeClr val="tx2">
                    <a:lumMod val="75000"/>
                  </a:schemeClr>
                </a:solidFill>
              </a:endParaRPr>
            </a:p>
          </p:txBody>
        </p:sp>
        <p:sp>
          <p:nvSpPr>
            <p:cNvPr id="11" name="右中かっこ 10">
              <a:extLst>
                <a:ext uri="{FF2B5EF4-FFF2-40B4-BE49-F238E27FC236}">
                  <a16:creationId xmlns:a16="http://schemas.microsoft.com/office/drawing/2014/main" id="{D12B16D1-110E-0243-BBAC-0713B86B2A3F}"/>
                </a:ext>
              </a:extLst>
            </p:cNvPr>
            <p:cNvSpPr/>
            <p:nvPr/>
          </p:nvSpPr>
          <p:spPr>
            <a:xfrm>
              <a:off x="7896200" y="1911775"/>
              <a:ext cx="432048" cy="1691429"/>
            </a:xfrm>
            <a:prstGeom prst="rightBrace">
              <a:avLst>
                <a:gd name="adj1" fmla="val 8333"/>
                <a:gd name="adj2" fmla="val 35861"/>
              </a:avLst>
            </a:prstGeom>
            <a:ln>
              <a:solidFill>
                <a:srgbClr val="1F49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13" name="グループ化 12">
            <a:extLst>
              <a:ext uri="{FF2B5EF4-FFF2-40B4-BE49-F238E27FC236}">
                <a16:creationId xmlns:a16="http://schemas.microsoft.com/office/drawing/2014/main" id="{13CD9EA4-FCF3-974C-85D0-FB65FAA5EFD0}"/>
              </a:ext>
            </a:extLst>
          </p:cNvPr>
          <p:cNvGrpSpPr/>
          <p:nvPr/>
        </p:nvGrpSpPr>
        <p:grpSpPr>
          <a:xfrm>
            <a:off x="7896200" y="3717032"/>
            <a:ext cx="3024336" cy="2560512"/>
            <a:chOff x="7896200" y="2295741"/>
            <a:chExt cx="3024336" cy="2560512"/>
          </a:xfrm>
        </p:grpSpPr>
        <p:sp>
          <p:nvSpPr>
            <p:cNvPr id="14" name="右矢印 13">
              <a:extLst>
                <a:ext uri="{FF2B5EF4-FFF2-40B4-BE49-F238E27FC236}">
                  <a16:creationId xmlns:a16="http://schemas.microsoft.com/office/drawing/2014/main" id="{031083DA-0FD5-284B-BA6E-7D19655077D0}"/>
                </a:ext>
              </a:extLst>
            </p:cNvPr>
            <p:cNvSpPr/>
            <p:nvPr/>
          </p:nvSpPr>
          <p:spPr>
            <a:xfrm>
              <a:off x="8096432" y="2438016"/>
              <a:ext cx="576064" cy="648072"/>
            </a:xfrm>
            <a:prstGeom prst="rightArrow">
              <a:avLst/>
            </a:prstGeom>
            <a:solidFill>
              <a:srgbClr val="002060"/>
            </a:solidFill>
            <a:ln w="19050">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dirty="0">
                <a:solidFill>
                  <a:schemeClr val="tx2">
                    <a:lumMod val="75000"/>
                  </a:schemeClr>
                </a:solidFill>
                <a:highlight>
                  <a:srgbClr val="0000FF"/>
                </a:highlight>
              </a:endParaRPr>
            </a:p>
          </p:txBody>
        </p:sp>
        <p:sp>
          <p:nvSpPr>
            <p:cNvPr id="15" name="角丸四角形 14">
              <a:extLst>
                <a:ext uri="{FF2B5EF4-FFF2-40B4-BE49-F238E27FC236}">
                  <a16:creationId xmlns:a16="http://schemas.microsoft.com/office/drawing/2014/main" id="{95B40B3D-11C8-154C-AD7E-BAC2776EB4BE}"/>
                </a:ext>
              </a:extLst>
            </p:cNvPr>
            <p:cNvSpPr/>
            <p:nvPr/>
          </p:nvSpPr>
          <p:spPr>
            <a:xfrm>
              <a:off x="8682046" y="2527152"/>
              <a:ext cx="2238490" cy="531960"/>
            </a:xfrm>
            <a:prstGeom prst="roundRect">
              <a:avLst/>
            </a:prstGeom>
            <a:solidFill>
              <a:schemeClr val="bg1"/>
            </a:solidFill>
            <a:ln w="38100">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2">
                      <a:lumMod val="75000"/>
                    </a:schemeClr>
                  </a:solidFill>
                </a:rPr>
                <a:t>二次</a:t>
              </a:r>
              <a:r>
                <a:rPr kumimoji="1" lang="ja-JP" altLang="en-US" sz="2400">
                  <a:solidFill>
                    <a:schemeClr val="tx2">
                      <a:lumMod val="75000"/>
                    </a:schemeClr>
                  </a:solidFill>
                </a:rPr>
                <a:t>データ</a:t>
              </a:r>
              <a:endParaRPr kumimoji="1" lang="ja-JP" altLang="en-US" sz="2400" dirty="0">
                <a:solidFill>
                  <a:schemeClr val="tx2">
                    <a:lumMod val="75000"/>
                  </a:schemeClr>
                </a:solidFill>
              </a:endParaRPr>
            </a:p>
          </p:txBody>
        </p:sp>
        <p:sp>
          <p:nvSpPr>
            <p:cNvPr id="16" name="右中かっこ 15">
              <a:extLst>
                <a:ext uri="{FF2B5EF4-FFF2-40B4-BE49-F238E27FC236}">
                  <a16:creationId xmlns:a16="http://schemas.microsoft.com/office/drawing/2014/main" id="{5C80513A-4822-F343-A481-8161D041F30A}"/>
                </a:ext>
              </a:extLst>
            </p:cNvPr>
            <p:cNvSpPr/>
            <p:nvPr/>
          </p:nvSpPr>
          <p:spPr>
            <a:xfrm>
              <a:off x="7896200" y="2295741"/>
              <a:ext cx="432048" cy="2560512"/>
            </a:xfrm>
            <a:prstGeom prst="rightBrace">
              <a:avLst>
                <a:gd name="adj1" fmla="val 8333"/>
                <a:gd name="adj2" fmla="val 16634"/>
              </a:avLst>
            </a:prstGeom>
            <a:ln>
              <a:solidFill>
                <a:srgbClr val="1F49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7" name="テキスト ボックス 16">
            <a:extLst>
              <a:ext uri="{FF2B5EF4-FFF2-40B4-BE49-F238E27FC236}">
                <a16:creationId xmlns:a16="http://schemas.microsoft.com/office/drawing/2014/main" id="{ADAA24A4-BF8E-C240-9F5F-472AD6A63EE7}"/>
              </a:ext>
            </a:extLst>
          </p:cNvPr>
          <p:cNvSpPr txBox="1"/>
          <p:nvPr/>
        </p:nvSpPr>
        <p:spPr>
          <a:xfrm>
            <a:off x="8328248" y="2854677"/>
            <a:ext cx="3684893" cy="646331"/>
          </a:xfrm>
          <a:prstGeom prst="rect">
            <a:avLst/>
          </a:prstGeom>
          <a:noFill/>
        </p:spPr>
        <p:txBody>
          <a:bodyPr wrap="square" rtlCol="0">
            <a:spAutoFit/>
          </a:bodyPr>
          <a:lstStyle/>
          <a:p>
            <a:pPr marL="133350" indent="-120650">
              <a:buFont typeface="Arial" panose="020B0604020202020204" pitchFamily="34" charset="0"/>
              <a:buChar char="•"/>
            </a:pPr>
            <a:r>
              <a:rPr lang="ja-JP" altLang="en-US">
                <a:latin typeface="Meiryo UI" panose="020B0604030504040204" pitchFamily="34" charset="-128"/>
                <a:ea typeface="Meiryo UI" panose="020B0604030504040204" pitchFamily="34" charset="-128"/>
              </a:rPr>
              <a:t>調査者自身が、その調査目的のために固有の方法で採取したデータ．</a:t>
            </a:r>
            <a:endParaRPr kumimoji="1" lang="ja-JP" altLang="en-US">
              <a:latin typeface="Meiryo UI" panose="020B0604030504040204" pitchFamily="34" charset="-128"/>
              <a:ea typeface="Meiryo UI" panose="020B0604030504040204" pitchFamily="34" charset="-128"/>
            </a:endParaRPr>
          </a:p>
        </p:txBody>
      </p:sp>
      <p:sp>
        <p:nvSpPr>
          <p:cNvPr id="18" name="テキスト ボックス 17">
            <a:extLst>
              <a:ext uri="{FF2B5EF4-FFF2-40B4-BE49-F238E27FC236}">
                <a16:creationId xmlns:a16="http://schemas.microsoft.com/office/drawing/2014/main" id="{AB417551-DFCE-1445-B6F5-8C640A66FCA6}"/>
              </a:ext>
            </a:extLst>
          </p:cNvPr>
          <p:cNvSpPr txBox="1"/>
          <p:nvPr/>
        </p:nvSpPr>
        <p:spPr>
          <a:xfrm>
            <a:off x="8384464" y="4581128"/>
            <a:ext cx="3628677" cy="2031325"/>
          </a:xfrm>
          <a:prstGeom prst="rect">
            <a:avLst/>
          </a:prstGeom>
          <a:noFill/>
        </p:spPr>
        <p:txBody>
          <a:bodyPr wrap="square" rtlCol="0">
            <a:spAutoFit/>
          </a:bodyPr>
          <a:lstStyle/>
          <a:p>
            <a:pPr marL="92075" indent="-79375">
              <a:buFont typeface="Arial" panose="020B0604020202020204" pitchFamily="34" charset="0"/>
              <a:buChar char="•"/>
            </a:pPr>
            <a:r>
              <a:rPr lang="ja-JP" altLang="en-US">
                <a:latin typeface="Meiryo UI" panose="020B0604030504040204" pitchFamily="34" charset="-128"/>
                <a:ea typeface="Meiryo UI" panose="020B0604030504040204" pitchFamily="34" charset="-128"/>
              </a:rPr>
              <a:t>その調査目的のために採取したものではない、採取済みデータ．</a:t>
            </a:r>
            <a:endParaRPr lang="en-US" altLang="ja-JP" dirty="0">
              <a:latin typeface="Meiryo UI" panose="020B0604030504040204" pitchFamily="34" charset="-128"/>
              <a:ea typeface="Meiryo UI" panose="020B0604030504040204" pitchFamily="34" charset="-128"/>
            </a:endParaRPr>
          </a:p>
          <a:p>
            <a:pPr marL="92075" indent="-79375">
              <a:buFont typeface="Arial" panose="020B0604020202020204" pitchFamily="34" charset="0"/>
              <a:buChar char="•"/>
            </a:pPr>
            <a:endParaRPr kumimoji="1" lang="en-US" altLang="ja-JP" dirty="0">
              <a:latin typeface="Meiryo UI" panose="020B0604030504040204" pitchFamily="34" charset="-128"/>
              <a:ea typeface="Meiryo UI" panose="020B0604030504040204" pitchFamily="34" charset="-128"/>
            </a:endParaRPr>
          </a:p>
          <a:p>
            <a:pPr marL="92075" indent="-79375">
              <a:buFont typeface="Arial" panose="020B0604020202020204" pitchFamily="34" charset="0"/>
              <a:buChar char="•"/>
            </a:pPr>
            <a:r>
              <a:rPr lang="ja-JP" altLang="en-US">
                <a:latin typeface="Meiryo UI" panose="020B0604030504040204" pitchFamily="34" charset="-128"/>
                <a:ea typeface="Meiryo UI" panose="020B0604030504040204" pitchFamily="34" charset="-128"/>
              </a:rPr>
              <a:t>収集のためのコストや時間を節約</a:t>
            </a:r>
            <a:endParaRPr lang="en-US" altLang="ja-JP" dirty="0">
              <a:latin typeface="Meiryo UI" panose="020B0604030504040204" pitchFamily="34" charset="-128"/>
              <a:ea typeface="Meiryo UI" panose="020B0604030504040204" pitchFamily="34" charset="-128"/>
            </a:endParaRPr>
          </a:p>
          <a:p>
            <a:pPr marL="92075" indent="-79375">
              <a:buFont typeface="Arial" panose="020B0604020202020204" pitchFamily="34" charset="0"/>
              <a:buChar char="•"/>
            </a:pPr>
            <a:endParaRPr kumimoji="1" lang="en-US" altLang="ja-JP" dirty="0">
              <a:latin typeface="Meiryo UI" panose="020B0604030504040204" pitchFamily="34" charset="-128"/>
              <a:ea typeface="Meiryo UI" panose="020B0604030504040204" pitchFamily="34" charset="-128"/>
            </a:endParaRPr>
          </a:p>
          <a:p>
            <a:pPr marL="92075" indent="-79375">
              <a:buFont typeface="Arial" panose="020B0604020202020204" pitchFamily="34" charset="0"/>
              <a:buChar char="•"/>
            </a:pPr>
            <a:r>
              <a:rPr lang="ja-JP" altLang="en-US">
                <a:latin typeface="Meiryo UI" panose="020B0604030504040204" pitchFamily="34" charset="-128"/>
                <a:ea typeface="Meiryo UI" panose="020B0604030504040204" pitchFamily="34" charset="-128"/>
              </a:rPr>
              <a:t>調査者の知りたいデータが揃ってるとは限らない．</a:t>
            </a:r>
            <a:endParaRPr kumimoji="1" lang="ja-JP" altLang="en-US">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30679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972F0A34-02DC-E84B-B827-E6844F46576C}"/>
              </a:ext>
            </a:extLst>
          </p:cNvPr>
          <p:cNvSpPr>
            <a:spLocks noGrp="1"/>
          </p:cNvSpPr>
          <p:nvPr>
            <p:ph idx="1"/>
          </p:nvPr>
        </p:nvSpPr>
        <p:spPr/>
        <p:txBody>
          <a:bodyPr>
            <a:normAutofit fontScale="92500" lnSpcReduction="10000"/>
          </a:bodyPr>
          <a:lstStyle/>
          <a:p>
            <a:pPr marL="0" indent="0">
              <a:buNone/>
            </a:pPr>
            <a:r>
              <a:rPr lang="ja-JP" altLang="en-US"/>
              <a:t>（一部抜粋）</a:t>
            </a:r>
            <a:endParaRPr lang="en-US" altLang="ja-JP" dirty="0"/>
          </a:p>
          <a:p>
            <a:pPr lvl="1"/>
            <a:r>
              <a:rPr lang="ja-JP" altLang="en-US" b="1"/>
              <a:t>⼈間中⼼の原則</a:t>
            </a:r>
            <a:endParaRPr lang="en-US" altLang="ja-JP" b="1" dirty="0"/>
          </a:p>
          <a:p>
            <a:pPr lvl="2"/>
            <a:r>
              <a:rPr lang="ja-JP" altLang="en-US"/>
              <a:t>人が自らどのように利用するかの判断と決定を行う</a:t>
            </a:r>
          </a:p>
          <a:p>
            <a:pPr lvl="1"/>
            <a:r>
              <a:rPr lang="ja-JP" altLang="en-US" b="1"/>
              <a:t>プライバシー確保の原則</a:t>
            </a:r>
            <a:endParaRPr lang="en-US" altLang="ja-JP" b="1" dirty="0"/>
          </a:p>
          <a:p>
            <a:pPr lvl="2"/>
            <a:r>
              <a:rPr lang="ja-JP" altLang="en-US"/>
              <a:t>個人の自由、尊厳、平等が侵害されない</a:t>
            </a:r>
            <a:endParaRPr lang="en-US" altLang="ja-JP" dirty="0"/>
          </a:p>
          <a:p>
            <a:pPr lvl="2"/>
            <a:r>
              <a:rPr lang="ja-JP" altLang="en-US"/>
              <a:t>リスクを高める可能性がある場合には、技術的仕組みや非技術的枠組みを整備</a:t>
            </a:r>
          </a:p>
          <a:p>
            <a:pPr lvl="1"/>
            <a:r>
              <a:rPr lang="ja-JP" altLang="en-US" b="1"/>
              <a:t>セキュリティ確保の原則</a:t>
            </a:r>
            <a:endParaRPr lang="en-US" altLang="ja-JP" b="1" dirty="0"/>
          </a:p>
          <a:p>
            <a:pPr lvl="2"/>
            <a:r>
              <a:rPr lang="ja-JP" altLang="en-US"/>
              <a:t>社会は、全体として社会の安全 性及び持続可能性が向上するように務める</a:t>
            </a:r>
            <a:endParaRPr lang="en-US" altLang="ja-JP" dirty="0"/>
          </a:p>
          <a:p>
            <a:pPr lvl="2"/>
            <a:r>
              <a:rPr lang="ja-JP" altLang="en-US"/>
              <a:t>、リスク管 理のための取組を進めなければならない</a:t>
            </a:r>
          </a:p>
          <a:p>
            <a:pPr lvl="1"/>
            <a:r>
              <a:rPr lang="ja-JP" altLang="en-US" b="1"/>
              <a:t>公平性・説明責任・透明性の原則</a:t>
            </a:r>
            <a:endParaRPr lang="en-US" altLang="ja-JP" b="1" dirty="0"/>
          </a:p>
          <a:p>
            <a:pPr lvl="2"/>
            <a:r>
              <a:rPr lang="ja-JP" altLang="en-US"/>
              <a:t>個人の自由、尊厳、平等が侵害されない</a:t>
            </a:r>
          </a:p>
        </p:txBody>
      </p:sp>
      <p:sp>
        <p:nvSpPr>
          <p:cNvPr id="4" name="フッター プレースホルダー 3">
            <a:extLst>
              <a:ext uri="{FF2B5EF4-FFF2-40B4-BE49-F238E27FC236}">
                <a16:creationId xmlns:a16="http://schemas.microsoft.com/office/drawing/2014/main" id="{4B1335A4-BD05-7745-9477-DDA120E15C38}"/>
              </a:ext>
            </a:extLst>
          </p:cNvPr>
          <p:cNvSpPr>
            <a:spLocks noGrp="1"/>
          </p:cNvSpPr>
          <p:nvPr>
            <p:ph type="ftr" sz="quarter" idx="11"/>
          </p:nvPr>
        </p:nvSpPr>
        <p:spPr>
          <a:xfrm>
            <a:off x="4439816" y="6309320"/>
            <a:ext cx="7746315" cy="241001"/>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chemeClr val="tx1">
                    <a:tint val="75000"/>
                  </a:schemeClr>
                </a:solidFill>
                <a:latin typeface="Meiryo UI" panose="020B0604030504040204" pitchFamily="34" charset="-128"/>
                <a:ea typeface="Meiryo UI" panose="020B0604030504040204" pitchFamily="34"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solidFill>
              </a:rPr>
              <a:t>人間中心の </a:t>
            </a:r>
            <a:r>
              <a:rPr lang="en" altLang="ja-JP" sz="1400" dirty="0">
                <a:solidFill>
                  <a:schemeClr val="tx1"/>
                </a:solidFill>
              </a:rPr>
              <a:t>AI </a:t>
            </a:r>
            <a:r>
              <a:rPr lang="ja-JP" altLang="en-US" sz="1400">
                <a:solidFill>
                  <a:schemeClr val="tx1"/>
                </a:solidFill>
              </a:rPr>
              <a:t>社会原則</a:t>
            </a:r>
            <a:r>
              <a:rPr lang="en-US" altLang="ja-JP" sz="1400" dirty="0">
                <a:solidFill>
                  <a:schemeClr val="tx1"/>
                </a:solidFill>
              </a:rPr>
              <a:t>(</a:t>
            </a:r>
            <a:r>
              <a:rPr lang="ja-JP" altLang="en-US" sz="1400">
                <a:solidFill>
                  <a:schemeClr val="tx1"/>
                </a:solidFill>
              </a:rPr>
              <a:t>内閣府ホームページ</a:t>
            </a:r>
            <a:r>
              <a:rPr lang="en-US" altLang="ja-JP" sz="1400" dirty="0">
                <a:solidFill>
                  <a:schemeClr val="tx1"/>
                </a:solidFill>
              </a:rPr>
              <a:t>):</a:t>
            </a:r>
            <a:r>
              <a:rPr lang="en-US" altLang="ja-JP" sz="1400" dirty="0"/>
              <a:t> </a:t>
            </a:r>
            <a:r>
              <a:rPr lang="en" altLang="ja-JP" sz="1400" dirty="0">
                <a:hlinkClick r:id="rId2"/>
              </a:rPr>
              <a:t>https://www8.cao.go.jp/cstp/aigensoku.pdf</a:t>
            </a:r>
            <a:endParaRPr lang="ja-JP" altLang="en-US" sz="1400"/>
          </a:p>
        </p:txBody>
      </p:sp>
      <p:sp>
        <p:nvSpPr>
          <p:cNvPr id="8" name="テキスト プレースホルダー 7">
            <a:extLst>
              <a:ext uri="{FF2B5EF4-FFF2-40B4-BE49-F238E27FC236}">
                <a16:creationId xmlns:a16="http://schemas.microsoft.com/office/drawing/2014/main" id="{1AE6E4AC-E492-1E46-A059-9863AA4593F2}"/>
              </a:ext>
            </a:extLst>
          </p:cNvPr>
          <p:cNvSpPr>
            <a:spLocks noGrp="1"/>
          </p:cNvSpPr>
          <p:nvPr>
            <p:ph type="body" sz="quarter" idx="13"/>
          </p:nvPr>
        </p:nvSpPr>
        <p:spPr>
          <a:solidFill>
            <a:srgbClr val="41A8EC"/>
          </a:solidFill>
        </p:spPr>
        <p:txBody>
          <a:bodyPr vert="horz" lIns="91440" tIns="36000" rIns="91440" bIns="36000" rtlCol="0" anchor="ctr" anchorCtr="0">
            <a:normAutofit fontScale="77500" lnSpcReduction="20000"/>
          </a:bodyPr>
          <a:lstStyle/>
          <a:p>
            <a:r>
              <a:rPr lang="ja-JP" altLang="en-US"/>
              <a:t>⼈間中⼼の</a:t>
            </a:r>
            <a:r>
              <a:rPr lang="en" altLang="ja-JP" dirty="0"/>
              <a:t>AI</a:t>
            </a:r>
            <a:r>
              <a:rPr lang="ja-JP" altLang="en-US"/>
              <a:t>社会原則</a:t>
            </a:r>
            <a:r>
              <a:rPr lang="en-US" altLang="ja-JP" dirty="0"/>
              <a:t> (</a:t>
            </a:r>
            <a:r>
              <a:rPr lang="ja-JP" altLang="en-US"/>
              <a:t>内閣府統合イノベーション戦略推進会議</a:t>
            </a:r>
            <a:r>
              <a:rPr lang="en-US" altLang="ja-JP" dirty="0"/>
              <a:t>: 2019</a:t>
            </a:r>
            <a:r>
              <a:rPr lang="ja-JP" altLang="en-US"/>
              <a:t>年</a:t>
            </a:r>
            <a:r>
              <a:rPr lang="en-US" altLang="ja-JP" dirty="0"/>
              <a:t>3⽉)</a:t>
            </a:r>
            <a:endParaRPr lang="ja-JP" altLang="en-US"/>
          </a:p>
        </p:txBody>
      </p:sp>
      <p:sp>
        <p:nvSpPr>
          <p:cNvPr id="3" name="タイトル 2">
            <a:extLst>
              <a:ext uri="{FF2B5EF4-FFF2-40B4-BE49-F238E27FC236}">
                <a16:creationId xmlns:a16="http://schemas.microsoft.com/office/drawing/2014/main" id="{2FC1F3AB-A7E2-4C48-8659-82D14C5D6249}"/>
              </a:ext>
            </a:extLst>
          </p:cNvPr>
          <p:cNvSpPr>
            <a:spLocks noGrp="1"/>
          </p:cNvSpPr>
          <p:nvPr>
            <p:ph type="title"/>
          </p:nvPr>
        </p:nvSpPr>
        <p:spPr/>
        <p:txBody>
          <a:bodyPr/>
          <a:lstStyle/>
          <a:p>
            <a:r>
              <a:rPr lang="ja-JP" altLang="en-US"/>
              <a:t>データサイエンスにおける法整備と社会的受容性</a:t>
            </a:r>
            <a:endParaRPr kumimoji="1" lang="ja-JP" altLang="en-US"/>
          </a:p>
        </p:txBody>
      </p:sp>
      <p:sp>
        <p:nvSpPr>
          <p:cNvPr id="9" name="テキスト プレースホルダー 8">
            <a:extLst>
              <a:ext uri="{FF2B5EF4-FFF2-40B4-BE49-F238E27FC236}">
                <a16:creationId xmlns:a16="http://schemas.microsoft.com/office/drawing/2014/main" id="{0C5572DA-098F-2346-9A61-CEEE5FC84378}"/>
              </a:ext>
            </a:extLst>
          </p:cNvPr>
          <p:cNvSpPr>
            <a:spLocks noGrp="1"/>
          </p:cNvSpPr>
          <p:nvPr>
            <p:ph type="body" sz="quarter" idx="14"/>
          </p:nvPr>
        </p:nvSpPr>
        <p:spPr/>
        <p:txBody>
          <a:bodyPr/>
          <a:lstStyle/>
          <a:p>
            <a:r>
              <a:rPr lang="ja-JP" altLang="en-US"/>
              <a:t>データサイエンスにおける倫理とは</a:t>
            </a:r>
          </a:p>
        </p:txBody>
      </p:sp>
    </p:spTree>
    <p:extLst>
      <p:ext uri="{BB962C8B-B14F-4D97-AF65-F5344CB8AC3E}">
        <p14:creationId xmlns:p14="http://schemas.microsoft.com/office/powerpoint/2010/main" val="1194068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E4374DA0-6855-6249-9DD4-395CE1E1A8D4}"/>
              </a:ext>
            </a:extLst>
          </p:cNvPr>
          <p:cNvGrpSpPr/>
          <p:nvPr/>
        </p:nvGrpSpPr>
        <p:grpSpPr>
          <a:xfrm>
            <a:off x="335360" y="3284984"/>
            <a:ext cx="11089231" cy="1934406"/>
            <a:chOff x="335360" y="3284984"/>
            <a:chExt cx="11089231" cy="1934406"/>
          </a:xfrm>
        </p:grpSpPr>
        <p:sp>
          <p:nvSpPr>
            <p:cNvPr id="8" name="角丸四角形 7">
              <a:extLst>
                <a:ext uri="{FF2B5EF4-FFF2-40B4-BE49-F238E27FC236}">
                  <a16:creationId xmlns:a16="http://schemas.microsoft.com/office/drawing/2014/main" id="{BFFBF823-8D66-3E43-9403-6D2B01F1EEA5}"/>
                </a:ext>
              </a:extLst>
            </p:cNvPr>
            <p:cNvSpPr/>
            <p:nvPr/>
          </p:nvSpPr>
          <p:spPr>
            <a:xfrm>
              <a:off x="335360" y="3501009"/>
              <a:ext cx="11089231" cy="1718381"/>
            </a:xfrm>
            <a:prstGeom prst="roundRect">
              <a:avLst/>
            </a:prstGeom>
            <a:solidFill>
              <a:schemeClr val="bg1"/>
            </a:solidFill>
            <a:ln w="38100">
              <a:solidFill>
                <a:schemeClr val="tx2"/>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 name="テキスト ボックス 2">
              <a:extLst>
                <a:ext uri="{FF2B5EF4-FFF2-40B4-BE49-F238E27FC236}">
                  <a16:creationId xmlns:a16="http://schemas.microsoft.com/office/drawing/2014/main" id="{39675B87-A243-024F-B156-09E093945132}"/>
                </a:ext>
              </a:extLst>
            </p:cNvPr>
            <p:cNvSpPr txBox="1"/>
            <p:nvPr/>
          </p:nvSpPr>
          <p:spPr>
            <a:xfrm>
              <a:off x="527050" y="3284984"/>
              <a:ext cx="5568949" cy="432048"/>
            </a:xfrm>
            <a:prstGeom prst="rect">
              <a:avLst/>
            </a:prstGeom>
            <a:solidFill>
              <a:schemeClr val="bg1"/>
            </a:solidFill>
          </p:spPr>
          <p:txBody>
            <a:bodyPr wrap="square" rtlCol="0">
              <a:spAutoFit/>
            </a:bodyPr>
            <a:lstStyle/>
            <a:p>
              <a:endParaRPr kumimoji="1" lang="ja-JP" altLang="en-US"/>
            </a:p>
          </p:txBody>
        </p:sp>
      </p:grpSp>
      <p:sp>
        <p:nvSpPr>
          <p:cNvPr id="14" name="コンテンツ プレースホルダー 13">
            <a:extLst>
              <a:ext uri="{FF2B5EF4-FFF2-40B4-BE49-F238E27FC236}">
                <a16:creationId xmlns:a16="http://schemas.microsoft.com/office/drawing/2014/main" id="{8B45490A-7341-2A4F-B41D-06F65C6EEA14}"/>
              </a:ext>
            </a:extLst>
          </p:cNvPr>
          <p:cNvSpPr>
            <a:spLocks noGrp="1"/>
          </p:cNvSpPr>
          <p:nvPr>
            <p:ph idx="1"/>
          </p:nvPr>
        </p:nvSpPr>
        <p:spPr/>
        <p:txBody>
          <a:bodyPr>
            <a:normAutofit fontScale="92500" lnSpcReduction="10000"/>
          </a:bodyPr>
          <a:lstStyle/>
          <a:p>
            <a:pPr marL="0" indent="0">
              <a:buNone/>
            </a:pPr>
            <a:r>
              <a:rPr lang="ja-JP" altLang="en-US">
                <a:solidFill>
                  <a:schemeClr val="tx1"/>
                </a:solidFill>
              </a:rPr>
              <a:t>「一切の著作権、特許などの制限なしで、全ての人が望むように利用・再掲載できるような形で入手できるべきである」</a:t>
            </a:r>
            <a:endParaRPr lang="en-US" altLang="ja-JP" dirty="0">
              <a:solidFill>
                <a:schemeClr val="tx1"/>
              </a:solidFill>
            </a:endParaRPr>
          </a:p>
          <a:p>
            <a:pPr marL="0" indent="0">
              <a:buNone/>
            </a:pPr>
            <a:endParaRPr lang="ja-JP" altLang="en-US">
              <a:solidFill>
                <a:schemeClr val="tx1"/>
              </a:solidFill>
            </a:endParaRPr>
          </a:p>
          <a:p>
            <a:pPr marL="0" indent="0">
              <a:buNone/>
            </a:pPr>
            <a:r>
              <a:rPr lang="ja-JP" altLang="en-US"/>
              <a:t>オープンデータの定義（総務省）</a:t>
            </a:r>
            <a:endParaRPr lang="en-US" altLang="ja-JP" dirty="0"/>
          </a:p>
          <a:p>
            <a:pPr lvl="1"/>
            <a:r>
              <a:rPr lang="ja-JP" altLang="en-US"/>
              <a:t>営利目的、非営利目的を問わず二次利用可能なルールが適用されたもの</a:t>
            </a:r>
          </a:p>
          <a:p>
            <a:pPr lvl="1"/>
            <a:r>
              <a:rPr lang="ja-JP" altLang="en-US"/>
              <a:t>機械判読に適したもの</a:t>
            </a:r>
          </a:p>
          <a:p>
            <a:pPr lvl="1"/>
            <a:r>
              <a:rPr lang="ja-JP" altLang="en-US"/>
              <a:t>無償で利用できるもの</a:t>
            </a:r>
            <a:endParaRPr lang="en-US" altLang="ja-JP" dirty="0"/>
          </a:p>
          <a:p>
            <a:pPr lvl="1"/>
            <a:endParaRPr lang="en-US" altLang="ja-JP" dirty="0"/>
          </a:p>
          <a:p>
            <a:pPr marL="0" indent="0">
              <a:buNone/>
            </a:pPr>
            <a:r>
              <a:rPr lang="en-US" altLang="ja-JP" dirty="0"/>
              <a:t> </a:t>
            </a:r>
          </a:p>
        </p:txBody>
      </p:sp>
      <p:sp>
        <p:nvSpPr>
          <p:cNvPr id="6" name="テキスト プレースホルダー 5">
            <a:extLst>
              <a:ext uri="{FF2B5EF4-FFF2-40B4-BE49-F238E27FC236}">
                <a16:creationId xmlns:a16="http://schemas.microsoft.com/office/drawing/2014/main" id="{6B92AF20-D4D1-894E-8F12-715F4C280CCC}"/>
              </a:ext>
            </a:extLst>
          </p:cNvPr>
          <p:cNvSpPr>
            <a:spLocks noGrp="1"/>
          </p:cNvSpPr>
          <p:nvPr>
            <p:ph type="body" sz="quarter" idx="13"/>
          </p:nvPr>
        </p:nvSpPr>
        <p:spPr/>
        <p:txBody>
          <a:bodyPr>
            <a:normAutofit fontScale="92500" lnSpcReduction="20000"/>
          </a:bodyPr>
          <a:lstStyle/>
          <a:p>
            <a:r>
              <a:rPr lang="ja-JP" altLang="en-US"/>
              <a:t>広く社会に利用してもらうことを目的に公開されたデータ</a:t>
            </a:r>
          </a:p>
        </p:txBody>
      </p:sp>
      <p:sp>
        <p:nvSpPr>
          <p:cNvPr id="13" name="タイトル 12">
            <a:extLst>
              <a:ext uri="{FF2B5EF4-FFF2-40B4-BE49-F238E27FC236}">
                <a16:creationId xmlns:a16="http://schemas.microsoft.com/office/drawing/2014/main" id="{1B8A77B7-636F-7341-A769-58C1568310D6}"/>
              </a:ext>
            </a:extLst>
          </p:cNvPr>
          <p:cNvSpPr>
            <a:spLocks noGrp="1"/>
          </p:cNvSpPr>
          <p:nvPr>
            <p:ph type="title"/>
          </p:nvPr>
        </p:nvSpPr>
        <p:spPr/>
        <p:txBody>
          <a:bodyPr/>
          <a:lstStyle/>
          <a:p>
            <a:r>
              <a:rPr lang="ja-JP" altLang="en-US"/>
              <a:t>オープンデータとは</a:t>
            </a:r>
          </a:p>
        </p:txBody>
      </p:sp>
      <p:sp>
        <p:nvSpPr>
          <p:cNvPr id="7" name="テキスト プレースホルダー 6">
            <a:extLst>
              <a:ext uri="{FF2B5EF4-FFF2-40B4-BE49-F238E27FC236}">
                <a16:creationId xmlns:a16="http://schemas.microsoft.com/office/drawing/2014/main" id="{2222E558-E319-304B-BC08-B428C469C65F}"/>
              </a:ext>
            </a:extLst>
          </p:cNvPr>
          <p:cNvSpPr>
            <a:spLocks noGrp="1"/>
          </p:cNvSpPr>
          <p:nvPr>
            <p:ph type="body" sz="quarter" idx="14"/>
          </p:nvPr>
        </p:nvSpPr>
        <p:spPr/>
        <p:txBody>
          <a:bodyPr/>
          <a:lstStyle/>
          <a:p>
            <a:r>
              <a:rPr lang="ja-JP" altLang="en-US"/>
              <a:t>様々なデータとオープンデータ</a:t>
            </a:r>
            <a:endParaRPr lang="en-US" altLang="ja-JP" dirty="0"/>
          </a:p>
        </p:txBody>
      </p:sp>
      <p:sp>
        <p:nvSpPr>
          <p:cNvPr id="2" name="正方形/長方形 1">
            <a:extLst>
              <a:ext uri="{FF2B5EF4-FFF2-40B4-BE49-F238E27FC236}">
                <a16:creationId xmlns:a16="http://schemas.microsoft.com/office/drawing/2014/main" id="{DEB793E0-371A-8A40-817C-9DE776B93AAB}"/>
              </a:ext>
            </a:extLst>
          </p:cNvPr>
          <p:cNvSpPr/>
          <p:nvPr/>
        </p:nvSpPr>
        <p:spPr>
          <a:xfrm>
            <a:off x="2537790" y="1638610"/>
            <a:ext cx="6738732" cy="604781"/>
          </a:xfrm>
          <a:prstGeom prst="rect">
            <a:avLst/>
          </a:prstGeom>
        </p:spPr>
        <p:txBody>
          <a:bodyPr wrap="square">
            <a:spAutoFit/>
          </a:bodyPr>
          <a:lstStyle/>
          <a:p>
            <a:pPr>
              <a:lnSpc>
                <a:spcPct val="90000"/>
              </a:lnSpc>
              <a:spcBef>
                <a:spcPts val="1000"/>
              </a:spcBef>
            </a:pPr>
            <a:endParaRPr lang="en-US" altLang="ja-JP" sz="3600" dirty="0">
              <a:solidFill>
                <a:prstClr val="black">
                  <a:lumMod val="95000"/>
                  <a:lumOff val="5000"/>
                </a:prstClr>
              </a:solidFill>
              <a:latin typeface="Meiryo" charset="-128"/>
              <a:ea typeface="Meiryo" charset="-128"/>
              <a:cs typeface="Meiryo" charset="-128"/>
            </a:endParaRPr>
          </a:p>
        </p:txBody>
      </p:sp>
    </p:spTree>
    <p:extLst>
      <p:ext uri="{BB962C8B-B14F-4D97-AF65-F5344CB8AC3E}">
        <p14:creationId xmlns:p14="http://schemas.microsoft.com/office/powerpoint/2010/main" val="427316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273CE3BC-7AA1-B245-9128-C3F3CB7E76B6}"/>
              </a:ext>
            </a:extLst>
          </p:cNvPr>
          <p:cNvSpPr>
            <a:spLocks noGrp="1"/>
          </p:cNvSpPr>
          <p:nvPr>
            <p:ph type="body" sz="quarter" idx="13"/>
          </p:nvPr>
        </p:nvSpPr>
        <p:spPr>
          <a:xfrm>
            <a:off x="527051" y="1196751"/>
            <a:ext cx="11137900" cy="1047355"/>
          </a:xfrm>
        </p:spPr>
        <p:txBody>
          <a:bodyPr>
            <a:normAutofit fontScale="92500" lnSpcReduction="10000"/>
          </a:bodyPr>
          <a:lstStyle/>
          <a:p>
            <a:r>
              <a:rPr lang="ja-JP" altLang="en-US"/>
              <a:t>作品を公開する作者が「この条件を守れば私の作品を自由に使って構いません」という意思表示をするためのツール</a:t>
            </a:r>
            <a:endParaRPr kumimoji="1" lang="ja-JP" altLang="en-US"/>
          </a:p>
        </p:txBody>
      </p:sp>
      <p:sp>
        <p:nvSpPr>
          <p:cNvPr id="6" name="タイトル 5">
            <a:extLst>
              <a:ext uri="{FF2B5EF4-FFF2-40B4-BE49-F238E27FC236}">
                <a16:creationId xmlns:a16="http://schemas.microsoft.com/office/drawing/2014/main" id="{7BE3D293-3564-0B44-8C57-71AB63893D03}"/>
              </a:ext>
            </a:extLst>
          </p:cNvPr>
          <p:cNvSpPr>
            <a:spLocks noGrp="1"/>
          </p:cNvSpPr>
          <p:nvPr>
            <p:ph type="title"/>
          </p:nvPr>
        </p:nvSpPr>
        <p:spPr/>
        <p:txBody>
          <a:bodyPr/>
          <a:lstStyle/>
          <a:p>
            <a:r>
              <a:rPr lang="ja-JP" altLang="en-US"/>
              <a:t>クリエイティブ・コモンズ・</a:t>
            </a:r>
            <a:r>
              <a:rPr kumimoji="1" lang="ja-JP" altLang="en-US"/>
              <a:t>ライセンスについて</a:t>
            </a:r>
          </a:p>
        </p:txBody>
      </p:sp>
      <p:sp>
        <p:nvSpPr>
          <p:cNvPr id="7" name="テキスト プレースホルダー 6">
            <a:extLst>
              <a:ext uri="{FF2B5EF4-FFF2-40B4-BE49-F238E27FC236}">
                <a16:creationId xmlns:a16="http://schemas.microsoft.com/office/drawing/2014/main" id="{3F6B50F1-15CC-6843-8490-D36F11223E74}"/>
              </a:ext>
            </a:extLst>
          </p:cNvPr>
          <p:cNvSpPr>
            <a:spLocks noGrp="1"/>
          </p:cNvSpPr>
          <p:nvPr>
            <p:ph type="body" sz="quarter" idx="14"/>
          </p:nvPr>
        </p:nvSpPr>
        <p:spPr/>
        <p:txBody>
          <a:bodyPr/>
          <a:lstStyle/>
          <a:p>
            <a:r>
              <a:rPr lang="ja-JP" altLang="en-US"/>
              <a:t>様々なデータとオープンデータ</a:t>
            </a:r>
            <a:endParaRPr lang="en-US" altLang="ja-JP" dirty="0"/>
          </a:p>
        </p:txBody>
      </p:sp>
      <p:pic>
        <p:nvPicPr>
          <p:cNvPr id="8" name="図 7">
            <a:extLst>
              <a:ext uri="{FF2B5EF4-FFF2-40B4-BE49-F238E27FC236}">
                <a16:creationId xmlns:a16="http://schemas.microsoft.com/office/drawing/2014/main" id="{E542B739-C690-8845-A9BB-7BE2694BAEB6}"/>
              </a:ext>
            </a:extLst>
          </p:cNvPr>
          <p:cNvPicPr>
            <a:picLocks noChangeAspect="1"/>
          </p:cNvPicPr>
          <p:nvPr/>
        </p:nvPicPr>
        <p:blipFill rotWithShape="1">
          <a:blip r:embed="rId3">
            <a:clrChange>
              <a:clrFrom>
                <a:srgbClr val="FFFFFF"/>
              </a:clrFrom>
              <a:clrTo>
                <a:srgbClr val="FFFFFF">
                  <a:alpha val="0"/>
                </a:srgbClr>
              </a:clrTo>
            </a:clrChange>
          </a:blip>
          <a:srcRect t="20862" b="28490"/>
          <a:stretch/>
        </p:blipFill>
        <p:spPr>
          <a:xfrm>
            <a:off x="82579" y="5045308"/>
            <a:ext cx="12062093" cy="1255864"/>
          </a:xfrm>
          <a:prstGeom prst="rect">
            <a:avLst/>
          </a:prstGeom>
        </p:spPr>
      </p:pic>
      <p:sp>
        <p:nvSpPr>
          <p:cNvPr id="9" name="テキスト ボックス 8">
            <a:extLst>
              <a:ext uri="{FF2B5EF4-FFF2-40B4-BE49-F238E27FC236}">
                <a16:creationId xmlns:a16="http://schemas.microsoft.com/office/drawing/2014/main" id="{6E3AFA01-BB2E-0B4B-8BA3-2A77A14F2ABC}"/>
              </a:ext>
            </a:extLst>
          </p:cNvPr>
          <p:cNvSpPr txBox="1"/>
          <p:nvPr/>
        </p:nvSpPr>
        <p:spPr>
          <a:xfrm>
            <a:off x="132884" y="4617080"/>
            <a:ext cx="1210588" cy="584775"/>
          </a:xfrm>
          <a:prstGeom prst="rect">
            <a:avLst/>
          </a:prstGeom>
          <a:noFill/>
        </p:spPr>
        <p:txBody>
          <a:bodyPr wrap="none" rtlCol="0">
            <a:spAutoFit/>
          </a:bodyPr>
          <a:lstStyle/>
          <a:p>
            <a:r>
              <a:rPr kumimoji="1" lang="ja-JP" altLang="en-US" sz="1600">
                <a:latin typeface="Meiryo UI" panose="020B0604030504040204" pitchFamily="34" charset="-128"/>
                <a:ea typeface="Meiryo UI" panose="020B0604030504040204" pitchFamily="34" charset="-128"/>
              </a:rPr>
              <a:t>すべての</a:t>
            </a:r>
            <a:endParaRPr kumimoji="1" lang="en-US" altLang="ja-JP" sz="1600" dirty="0">
              <a:latin typeface="Meiryo UI" panose="020B0604030504040204" pitchFamily="34" charset="-128"/>
              <a:ea typeface="Meiryo UI" panose="020B0604030504040204" pitchFamily="34" charset="-128"/>
            </a:endParaRPr>
          </a:p>
          <a:p>
            <a:r>
              <a:rPr kumimoji="1" lang="ja-JP" altLang="en-US" sz="1600">
                <a:latin typeface="Meiryo UI" panose="020B0604030504040204" pitchFamily="34" charset="-128"/>
                <a:ea typeface="Meiryo UI" panose="020B0604030504040204" pitchFamily="34" charset="-128"/>
              </a:rPr>
              <a:t>権利の主張</a:t>
            </a:r>
          </a:p>
        </p:txBody>
      </p:sp>
      <p:sp>
        <p:nvSpPr>
          <p:cNvPr id="10" name="テキスト ボックス 9">
            <a:extLst>
              <a:ext uri="{FF2B5EF4-FFF2-40B4-BE49-F238E27FC236}">
                <a16:creationId xmlns:a16="http://schemas.microsoft.com/office/drawing/2014/main" id="{A3909824-45F4-2549-9ECC-E46C7A6C544D}"/>
              </a:ext>
            </a:extLst>
          </p:cNvPr>
          <p:cNvSpPr txBox="1"/>
          <p:nvPr/>
        </p:nvSpPr>
        <p:spPr>
          <a:xfrm>
            <a:off x="10862076" y="4616912"/>
            <a:ext cx="1210588" cy="584775"/>
          </a:xfrm>
          <a:prstGeom prst="rect">
            <a:avLst/>
          </a:prstGeom>
          <a:noFill/>
        </p:spPr>
        <p:txBody>
          <a:bodyPr wrap="none" rtlCol="0">
            <a:spAutoFit/>
          </a:bodyPr>
          <a:lstStyle/>
          <a:p>
            <a:r>
              <a:rPr kumimoji="1" lang="ja-JP" altLang="en-US" sz="1600">
                <a:latin typeface="Meiryo UI" panose="020B0604030504040204" pitchFamily="34" charset="-128"/>
                <a:ea typeface="Meiryo UI" panose="020B0604030504040204" pitchFamily="34" charset="-128"/>
              </a:rPr>
              <a:t>すべての</a:t>
            </a:r>
            <a:endParaRPr kumimoji="1" lang="en-US" altLang="ja-JP" sz="1600" dirty="0">
              <a:latin typeface="Meiryo UI" panose="020B0604030504040204" pitchFamily="34" charset="-128"/>
              <a:ea typeface="Meiryo UI" panose="020B0604030504040204" pitchFamily="34" charset="-128"/>
            </a:endParaRPr>
          </a:p>
          <a:p>
            <a:r>
              <a:rPr kumimoji="1" lang="ja-JP" altLang="en-US" sz="1600">
                <a:latin typeface="Meiryo UI" panose="020B0604030504040204" pitchFamily="34" charset="-128"/>
                <a:ea typeface="Meiryo UI" panose="020B0604030504040204" pitchFamily="34" charset="-128"/>
              </a:rPr>
              <a:t>権利の放棄</a:t>
            </a:r>
          </a:p>
        </p:txBody>
      </p:sp>
      <p:sp>
        <p:nvSpPr>
          <p:cNvPr id="11" name="テキスト ボックス 10">
            <a:extLst>
              <a:ext uri="{FF2B5EF4-FFF2-40B4-BE49-F238E27FC236}">
                <a16:creationId xmlns:a16="http://schemas.microsoft.com/office/drawing/2014/main" id="{61BA10CB-7FEE-DC42-B4A7-D20A66B4E63A}"/>
              </a:ext>
            </a:extLst>
          </p:cNvPr>
          <p:cNvSpPr txBox="1"/>
          <p:nvPr/>
        </p:nvSpPr>
        <p:spPr>
          <a:xfrm>
            <a:off x="4967874" y="4833104"/>
            <a:ext cx="3024336" cy="338554"/>
          </a:xfrm>
          <a:prstGeom prst="rect">
            <a:avLst/>
          </a:prstGeom>
          <a:noFill/>
        </p:spPr>
        <p:txBody>
          <a:bodyPr wrap="square" rtlCol="0">
            <a:spAutoFit/>
          </a:bodyPr>
          <a:lstStyle/>
          <a:p>
            <a:r>
              <a:rPr lang="ja-JP" altLang="en-US" sz="1600">
                <a:latin typeface="Meiryo UI" panose="020B0604030504040204" pitchFamily="34" charset="-128"/>
                <a:ea typeface="Meiryo UI" panose="020B0604030504040204" pitchFamily="34" charset="-128"/>
              </a:rPr>
              <a:t>いくつかの権利の主張</a:t>
            </a:r>
            <a:endParaRPr kumimoji="1" lang="en-US" altLang="ja-JP" sz="1600" dirty="0">
              <a:latin typeface="Meiryo UI" panose="020B0604030504040204" pitchFamily="34" charset="-128"/>
              <a:ea typeface="Meiryo UI" panose="020B0604030504040204" pitchFamily="34" charset="-128"/>
            </a:endParaRPr>
          </a:p>
        </p:txBody>
      </p:sp>
      <p:sp>
        <p:nvSpPr>
          <p:cNvPr id="19" name="テキスト ボックス 18">
            <a:extLst>
              <a:ext uri="{FF2B5EF4-FFF2-40B4-BE49-F238E27FC236}">
                <a16:creationId xmlns:a16="http://schemas.microsoft.com/office/drawing/2014/main" id="{955D601B-1144-3048-A8A6-4B5F1F79AB4C}"/>
              </a:ext>
            </a:extLst>
          </p:cNvPr>
          <p:cNvSpPr txBox="1"/>
          <p:nvPr/>
        </p:nvSpPr>
        <p:spPr>
          <a:xfrm>
            <a:off x="1453344" y="5121136"/>
            <a:ext cx="10309232" cy="307777"/>
          </a:xfrm>
          <a:prstGeom prst="rect">
            <a:avLst/>
          </a:prstGeom>
          <a:noFill/>
        </p:spPr>
        <p:txBody>
          <a:bodyPr wrap="none" rtlCol="0">
            <a:spAutoFit/>
          </a:bodyPr>
          <a:lstStyle/>
          <a:p>
            <a:r>
              <a:rPr lang="en" altLang="ja-JP" sz="1400" b="1" dirty="0">
                <a:latin typeface="Meiryo UI" panose="020B0604030504040204" pitchFamily="34" charset="-128"/>
                <a:ea typeface="Meiryo UI" panose="020B0604030504040204" pitchFamily="34" charset="-128"/>
              </a:rPr>
              <a:t>CC BY-NC-ND     CC BY-ND      CC BY-NC-SA</a:t>
            </a:r>
            <a:r>
              <a:rPr lang="en-US" altLang="ja-JP" sz="1400" b="1" dirty="0">
                <a:latin typeface="Meiryo UI" panose="020B0604030504040204" pitchFamily="34" charset="-128"/>
                <a:ea typeface="Meiryo UI" panose="020B0604030504040204" pitchFamily="34" charset="-128"/>
              </a:rPr>
              <a:t>	         CC BY-NC         CC BY-SA         CC BY                    CC0</a:t>
            </a:r>
            <a:endParaRPr lang="en" altLang="ja-JP" sz="1400" b="1" dirty="0">
              <a:latin typeface="Meiryo UI" panose="020B0604030504040204" pitchFamily="34" charset="-128"/>
              <a:ea typeface="Meiryo UI" panose="020B0604030504040204" pitchFamily="34" charset="-128"/>
            </a:endParaRPr>
          </a:p>
        </p:txBody>
      </p:sp>
      <p:grpSp>
        <p:nvGrpSpPr>
          <p:cNvPr id="26" name="グループ化 25">
            <a:extLst>
              <a:ext uri="{FF2B5EF4-FFF2-40B4-BE49-F238E27FC236}">
                <a16:creationId xmlns:a16="http://schemas.microsoft.com/office/drawing/2014/main" id="{E824E2D8-F6F1-9F43-8574-CD9D8D446559}"/>
              </a:ext>
            </a:extLst>
          </p:cNvPr>
          <p:cNvGrpSpPr/>
          <p:nvPr/>
        </p:nvGrpSpPr>
        <p:grpSpPr>
          <a:xfrm>
            <a:off x="1449141" y="2348880"/>
            <a:ext cx="3854771" cy="707886"/>
            <a:chOff x="771972" y="2490818"/>
            <a:chExt cx="3854771" cy="707886"/>
          </a:xfrm>
        </p:grpSpPr>
        <p:pic>
          <p:nvPicPr>
            <p:cNvPr id="21" name="図 20">
              <a:extLst>
                <a:ext uri="{FF2B5EF4-FFF2-40B4-BE49-F238E27FC236}">
                  <a16:creationId xmlns:a16="http://schemas.microsoft.com/office/drawing/2014/main" id="{5FB4E7D3-C835-9946-9CF2-0912CCA03487}"/>
                </a:ext>
              </a:extLst>
            </p:cNvPr>
            <p:cNvPicPr>
              <a:picLocks noChangeAspect="1"/>
            </p:cNvPicPr>
            <p:nvPr/>
          </p:nvPicPr>
          <p:blipFill>
            <a:blip r:embed="rId4"/>
            <a:stretch>
              <a:fillRect/>
            </a:stretch>
          </p:blipFill>
          <p:spPr>
            <a:xfrm>
              <a:off x="771972" y="2528234"/>
              <a:ext cx="571500" cy="571500"/>
            </a:xfrm>
            <a:prstGeom prst="rect">
              <a:avLst/>
            </a:prstGeom>
          </p:spPr>
        </p:pic>
        <p:sp>
          <p:nvSpPr>
            <p:cNvPr id="25" name="テキスト ボックス 24">
              <a:extLst>
                <a:ext uri="{FF2B5EF4-FFF2-40B4-BE49-F238E27FC236}">
                  <a16:creationId xmlns:a16="http://schemas.microsoft.com/office/drawing/2014/main" id="{69341277-E473-B84F-B045-1B07FE6E9FD7}"/>
                </a:ext>
              </a:extLst>
            </p:cNvPr>
            <p:cNvSpPr txBox="1"/>
            <p:nvPr/>
          </p:nvSpPr>
          <p:spPr>
            <a:xfrm>
              <a:off x="1343472" y="2490818"/>
              <a:ext cx="3283271" cy="707886"/>
            </a:xfrm>
            <a:prstGeom prst="rect">
              <a:avLst/>
            </a:prstGeom>
            <a:noFill/>
          </p:spPr>
          <p:txBody>
            <a:bodyPr wrap="none" rtlCol="0">
              <a:spAutoFit/>
            </a:bodyPr>
            <a:lstStyle/>
            <a:p>
              <a:r>
                <a:rPr lang="ja-JP" altLang="en-US" sz="2000" b="1">
                  <a:latin typeface="Meiryo UI" panose="020B0604030504040204" pitchFamily="34" charset="-128"/>
                  <a:ea typeface="Meiryo UI" panose="020B0604030504040204" pitchFamily="34" charset="-128"/>
                </a:rPr>
                <a:t>表示（</a:t>
              </a:r>
              <a:r>
                <a:rPr lang="en-US" altLang="ja-JP" sz="2000" b="1" dirty="0">
                  <a:latin typeface="Meiryo UI" panose="020B0604030504040204" pitchFamily="34" charset="-128"/>
                  <a:ea typeface="Meiryo UI" panose="020B0604030504040204" pitchFamily="34" charset="-128"/>
                </a:rPr>
                <a:t>BY</a:t>
              </a:r>
              <a:r>
                <a:rPr lang="ja-JP" altLang="en-US" sz="2000" b="1">
                  <a:latin typeface="Meiryo UI" panose="020B0604030504040204" pitchFamily="34" charset="-128"/>
                  <a:ea typeface="Meiryo UI" panose="020B0604030504040204" pitchFamily="34" charset="-128"/>
                </a:rPr>
                <a:t>）</a:t>
              </a:r>
              <a:endParaRPr lang="en-US" altLang="ja-JP" sz="2000" b="1" dirty="0">
                <a:latin typeface="Meiryo UI" panose="020B0604030504040204" pitchFamily="34" charset="-128"/>
                <a:ea typeface="Meiryo UI" panose="020B0604030504040204" pitchFamily="34" charset="-128"/>
              </a:endParaRPr>
            </a:p>
            <a:p>
              <a:r>
                <a:rPr lang="ja-JP" altLang="en-US" sz="2000">
                  <a:latin typeface="Meiryo UI" panose="020B0604030504040204" pitchFamily="34" charset="-128"/>
                  <a:ea typeface="Meiryo UI" panose="020B0604030504040204" pitchFamily="34" charset="-128"/>
                </a:rPr>
                <a:t>作品のクレジットを表示すること</a:t>
              </a:r>
              <a:endParaRPr kumimoji="1" lang="ja-JP" altLang="en-US" sz="2000">
                <a:latin typeface="Meiryo UI" panose="020B0604030504040204" pitchFamily="34" charset="-128"/>
                <a:ea typeface="Meiryo UI" panose="020B0604030504040204" pitchFamily="34" charset="-128"/>
              </a:endParaRPr>
            </a:p>
          </p:txBody>
        </p:sp>
      </p:grpSp>
      <p:grpSp>
        <p:nvGrpSpPr>
          <p:cNvPr id="43" name="グループ化 42">
            <a:extLst>
              <a:ext uri="{FF2B5EF4-FFF2-40B4-BE49-F238E27FC236}">
                <a16:creationId xmlns:a16="http://schemas.microsoft.com/office/drawing/2014/main" id="{A056ADDB-4CEF-1D4F-87E9-050D97B7BD26}"/>
              </a:ext>
            </a:extLst>
          </p:cNvPr>
          <p:cNvGrpSpPr/>
          <p:nvPr/>
        </p:nvGrpSpPr>
        <p:grpSpPr>
          <a:xfrm>
            <a:off x="1415347" y="3296437"/>
            <a:ext cx="3864389" cy="707886"/>
            <a:chOff x="738178" y="3309953"/>
            <a:chExt cx="3864389" cy="707886"/>
          </a:xfrm>
        </p:grpSpPr>
        <p:pic>
          <p:nvPicPr>
            <p:cNvPr id="22" name="図 21">
              <a:extLst>
                <a:ext uri="{FF2B5EF4-FFF2-40B4-BE49-F238E27FC236}">
                  <a16:creationId xmlns:a16="http://schemas.microsoft.com/office/drawing/2014/main" id="{53C549F5-9B03-E841-BD88-4B061DE3AC99}"/>
                </a:ext>
              </a:extLst>
            </p:cNvPr>
            <p:cNvPicPr>
              <a:picLocks noChangeAspect="1"/>
            </p:cNvPicPr>
            <p:nvPr/>
          </p:nvPicPr>
          <p:blipFill>
            <a:blip r:embed="rId5"/>
            <a:stretch>
              <a:fillRect/>
            </a:stretch>
          </p:blipFill>
          <p:spPr>
            <a:xfrm>
              <a:off x="738178" y="3342807"/>
              <a:ext cx="571500" cy="571500"/>
            </a:xfrm>
            <a:prstGeom prst="rect">
              <a:avLst/>
            </a:prstGeom>
          </p:spPr>
        </p:pic>
        <p:sp>
          <p:nvSpPr>
            <p:cNvPr id="27" name="テキスト ボックス 26">
              <a:extLst>
                <a:ext uri="{FF2B5EF4-FFF2-40B4-BE49-F238E27FC236}">
                  <a16:creationId xmlns:a16="http://schemas.microsoft.com/office/drawing/2014/main" id="{ABF2EF4A-FBE5-464D-B2B6-9F0DD10AE817}"/>
                </a:ext>
              </a:extLst>
            </p:cNvPr>
            <p:cNvSpPr txBox="1"/>
            <p:nvPr/>
          </p:nvSpPr>
          <p:spPr>
            <a:xfrm>
              <a:off x="1309678" y="3309953"/>
              <a:ext cx="3292889" cy="707886"/>
            </a:xfrm>
            <a:prstGeom prst="rect">
              <a:avLst/>
            </a:prstGeom>
            <a:noFill/>
          </p:spPr>
          <p:txBody>
            <a:bodyPr wrap="none" rtlCol="0">
              <a:spAutoFit/>
            </a:bodyPr>
            <a:lstStyle/>
            <a:p>
              <a:r>
                <a:rPr lang="ja-JP" altLang="en-US" sz="2000" b="1">
                  <a:latin typeface="Meiryo UI" panose="020B0604030504040204" pitchFamily="34" charset="-128"/>
                  <a:ea typeface="Meiryo UI" panose="020B0604030504040204" pitchFamily="34" charset="-128"/>
                </a:rPr>
                <a:t>非営利（</a:t>
              </a:r>
              <a:r>
                <a:rPr lang="en-US" altLang="ja-JP" sz="2000" b="1" dirty="0">
                  <a:latin typeface="Meiryo UI" panose="020B0604030504040204" pitchFamily="34" charset="-128"/>
                  <a:ea typeface="Meiryo UI" panose="020B0604030504040204" pitchFamily="34" charset="-128"/>
                </a:rPr>
                <a:t>NC</a:t>
              </a:r>
              <a:r>
                <a:rPr lang="ja-JP" altLang="en-US" sz="2000" b="1">
                  <a:latin typeface="Meiryo UI" panose="020B0604030504040204" pitchFamily="34" charset="-128"/>
                  <a:ea typeface="Meiryo UI" panose="020B0604030504040204" pitchFamily="34" charset="-128"/>
                </a:rPr>
                <a:t>）</a:t>
              </a:r>
              <a:endParaRPr lang="en-US" altLang="ja-JP" sz="2000" b="1" dirty="0">
                <a:latin typeface="Meiryo UI" panose="020B0604030504040204" pitchFamily="34" charset="-128"/>
                <a:ea typeface="Meiryo UI" panose="020B0604030504040204" pitchFamily="34" charset="-128"/>
              </a:endParaRPr>
            </a:p>
            <a:p>
              <a:r>
                <a:rPr lang="ja-JP" altLang="en-US" sz="2000">
                  <a:latin typeface="Meiryo UI" panose="020B0604030504040204" pitchFamily="34" charset="-128"/>
                  <a:ea typeface="Meiryo UI" panose="020B0604030504040204" pitchFamily="34" charset="-128"/>
                </a:rPr>
                <a:t>営利目的での利用をしないこと</a:t>
              </a:r>
              <a:endParaRPr kumimoji="1" lang="ja-JP" altLang="en-US" sz="2000">
                <a:latin typeface="Meiryo UI" panose="020B0604030504040204" pitchFamily="34" charset="-128"/>
                <a:ea typeface="Meiryo UI" panose="020B0604030504040204" pitchFamily="34" charset="-128"/>
              </a:endParaRPr>
            </a:p>
          </p:txBody>
        </p:sp>
      </p:grpSp>
      <p:grpSp>
        <p:nvGrpSpPr>
          <p:cNvPr id="40" name="グループ化 39">
            <a:extLst>
              <a:ext uri="{FF2B5EF4-FFF2-40B4-BE49-F238E27FC236}">
                <a16:creationId xmlns:a16="http://schemas.microsoft.com/office/drawing/2014/main" id="{3377416F-B1AA-324B-810C-70036D58F1E2}"/>
              </a:ext>
            </a:extLst>
          </p:cNvPr>
          <p:cNvGrpSpPr/>
          <p:nvPr/>
        </p:nvGrpSpPr>
        <p:grpSpPr>
          <a:xfrm>
            <a:off x="6213174" y="2349848"/>
            <a:ext cx="3371792" cy="707886"/>
            <a:chOff x="5934665" y="2336992"/>
            <a:chExt cx="3371792" cy="707886"/>
          </a:xfrm>
        </p:grpSpPr>
        <p:pic>
          <p:nvPicPr>
            <p:cNvPr id="23" name="図 22">
              <a:extLst>
                <a:ext uri="{FF2B5EF4-FFF2-40B4-BE49-F238E27FC236}">
                  <a16:creationId xmlns:a16="http://schemas.microsoft.com/office/drawing/2014/main" id="{BF21620D-9432-0C4E-9018-6529F72A5607}"/>
                </a:ext>
              </a:extLst>
            </p:cNvPr>
            <p:cNvPicPr>
              <a:picLocks noChangeAspect="1"/>
            </p:cNvPicPr>
            <p:nvPr/>
          </p:nvPicPr>
          <p:blipFill>
            <a:blip r:embed="rId6"/>
            <a:stretch>
              <a:fillRect/>
            </a:stretch>
          </p:blipFill>
          <p:spPr>
            <a:xfrm>
              <a:off x="5934665" y="2369638"/>
              <a:ext cx="571500" cy="571500"/>
            </a:xfrm>
            <a:prstGeom prst="rect">
              <a:avLst/>
            </a:prstGeom>
          </p:spPr>
        </p:pic>
        <p:sp>
          <p:nvSpPr>
            <p:cNvPr id="28" name="テキスト ボックス 27">
              <a:extLst>
                <a:ext uri="{FF2B5EF4-FFF2-40B4-BE49-F238E27FC236}">
                  <a16:creationId xmlns:a16="http://schemas.microsoft.com/office/drawing/2014/main" id="{952AA7A6-5ACC-9047-B206-CC1A14759F08}"/>
                </a:ext>
              </a:extLst>
            </p:cNvPr>
            <p:cNvSpPr txBox="1"/>
            <p:nvPr/>
          </p:nvSpPr>
          <p:spPr>
            <a:xfrm>
              <a:off x="6480042" y="2336992"/>
              <a:ext cx="2826415" cy="707886"/>
            </a:xfrm>
            <a:prstGeom prst="rect">
              <a:avLst/>
            </a:prstGeom>
            <a:noFill/>
          </p:spPr>
          <p:txBody>
            <a:bodyPr wrap="none" rtlCol="0">
              <a:spAutoFit/>
            </a:bodyPr>
            <a:lstStyle/>
            <a:p>
              <a:r>
                <a:rPr lang="ja-JP" altLang="en-US" sz="2000" b="1">
                  <a:latin typeface="Meiryo UI" panose="020B0604030504040204" pitchFamily="34" charset="-128"/>
                  <a:ea typeface="Meiryo UI" panose="020B0604030504040204" pitchFamily="34" charset="-128"/>
                </a:rPr>
                <a:t>改変禁止（</a:t>
              </a:r>
              <a:r>
                <a:rPr lang="en-US" altLang="ja-JP" sz="2000" b="1" dirty="0">
                  <a:latin typeface="Meiryo UI" panose="020B0604030504040204" pitchFamily="34" charset="-128"/>
                  <a:ea typeface="Meiryo UI" panose="020B0604030504040204" pitchFamily="34" charset="-128"/>
                </a:rPr>
                <a:t>ND</a:t>
              </a:r>
              <a:r>
                <a:rPr lang="ja-JP" altLang="en-US" sz="2000" b="1">
                  <a:latin typeface="Meiryo UI" panose="020B0604030504040204" pitchFamily="34" charset="-128"/>
                  <a:ea typeface="Meiryo UI" panose="020B0604030504040204" pitchFamily="34" charset="-128"/>
                </a:rPr>
                <a:t>）</a:t>
              </a:r>
              <a:endParaRPr lang="en-US" altLang="ja-JP" sz="2000" b="1" dirty="0">
                <a:latin typeface="Meiryo UI" panose="020B0604030504040204" pitchFamily="34" charset="-128"/>
                <a:ea typeface="Meiryo UI" panose="020B0604030504040204" pitchFamily="34" charset="-128"/>
              </a:endParaRPr>
            </a:p>
            <a:p>
              <a:r>
                <a:rPr lang="ja-JP" altLang="en-US" sz="2000">
                  <a:latin typeface="Meiryo UI" panose="020B0604030504040204" pitchFamily="34" charset="-128"/>
                  <a:ea typeface="Meiryo UI" panose="020B0604030504040204" pitchFamily="34" charset="-128"/>
                </a:rPr>
                <a:t>元の作品を改変しないこと</a:t>
              </a:r>
              <a:endParaRPr kumimoji="1" lang="ja-JP" altLang="en-US" sz="2000">
                <a:latin typeface="Meiryo UI" panose="020B0604030504040204" pitchFamily="34" charset="-128"/>
                <a:ea typeface="Meiryo UI" panose="020B0604030504040204" pitchFamily="34" charset="-128"/>
              </a:endParaRPr>
            </a:p>
          </p:txBody>
        </p:sp>
      </p:grpSp>
      <p:grpSp>
        <p:nvGrpSpPr>
          <p:cNvPr id="41" name="グループ化 40">
            <a:extLst>
              <a:ext uri="{FF2B5EF4-FFF2-40B4-BE49-F238E27FC236}">
                <a16:creationId xmlns:a16="http://schemas.microsoft.com/office/drawing/2014/main" id="{70DFB50B-7CBB-6E4D-AAC8-ACB15DF544EF}"/>
              </a:ext>
            </a:extLst>
          </p:cNvPr>
          <p:cNvGrpSpPr/>
          <p:nvPr/>
        </p:nvGrpSpPr>
        <p:grpSpPr>
          <a:xfrm>
            <a:off x="6213174" y="3287062"/>
            <a:ext cx="5211418" cy="1015663"/>
            <a:chOff x="5967821" y="3381169"/>
            <a:chExt cx="5211418" cy="1015663"/>
          </a:xfrm>
        </p:grpSpPr>
        <p:pic>
          <p:nvPicPr>
            <p:cNvPr id="24" name="図 23">
              <a:extLst>
                <a:ext uri="{FF2B5EF4-FFF2-40B4-BE49-F238E27FC236}">
                  <a16:creationId xmlns:a16="http://schemas.microsoft.com/office/drawing/2014/main" id="{CB3D9B2F-3F41-2448-B972-594567AB5DCD}"/>
                </a:ext>
              </a:extLst>
            </p:cNvPr>
            <p:cNvPicPr>
              <a:picLocks noChangeAspect="1"/>
            </p:cNvPicPr>
            <p:nvPr/>
          </p:nvPicPr>
          <p:blipFill>
            <a:blip r:embed="rId7"/>
            <a:stretch>
              <a:fillRect/>
            </a:stretch>
          </p:blipFill>
          <p:spPr>
            <a:xfrm>
              <a:off x="5967821" y="3419602"/>
              <a:ext cx="571500" cy="571500"/>
            </a:xfrm>
            <a:prstGeom prst="rect">
              <a:avLst/>
            </a:prstGeom>
          </p:spPr>
        </p:pic>
        <p:sp>
          <p:nvSpPr>
            <p:cNvPr id="29" name="テキスト ボックス 28">
              <a:extLst>
                <a:ext uri="{FF2B5EF4-FFF2-40B4-BE49-F238E27FC236}">
                  <a16:creationId xmlns:a16="http://schemas.microsoft.com/office/drawing/2014/main" id="{D4E38C2F-B357-0847-B5D0-A2A963C45EE3}"/>
                </a:ext>
              </a:extLst>
            </p:cNvPr>
            <p:cNvSpPr txBox="1"/>
            <p:nvPr/>
          </p:nvSpPr>
          <p:spPr>
            <a:xfrm>
              <a:off x="6506165" y="3381169"/>
              <a:ext cx="4673074" cy="1015663"/>
            </a:xfrm>
            <a:prstGeom prst="rect">
              <a:avLst/>
            </a:prstGeom>
            <a:noFill/>
          </p:spPr>
          <p:txBody>
            <a:bodyPr wrap="none" rtlCol="0">
              <a:spAutoFit/>
            </a:bodyPr>
            <a:lstStyle/>
            <a:p>
              <a:r>
                <a:rPr lang="ja-JP" altLang="en-US" sz="2000" b="1">
                  <a:latin typeface="Meiryo UI" panose="020B0604030504040204" pitchFamily="34" charset="-128"/>
                  <a:ea typeface="Meiryo UI" panose="020B0604030504040204" pitchFamily="34" charset="-128"/>
                </a:rPr>
                <a:t>継承（</a:t>
              </a:r>
              <a:r>
                <a:rPr lang="en-US" altLang="ja-JP" sz="2000" b="1" dirty="0">
                  <a:latin typeface="Meiryo UI" panose="020B0604030504040204" pitchFamily="34" charset="-128"/>
                  <a:ea typeface="Meiryo UI" panose="020B0604030504040204" pitchFamily="34" charset="-128"/>
                </a:rPr>
                <a:t>SA</a:t>
              </a:r>
              <a:r>
                <a:rPr lang="ja-JP" altLang="en-US" sz="2000" b="1">
                  <a:latin typeface="Meiryo UI" panose="020B0604030504040204" pitchFamily="34" charset="-128"/>
                  <a:ea typeface="Meiryo UI" panose="020B0604030504040204" pitchFamily="34" charset="-128"/>
                </a:rPr>
                <a:t>）</a:t>
              </a:r>
              <a:endParaRPr lang="en-US" altLang="ja-JP" sz="2000" b="1" dirty="0">
                <a:latin typeface="Meiryo UI" panose="020B0604030504040204" pitchFamily="34" charset="-128"/>
                <a:ea typeface="Meiryo UI" panose="020B0604030504040204" pitchFamily="34" charset="-128"/>
              </a:endParaRPr>
            </a:p>
            <a:p>
              <a:r>
                <a:rPr lang="ja-JP" altLang="en-US" sz="2000">
                  <a:latin typeface="Meiryo UI" panose="020B0604030504040204" pitchFamily="34" charset="-128"/>
                  <a:ea typeface="Meiryo UI" panose="020B0604030504040204" pitchFamily="34" charset="-128"/>
                </a:rPr>
                <a:t>元の作品と同じ組み合わせの</a:t>
              </a:r>
              <a:r>
                <a:rPr lang="en" altLang="ja-JP" sz="2000" dirty="0">
                  <a:latin typeface="Meiryo UI" panose="020B0604030504040204" pitchFamily="34" charset="-128"/>
                  <a:ea typeface="Meiryo UI" panose="020B0604030504040204" pitchFamily="34" charset="-128"/>
                </a:rPr>
                <a:t>CC</a:t>
              </a:r>
              <a:r>
                <a:rPr lang="ja-JP" altLang="en-US" sz="2000">
                  <a:latin typeface="Meiryo UI" panose="020B0604030504040204" pitchFamily="34" charset="-128"/>
                  <a:ea typeface="Meiryo UI" panose="020B0604030504040204" pitchFamily="34" charset="-128"/>
                </a:rPr>
                <a:t>ライセンスで</a:t>
              </a:r>
              <a:endParaRPr lang="en-US" altLang="ja-JP" sz="2000" dirty="0">
                <a:latin typeface="Meiryo UI" panose="020B0604030504040204" pitchFamily="34" charset="-128"/>
                <a:ea typeface="Meiryo UI" panose="020B0604030504040204" pitchFamily="34" charset="-128"/>
              </a:endParaRPr>
            </a:p>
            <a:p>
              <a:r>
                <a:rPr lang="ja-JP" altLang="en-US" sz="2000">
                  <a:latin typeface="Meiryo UI" panose="020B0604030504040204" pitchFamily="34" charset="-128"/>
                  <a:ea typeface="Meiryo UI" panose="020B0604030504040204" pitchFamily="34" charset="-128"/>
                </a:rPr>
                <a:t>公開すること</a:t>
              </a:r>
              <a:endParaRPr kumimoji="1" lang="ja-JP" altLang="en-US" sz="2000">
                <a:latin typeface="Meiryo UI" panose="020B0604030504040204" pitchFamily="34" charset="-128"/>
                <a:ea typeface="Meiryo UI" panose="020B0604030504040204" pitchFamily="34" charset="-128"/>
              </a:endParaRPr>
            </a:p>
          </p:txBody>
        </p:sp>
      </p:grpSp>
      <p:pic>
        <p:nvPicPr>
          <p:cNvPr id="30" name="図 29">
            <a:extLst>
              <a:ext uri="{FF2B5EF4-FFF2-40B4-BE49-F238E27FC236}">
                <a16:creationId xmlns:a16="http://schemas.microsoft.com/office/drawing/2014/main" id="{41C2D2DE-F3DC-3249-B851-6E7DC202DE1E}"/>
              </a:ext>
            </a:extLst>
          </p:cNvPr>
          <p:cNvPicPr>
            <a:picLocks noChangeAspect="1"/>
          </p:cNvPicPr>
          <p:nvPr/>
        </p:nvPicPr>
        <p:blipFill>
          <a:blip r:embed="rId8"/>
          <a:stretch>
            <a:fillRect/>
          </a:stretch>
        </p:blipFill>
        <p:spPr>
          <a:xfrm>
            <a:off x="9336360" y="5615984"/>
            <a:ext cx="1328248" cy="468000"/>
          </a:xfrm>
          <a:prstGeom prst="rect">
            <a:avLst/>
          </a:prstGeom>
        </p:spPr>
      </p:pic>
      <p:pic>
        <p:nvPicPr>
          <p:cNvPr id="31" name="図 30">
            <a:extLst>
              <a:ext uri="{FF2B5EF4-FFF2-40B4-BE49-F238E27FC236}">
                <a16:creationId xmlns:a16="http://schemas.microsoft.com/office/drawing/2014/main" id="{2341B859-3D95-3144-B2BF-BA20D7F2BCF3}"/>
              </a:ext>
            </a:extLst>
          </p:cNvPr>
          <p:cNvPicPr>
            <a:picLocks noChangeAspect="1"/>
          </p:cNvPicPr>
          <p:nvPr/>
        </p:nvPicPr>
        <p:blipFill>
          <a:blip r:embed="rId9"/>
          <a:stretch>
            <a:fillRect/>
          </a:stretch>
        </p:blipFill>
        <p:spPr>
          <a:xfrm>
            <a:off x="6600056" y="5615984"/>
            <a:ext cx="1337142" cy="468000"/>
          </a:xfrm>
          <a:prstGeom prst="rect">
            <a:avLst/>
          </a:prstGeom>
        </p:spPr>
      </p:pic>
      <p:pic>
        <p:nvPicPr>
          <p:cNvPr id="32" name="図 31">
            <a:extLst>
              <a:ext uri="{FF2B5EF4-FFF2-40B4-BE49-F238E27FC236}">
                <a16:creationId xmlns:a16="http://schemas.microsoft.com/office/drawing/2014/main" id="{53F4A804-4F4A-744D-99F0-62DB489234DB}"/>
              </a:ext>
            </a:extLst>
          </p:cNvPr>
          <p:cNvPicPr>
            <a:picLocks noChangeAspect="1"/>
          </p:cNvPicPr>
          <p:nvPr/>
        </p:nvPicPr>
        <p:blipFill>
          <a:blip r:embed="rId10"/>
          <a:stretch>
            <a:fillRect/>
          </a:stretch>
        </p:blipFill>
        <p:spPr>
          <a:xfrm>
            <a:off x="2927648" y="5615984"/>
            <a:ext cx="1337143" cy="468000"/>
          </a:xfrm>
          <a:prstGeom prst="rect">
            <a:avLst/>
          </a:prstGeom>
        </p:spPr>
      </p:pic>
      <p:pic>
        <p:nvPicPr>
          <p:cNvPr id="33" name="図 32">
            <a:extLst>
              <a:ext uri="{FF2B5EF4-FFF2-40B4-BE49-F238E27FC236}">
                <a16:creationId xmlns:a16="http://schemas.microsoft.com/office/drawing/2014/main" id="{D02BC061-786A-A84B-8173-49D8E64CB270}"/>
              </a:ext>
            </a:extLst>
          </p:cNvPr>
          <p:cNvPicPr>
            <a:picLocks noChangeAspect="1"/>
          </p:cNvPicPr>
          <p:nvPr/>
        </p:nvPicPr>
        <p:blipFill>
          <a:blip r:embed="rId11"/>
          <a:stretch>
            <a:fillRect/>
          </a:stretch>
        </p:blipFill>
        <p:spPr>
          <a:xfrm>
            <a:off x="1554809" y="5615984"/>
            <a:ext cx="1337142" cy="468000"/>
          </a:xfrm>
          <a:prstGeom prst="rect">
            <a:avLst/>
          </a:prstGeom>
        </p:spPr>
      </p:pic>
      <p:pic>
        <p:nvPicPr>
          <p:cNvPr id="34" name="図 33">
            <a:extLst>
              <a:ext uri="{FF2B5EF4-FFF2-40B4-BE49-F238E27FC236}">
                <a16:creationId xmlns:a16="http://schemas.microsoft.com/office/drawing/2014/main" id="{DF45846A-B085-C046-BD93-589660388D79}"/>
              </a:ext>
            </a:extLst>
          </p:cNvPr>
          <p:cNvPicPr>
            <a:picLocks noChangeAspect="1"/>
          </p:cNvPicPr>
          <p:nvPr/>
        </p:nvPicPr>
        <p:blipFill>
          <a:blip r:embed="rId12"/>
          <a:stretch>
            <a:fillRect/>
          </a:stretch>
        </p:blipFill>
        <p:spPr>
          <a:xfrm>
            <a:off x="7968208" y="5615984"/>
            <a:ext cx="1337142" cy="468000"/>
          </a:xfrm>
          <a:prstGeom prst="rect">
            <a:avLst/>
          </a:prstGeom>
        </p:spPr>
      </p:pic>
      <p:pic>
        <p:nvPicPr>
          <p:cNvPr id="35" name="図 34">
            <a:extLst>
              <a:ext uri="{FF2B5EF4-FFF2-40B4-BE49-F238E27FC236}">
                <a16:creationId xmlns:a16="http://schemas.microsoft.com/office/drawing/2014/main" id="{C7CF3674-03AF-A440-B95B-619FA90F8016}"/>
              </a:ext>
            </a:extLst>
          </p:cNvPr>
          <p:cNvPicPr>
            <a:picLocks noChangeAspect="1"/>
          </p:cNvPicPr>
          <p:nvPr/>
        </p:nvPicPr>
        <p:blipFill>
          <a:blip r:embed="rId13"/>
          <a:stretch>
            <a:fillRect/>
          </a:stretch>
        </p:blipFill>
        <p:spPr>
          <a:xfrm>
            <a:off x="4295800" y="5615984"/>
            <a:ext cx="1337143" cy="468000"/>
          </a:xfrm>
          <a:prstGeom prst="rect">
            <a:avLst/>
          </a:prstGeom>
        </p:spPr>
      </p:pic>
      <p:pic>
        <p:nvPicPr>
          <p:cNvPr id="36" name="図 35">
            <a:extLst>
              <a:ext uri="{FF2B5EF4-FFF2-40B4-BE49-F238E27FC236}">
                <a16:creationId xmlns:a16="http://schemas.microsoft.com/office/drawing/2014/main" id="{A224236A-B48F-414C-BFA6-A145D7D63CA8}"/>
              </a:ext>
            </a:extLst>
          </p:cNvPr>
          <p:cNvPicPr>
            <a:picLocks noChangeAspect="1"/>
          </p:cNvPicPr>
          <p:nvPr/>
        </p:nvPicPr>
        <p:blipFill>
          <a:blip r:embed="rId14"/>
          <a:stretch>
            <a:fillRect/>
          </a:stretch>
        </p:blipFill>
        <p:spPr>
          <a:xfrm>
            <a:off x="10803246" y="6237312"/>
            <a:ext cx="1328248" cy="468000"/>
          </a:xfrm>
          <a:prstGeom prst="rect">
            <a:avLst/>
          </a:prstGeom>
        </p:spPr>
      </p:pic>
      <p:pic>
        <p:nvPicPr>
          <p:cNvPr id="37" name="図 36">
            <a:extLst>
              <a:ext uri="{FF2B5EF4-FFF2-40B4-BE49-F238E27FC236}">
                <a16:creationId xmlns:a16="http://schemas.microsoft.com/office/drawing/2014/main" id="{65C107E0-08AB-7440-9CB1-75828D57C85E}"/>
              </a:ext>
            </a:extLst>
          </p:cNvPr>
          <p:cNvPicPr>
            <a:picLocks noChangeAspect="1"/>
          </p:cNvPicPr>
          <p:nvPr/>
        </p:nvPicPr>
        <p:blipFill>
          <a:blip r:embed="rId15"/>
          <a:stretch>
            <a:fillRect/>
          </a:stretch>
        </p:blipFill>
        <p:spPr>
          <a:xfrm>
            <a:off x="10704512" y="4149080"/>
            <a:ext cx="1328248" cy="468000"/>
          </a:xfrm>
          <a:prstGeom prst="rect">
            <a:avLst/>
          </a:prstGeom>
        </p:spPr>
      </p:pic>
    </p:spTree>
    <p:extLst>
      <p:ext uri="{BB962C8B-B14F-4D97-AF65-F5344CB8AC3E}">
        <p14:creationId xmlns:p14="http://schemas.microsoft.com/office/powerpoint/2010/main" val="85514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08AAD4F4-ECE7-7745-AEEF-30216238C379}"/>
              </a:ext>
            </a:extLst>
          </p:cNvPr>
          <p:cNvSpPr>
            <a:spLocks noGrp="1"/>
          </p:cNvSpPr>
          <p:nvPr>
            <p:ph idx="1"/>
          </p:nvPr>
        </p:nvSpPr>
        <p:spPr>
          <a:xfrm>
            <a:off x="527382" y="1281288"/>
            <a:ext cx="11137237" cy="5504406"/>
          </a:xfrm>
        </p:spPr>
        <p:txBody>
          <a:bodyPr>
            <a:normAutofit lnSpcReduction="10000"/>
          </a:bodyPr>
          <a:lstStyle/>
          <a:p>
            <a:pPr marL="514350" indent="-514350">
              <a:buFont typeface="+mj-lt"/>
              <a:buAutoNum type="arabicPeriod"/>
            </a:pPr>
            <a:r>
              <a:rPr lang="ja-JP" altLang="en-US"/>
              <a:t>オープンなライセンス</a:t>
            </a:r>
          </a:p>
          <a:p>
            <a:pPr lvl="1"/>
            <a:r>
              <a:rPr lang="ja-JP" altLang="en-US"/>
              <a:t>利用、再頒布、改変、分割、編纂の許可</a:t>
            </a:r>
            <a:endParaRPr lang="en" altLang="ja-JP" dirty="0"/>
          </a:p>
          <a:p>
            <a:pPr lvl="2"/>
            <a:r>
              <a:rPr lang="ja-JP" altLang="en-US"/>
              <a:t>クリエイティブコモンズライセンスでいえば，</a:t>
            </a:r>
            <a:r>
              <a:rPr lang="en" altLang="ja-JP" dirty="0"/>
              <a:t>CC0, CC-BY, CC-BY-SA</a:t>
            </a:r>
          </a:p>
          <a:p>
            <a:pPr lvl="2"/>
            <a:endParaRPr lang="en" altLang="ja-JP" dirty="0"/>
          </a:p>
          <a:p>
            <a:pPr lvl="2"/>
            <a:endParaRPr lang="en" altLang="ja-JP" dirty="0"/>
          </a:p>
          <a:p>
            <a:pPr lvl="1"/>
            <a:endParaRPr lang="en" altLang="ja-JP" dirty="0"/>
          </a:p>
          <a:p>
            <a:pPr marL="514350" indent="-514350">
              <a:buFont typeface="+mj-lt"/>
              <a:buAutoNum type="arabicPeriod"/>
            </a:pPr>
            <a:r>
              <a:rPr lang="ja-JP" altLang="en-US"/>
              <a:t>オープンにアクセス可能</a:t>
            </a:r>
            <a:endParaRPr lang="en-US" altLang="ja-JP" dirty="0"/>
          </a:p>
          <a:p>
            <a:pPr lvl="1"/>
            <a:r>
              <a:rPr lang="ja-JP" altLang="en-US"/>
              <a:t>インターネットで自由にダウンロード可能，あるいは，実費のみでの配布</a:t>
            </a:r>
          </a:p>
          <a:p>
            <a:pPr marL="514350" indent="-514350">
              <a:buFont typeface="+mj-lt"/>
              <a:buAutoNum type="arabicPeriod"/>
            </a:pPr>
            <a:r>
              <a:rPr lang="ja-JP" altLang="en-US"/>
              <a:t>オープンな形式で利用できること</a:t>
            </a:r>
          </a:p>
          <a:p>
            <a:pPr lvl="1"/>
            <a:r>
              <a:rPr lang="ja-JP" altLang="en-US"/>
              <a:t>１つ以上のフリーソフトで利用、完全に処理が可能な形式</a:t>
            </a:r>
            <a:endParaRPr lang="en-US" altLang="ja-JP" dirty="0"/>
          </a:p>
          <a:p>
            <a:pPr lvl="2"/>
            <a:r>
              <a:rPr lang="ja-JP" altLang="en-US"/>
              <a:t>エクセル形式より</a:t>
            </a:r>
            <a:r>
              <a:rPr lang="en" altLang="ja-JP" dirty="0"/>
              <a:t>CSV</a:t>
            </a:r>
          </a:p>
        </p:txBody>
      </p:sp>
      <p:sp>
        <p:nvSpPr>
          <p:cNvPr id="5" name="タイトル 4">
            <a:extLst>
              <a:ext uri="{FF2B5EF4-FFF2-40B4-BE49-F238E27FC236}">
                <a16:creationId xmlns:a16="http://schemas.microsoft.com/office/drawing/2014/main" id="{B0D742F3-C0CE-8844-B3A0-B89179B71EDD}"/>
              </a:ext>
            </a:extLst>
          </p:cNvPr>
          <p:cNvSpPr>
            <a:spLocks noGrp="1"/>
          </p:cNvSpPr>
          <p:nvPr>
            <p:ph type="title"/>
          </p:nvPr>
        </p:nvSpPr>
        <p:spPr/>
        <p:txBody>
          <a:bodyPr>
            <a:normAutofit/>
          </a:bodyPr>
          <a:lstStyle/>
          <a:p>
            <a:r>
              <a:rPr lang="ja-JP" altLang="en-US"/>
              <a:t>オープンデータの要件</a:t>
            </a:r>
          </a:p>
        </p:txBody>
      </p:sp>
      <p:sp>
        <p:nvSpPr>
          <p:cNvPr id="4" name="正方形/長方形 3">
            <a:extLst>
              <a:ext uri="{FF2B5EF4-FFF2-40B4-BE49-F238E27FC236}">
                <a16:creationId xmlns:a16="http://schemas.microsoft.com/office/drawing/2014/main" id="{F3296DC3-0951-A846-8D04-F165A744B000}"/>
              </a:ext>
            </a:extLst>
          </p:cNvPr>
          <p:cNvSpPr/>
          <p:nvPr/>
        </p:nvSpPr>
        <p:spPr>
          <a:xfrm>
            <a:off x="6473619" y="560417"/>
            <a:ext cx="4430765" cy="369332"/>
          </a:xfrm>
          <a:prstGeom prst="rect">
            <a:avLst/>
          </a:prstGeom>
        </p:spPr>
        <p:txBody>
          <a:bodyPr wrap="none">
            <a:spAutoFit/>
          </a:bodyPr>
          <a:lstStyle/>
          <a:p>
            <a:r>
              <a:rPr lang="ja-JP" altLang="en-US">
                <a:solidFill>
                  <a:srgbClr val="C00000"/>
                </a:solidFill>
                <a:latin typeface="Meiryo" panose="020B0604030504040204" pitchFamily="34" charset="-128"/>
                <a:ea typeface="Meiryo" panose="020B0604030504040204" pitchFamily="34" charset="-128"/>
              </a:rPr>
              <a:t>https://opendefinition.org/od/2.1/ja/</a:t>
            </a:r>
          </a:p>
        </p:txBody>
      </p:sp>
      <p:sp>
        <p:nvSpPr>
          <p:cNvPr id="7" name="テキスト プレースホルダー 6">
            <a:extLst>
              <a:ext uri="{FF2B5EF4-FFF2-40B4-BE49-F238E27FC236}">
                <a16:creationId xmlns:a16="http://schemas.microsoft.com/office/drawing/2014/main" id="{FA12AB0C-25F3-6741-AD7C-CA706A10342B}"/>
              </a:ext>
            </a:extLst>
          </p:cNvPr>
          <p:cNvSpPr>
            <a:spLocks noGrp="1"/>
          </p:cNvSpPr>
          <p:nvPr>
            <p:ph type="body" sz="quarter" idx="14"/>
          </p:nvPr>
        </p:nvSpPr>
        <p:spPr/>
        <p:txBody>
          <a:bodyPr/>
          <a:lstStyle/>
          <a:p>
            <a:r>
              <a:rPr lang="ja-JP" altLang="en-US"/>
              <a:t>様々なデータとオープンデータ</a:t>
            </a:r>
            <a:endParaRPr lang="en-US" altLang="ja-JP" dirty="0"/>
          </a:p>
        </p:txBody>
      </p:sp>
      <p:pic>
        <p:nvPicPr>
          <p:cNvPr id="8" name="図 7">
            <a:extLst>
              <a:ext uri="{FF2B5EF4-FFF2-40B4-BE49-F238E27FC236}">
                <a16:creationId xmlns:a16="http://schemas.microsoft.com/office/drawing/2014/main" id="{486A4C36-D88F-B54E-847F-E504B835D2B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33718" y="2348880"/>
            <a:ext cx="8258282" cy="1697657"/>
          </a:xfrm>
          <a:prstGeom prst="rect">
            <a:avLst/>
          </a:prstGeom>
        </p:spPr>
      </p:pic>
      <p:sp>
        <p:nvSpPr>
          <p:cNvPr id="10" name="正方形/長方形 9">
            <a:extLst>
              <a:ext uri="{FF2B5EF4-FFF2-40B4-BE49-F238E27FC236}">
                <a16:creationId xmlns:a16="http://schemas.microsoft.com/office/drawing/2014/main" id="{1EEB413A-A3A4-244D-8EFA-7B4B33645291}"/>
              </a:ext>
            </a:extLst>
          </p:cNvPr>
          <p:cNvSpPr/>
          <p:nvPr/>
        </p:nvSpPr>
        <p:spPr>
          <a:xfrm>
            <a:off x="7320136" y="1973284"/>
            <a:ext cx="3345788" cy="369332"/>
          </a:xfrm>
          <a:prstGeom prst="rect">
            <a:avLst/>
          </a:prstGeom>
        </p:spPr>
        <p:txBody>
          <a:bodyPr wrap="none">
            <a:spAutoFit/>
          </a:bodyPr>
          <a:lstStyle/>
          <a:p>
            <a:r>
              <a:rPr lang="en" altLang="ja-JP" dirty="0">
                <a:solidFill>
                  <a:srgbClr val="C00000"/>
                </a:solidFill>
                <a:latin typeface="Meiryo" panose="020B0604030504040204" pitchFamily="34" charset="-128"/>
                <a:ea typeface="Meiryo" panose="020B0604030504040204" pitchFamily="34" charset="-128"/>
              </a:rPr>
              <a:t>https://</a:t>
            </a:r>
            <a:r>
              <a:rPr lang="en" altLang="ja-JP" dirty="0" err="1">
                <a:solidFill>
                  <a:srgbClr val="C00000"/>
                </a:solidFill>
                <a:latin typeface="Meiryo" panose="020B0604030504040204" pitchFamily="34" charset="-128"/>
                <a:ea typeface="Meiryo" panose="020B0604030504040204" pitchFamily="34" charset="-128"/>
              </a:rPr>
              <a:t>creativecommons.jp</a:t>
            </a:r>
            <a:endParaRPr lang="ja-JP" altLang="en-US">
              <a:solidFill>
                <a:srgbClr val="C0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74139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a:extLst>
              <a:ext uri="{FF2B5EF4-FFF2-40B4-BE49-F238E27FC236}">
                <a16:creationId xmlns:a16="http://schemas.microsoft.com/office/drawing/2014/main" id="{00DE3CBA-BFA0-F541-B006-29A1A901B189}"/>
              </a:ext>
            </a:extLst>
          </p:cNvPr>
          <p:cNvSpPr/>
          <p:nvPr/>
        </p:nvSpPr>
        <p:spPr>
          <a:xfrm>
            <a:off x="2994741" y="4760981"/>
            <a:ext cx="8568951" cy="684244"/>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7" name="角丸四角形 6">
            <a:extLst>
              <a:ext uri="{FF2B5EF4-FFF2-40B4-BE49-F238E27FC236}">
                <a16:creationId xmlns:a16="http://schemas.microsoft.com/office/drawing/2014/main" id="{E18335B3-27CD-1048-AE1B-256E6F34D9AE}"/>
              </a:ext>
            </a:extLst>
          </p:cNvPr>
          <p:cNvSpPr/>
          <p:nvPr/>
        </p:nvSpPr>
        <p:spPr>
          <a:xfrm>
            <a:off x="2994741" y="2780928"/>
            <a:ext cx="8568951" cy="1765232"/>
          </a:xfrm>
          <a:prstGeom prst="roundRect">
            <a:avLst/>
          </a:prstGeom>
          <a:solidFill>
            <a:schemeClr val="accent2">
              <a:lumMod val="20000"/>
              <a:lumOff val="80000"/>
            </a:schemeClr>
          </a:solidFill>
          <a:ln>
            <a:solidFill>
              <a:srgbClr val="FF0000"/>
            </a:solidFill>
          </a:ln>
          <a:effectLst>
            <a:innerShdw blurRad="63500" dist="50800" dir="13500000">
              <a:prstClr val="black">
                <a:alpha val="50000"/>
              </a:prstClr>
            </a:innerShdw>
          </a:effectLst>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8" name="角丸四角形 7">
            <a:extLst>
              <a:ext uri="{FF2B5EF4-FFF2-40B4-BE49-F238E27FC236}">
                <a16:creationId xmlns:a16="http://schemas.microsoft.com/office/drawing/2014/main" id="{669FAD83-1928-D546-9E13-F0AA89E3A855}"/>
              </a:ext>
            </a:extLst>
          </p:cNvPr>
          <p:cNvSpPr/>
          <p:nvPr/>
        </p:nvSpPr>
        <p:spPr>
          <a:xfrm>
            <a:off x="2999657" y="1879171"/>
            <a:ext cx="8568951" cy="686937"/>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2" name="タイトル 1">
            <a:extLst>
              <a:ext uri="{FF2B5EF4-FFF2-40B4-BE49-F238E27FC236}">
                <a16:creationId xmlns:a16="http://schemas.microsoft.com/office/drawing/2014/main" id="{C8FFD7D3-3632-FD4B-B10A-3D084949820C}"/>
              </a:ext>
            </a:extLst>
          </p:cNvPr>
          <p:cNvSpPr>
            <a:spLocks noGrp="1"/>
          </p:cNvSpPr>
          <p:nvPr>
            <p:ph type="ctrTitle"/>
          </p:nvPr>
        </p:nvSpPr>
        <p:spPr/>
        <p:txBody>
          <a:bodyPr/>
          <a:lstStyle/>
          <a:p>
            <a:r>
              <a:rPr lang="en-US" altLang="ja-JP" dirty="0"/>
              <a:t>Table of Contents</a:t>
            </a:r>
            <a:endParaRPr kumimoji="1" lang="ja-JP" altLang="en-US"/>
          </a:p>
        </p:txBody>
      </p:sp>
      <p:sp>
        <p:nvSpPr>
          <p:cNvPr id="3" name="コンテンツ プレースホルダー 2">
            <a:extLst>
              <a:ext uri="{FF2B5EF4-FFF2-40B4-BE49-F238E27FC236}">
                <a16:creationId xmlns:a16="http://schemas.microsoft.com/office/drawing/2014/main" id="{6B9259AC-39F5-4743-8703-F4452E67FEA4}"/>
              </a:ext>
            </a:extLst>
          </p:cNvPr>
          <p:cNvSpPr>
            <a:spLocks noGrp="1"/>
          </p:cNvSpPr>
          <p:nvPr>
            <p:ph sz="quarter" idx="10"/>
          </p:nvPr>
        </p:nvSpPr>
        <p:spPr>
          <a:xfrm>
            <a:off x="3143672" y="1268761"/>
            <a:ext cx="8424936" cy="5102011"/>
          </a:xfrm>
        </p:spPr>
        <p:txBody>
          <a:bodyPr>
            <a:normAutofit fontScale="92500" lnSpcReduction="20000"/>
          </a:bodyPr>
          <a:lstStyle/>
          <a:p>
            <a:pPr marL="0" indent="0">
              <a:buNone/>
            </a:pPr>
            <a:r>
              <a:rPr lang="ja-JP" altLang="en-US">
                <a:solidFill>
                  <a:schemeClr val="tx1"/>
                </a:solidFill>
              </a:rPr>
              <a:t>データサイエンスで利用されるデータ</a:t>
            </a:r>
            <a:endParaRPr lang="en-US" altLang="ja-JP" dirty="0">
              <a:solidFill>
                <a:schemeClr val="tx1"/>
              </a:solidFill>
            </a:endParaRPr>
          </a:p>
          <a:p>
            <a:pPr lvl="3"/>
            <a:endParaRPr lang="en-US" altLang="ja-JP" dirty="0"/>
          </a:p>
          <a:p>
            <a:pPr marL="0" indent="0">
              <a:buNone/>
            </a:pPr>
            <a:r>
              <a:rPr lang="ja-JP" altLang="en-US"/>
              <a:t>様々なデータとオープンデータ</a:t>
            </a:r>
            <a:endParaRPr lang="en-US" altLang="ja-JP" dirty="0"/>
          </a:p>
          <a:p>
            <a:pPr lvl="1"/>
            <a:endParaRPr lang="ja-JP" altLang="en-US"/>
          </a:p>
          <a:p>
            <a:pPr marL="0" indent="0">
              <a:buNone/>
            </a:pPr>
            <a:r>
              <a:rPr lang="ja-JP" altLang="en-US"/>
              <a:t>オープンデータへの大きな流れ</a:t>
            </a:r>
            <a:endParaRPr lang="en-US" altLang="ja-JP" dirty="0"/>
          </a:p>
          <a:p>
            <a:pPr marL="457200" lvl="1" indent="0">
              <a:buNone/>
            </a:pPr>
            <a:r>
              <a:rPr lang="ja-JP" altLang="en-US" b="1"/>
              <a:t>政府データ（オープンガバメント）</a:t>
            </a:r>
            <a:endParaRPr lang="en-US" altLang="ja-JP" b="1" dirty="0"/>
          </a:p>
          <a:p>
            <a:pPr marL="457200" lvl="1" indent="0">
              <a:buNone/>
            </a:pPr>
            <a:r>
              <a:rPr lang="ja-JP" altLang="en-US"/>
              <a:t>オープンソースソフトウェアと集合知データ</a:t>
            </a:r>
          </a:p>
          <a:p>
            <a:pPr marL="457200" lvl="1" indent="0">
              <a:buNone/>
            </a:pPr>
            <a:r>
              <a:rPr lang="ja-JP" altLang="en-US"/>
              <a:t>科学データ（オープンサイエンス）</a:t>
            </a:r>
            <a:endParaRPr lang="en-US" altLang="ja-JP" dirty="0"/>
          </a:p>
          <a:p>
            <a:pPr lvl="1"/>
            <a:endParaRPr lang="en-US" altLang="ja-JP" dirty="0"/>
          </a:p>
          <a:p>
            <a:pPr marL="0" indent="0">
              <a:buNone/>
            </a:pPr>
            <a:r>
              <a:rPr lang="ja-JP" altLang="en-US"/>
              <a:t>データサイエンスにおける倫理</a:t>
            </a:r>
            <a:endParaRPr lang="en-US" altLang="ja-JP" sz="2600" dirty="0"/>
          </a:p>
          <a:p>
            <a:pPr marL="0" indent="0">
              <a:buNone/>
            </a:pPr>
            <a:endParaRPr lang="en-US" altLang="ja-JP" dirty="0"/>
          </a:p>
          <a:p>
            <a:pPr marL="0" indent="0">
              <a:buNone/>
            </a:pPr>
            <a:r>
              <a:rPr kumimoji="1" lang="ja-JP" altLang="en-US"/>
              <a:t>　</a:t>
            </a:r>
          </a:p>
        </p:txBody>
      </p:sp>
      <p:sp>
        <p:nvSpPr>
          <p:cNvPr id="4" name="テキスト プレースホルダー 3">
            <a:extLst>
              <a:ext uri="{FF2B5EF4-FFF2-40B4-BE49-F238E27FC236}">
                <a16:creationId xmlns:a16="http://schemas.microsoft.com/office/drawing/2014/main" id="{CDD30FAF-6BF1-5343-9B00-B8F3F0E0A868}"/>
              </a:ext>
            </a:extLst>
          </p:cNvPr>
          <p:cNvSpPr>
            <a:spLocks noGrp="1"/>
          </p:cNvSpPr>
          <p:nvPr>
            <p:ph type="body" sz="quarter" idx="11"/>
          </p:nvPr>
        </p:nvSpPr>
        <p:spPr/>
        <p:txBody>
          <a:bodyPr/>
          <a:lstStyle/>
          <a:p>
            <a:r>
              <a:rPr lang="ja-JP" altLang="en-US"/>
              <a:t>データの収集</a:t>
            </a:r>
          </a:p>
        </p:txBody>
      </p:sp>
      <p:grpSp>
        <p:nvGrpSpPr>
          <p:cNvPr id="9" name="グループ化 8">
            <a:extLst>
              <a:ext uri="{FF2B5EF4-FFF2-40B4-BE49-F238E27FC236}">
                <a16:creationId xmlns:a16="http://schemas.microsoft.com/office/drawing/2014/main" id="{DB734111-096C-154E-B418-338049E42E2B}"/>
              </a:ext>
            </a:extLst>
          </p:cNvPr>
          <p:cNvGrpSpPr/>
          <p:nvPr/>
        </p:nvGrpSpPr>
        <p:grpSpPr>
          <a:xfrm>
            <a:off x="3215680" y="3280884"/>
            <a:ext cx="6048672" cy="436148"/>
            <a:chOff x="3215680" y="3140968"/>
            <a:chExt cx="6048672" cy="436148"/>
          </a:xfrm>
        </p:grpSpPr>
        <p:sp>
          <p:nvSpPr>
            <p:cNvPr id="10" name="右矢印 9">
              <a:extLst>
                <a:ext uri="{FF2B5EF4-FFF2-40B4-BE49-F238E27FC236}">
                  <a16:creationId xmlns:a16="http://schemas.microsoft.com/office/drawing/2014/main" id="{90452585-1B77-3B4B-8272-C72594B42D45}"/>
                </a:ext>
              </a:extLst>
            </p:cNvPr>
            <p:cNvSpPr/>
            <p:nvPr/>
          </p:nvSpPr>
          <p:spPr>
            <a:xfrm>
              <a:off x="3215680" y="3140968"/>
              <a:ext cx="360040" cy="432048"/>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1" name="角丸四角形 10">
              <a:extLst>
                <a:ext uri="{FF2B5EF4-FFF2-40B4-BE49-F238E27FC236}">
                  <a16:creationId xmlns:a16="http://schemas.microsoft.com/office/drawing/2014/main" id="{A6B12E54-CF17-3647-B86F-ACE3C11C554A}"/>
                </a:ext>
              </a:extLst>
            </p:cNvPr>
            <p:cNvSpPr/>
            <p:nvPr/>
          </p:nvSpPr>
          <p:spPr>
            <a:xfrm>
              <a:off x="3575720" y="3140968"/>
              <a:ext cx="5688632" cy="436148"/>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Tree>
    <p:extLst>
      <p:ext uri="{BB962C8B-B14F-4D97-AF65-F5344CB8AC3E}">
        <p14:creationId xmlns:p14="http://schemas.microsoft.com/office/powerpoint/2010/main" val="203378107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19050">
          <a:solidFill>
            <a:srgbClr val="FF0000"/>
          </a:solidFill>
        </a:ln>
      </a:spPr>
      <a:bodyPr rtlCol="0" anchor="ctr"/>
      <a:lstStyle>
        <a:defPPr algn="ctr">
          <a:defRPr kumimoji="1" dirty="0" smtClean="0">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6E20ECB-A5C2-D040-8E76-57FAAEAA2B02}" vid="{6102943B-52AD-BA4D-AC26-286A1C21306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​​テーマ</Template>
  <TotalTime>38477</TotalTime>
  <Words>5291</Words>
  <Application>Microsoft Macintosh PowerPoint</Application>
  <PresentationFormat>ワイド画面</PresentationFormat>
  <Paragraphs>739</Paragraphs>
  <Slides>50</Slides>
  <Notes>15</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50</vt:i4>
      </vt:variant>
    </vt:vector>
  </HeadingPairs>
  <TitlesOfParts>
    <vt:vector size="57" baseType="lpstr">
      <vt:lpstr>Meiryo UI</vt:lpstr>
      <vt:lpstr>Meiryo</vt:lpstr>
      <vt:lpstr>Arial</vt:lpstr>
      <vt:lpstr>Calibri</vt:lpstr>
      <vt:lpstr>Source Sans Pro</vt:lpstr>
      <vt:lpstr>Wingdings</vt:lpstr>
      <vt:lpstr>Office ​​テーマ</vt:lpstr>
      <vt:lpstr>データサイエンス・リテラシー（１）</vt:lpstr>
      <vt:lpstr>Table of Contents</vt:lpstr>
      <vt:lpstr>データの種類とその収集方法</vt:lpstr>
      <vt:lpstr>データの種類とその収集方法</vt:lpstr>
      <vt:lpstr>データの種類とその収集方法</vt:lpstr>
      <vt:lpstr>オープンデータとは</vt:lpstr>
      <vt:lpstr>クリエイティブ・コモンズ・ライセンスについて</vt:lpstr>
      <vt:lpstr>オープンデータの要件</vt:lpstr>
      <vt:lpstr>Table of Contents</vt:lpstr>
      <vt:lpstr>オープンガバメント事始め</vt:lpstr>
      <vt:lpstr>オープンガバメント事始め</vt:lpstr>
      <vt:lpstr>日本のオープンガバメント</vt:lpstr>
      <vt:lpstr>日本のオープンガバメント</vt:lpstr>
      <vt:lpstr>日本のオープンガバメント</vt:lpstr>
      <vt:lpstr>オープンな政府データを利用できるサイト</vt:lpstr>
      <vt:lpstr>オープンな政府データを利用できるサイト</vt:lpstr>
      <vt:lpstr>オープンな政府データを利用できるサイト</vt:lpstr>
      <vt:lpstr>オープンな政府データを利用できるサイト</vt:lpstr>
      <vt:lpstr>Table of Contents</vt:lpstr>
      <vt:lpstr>フリーソフトウェアの時代</vt:lpstr>
      <vt:lpstr>コピーレフト</vt:lpstr>
      <vt:lpstr>コピーレフト</vt:lpstr>
      <vt:lpstr>オープンソース</vt:lpstr>
      <vt:lpstr>伽藍とバザール</vt:lpstr>
      <vt:lpstr>集合知</vt:lpstr>
      <vt:lpstr>集合知データの例</vt:lpstr>
      <vt:lpstr>集合知データの例</vt:lpstr>
      <vt:lpstr>その他の「集合知」を利用したサイト</vt:lpstr>
      <vt:lpstr>Table of Contents</vt:lpstr>
      <vt:lpstr>科学とデータの共有</vt:lpstr>
      <vt:lpstr>科学とデータの共有：生命科学の例</vt:lpstr>
      <vt:lpstr>再現性に関する調査</vt:lpstr>
      <vt:lpstr>RDA (Research Data Alliance)</vt:lpstr>
      <vt:lpstr>オープンサイエンスの現状</vt:lpstr>
      <vt:lpstr>オープンアクセス雑誌とarXiv（アーカイブ）</vt:lpstr>
      <vt:lpstr>arXiv + GitHub によるAI研究の進展</vt:lpstr>
      <vt:lpstr>Table of Contents</vt:lpstr>
      <vt:lpstr>ELSI（エルシー）とは？</vt:lpstr>
      <vt:lpstr>「倫理的」と「合法的」</vt:lpstr>
      <vt:lpstr>データ取り扱いの健全性（捏造、改竄、剽窃・盗用）</vt:lpstr>
      <vt:lpstr>データ取り扱いの健全性（バイアス）</vt:lpstr>
      <vt:lpstr>データ取り扱いの健全性（バイアス）</vt:lpstr>
      <vt:lpstr>データ取り扱いの健全性（バイアスへの対応）</vt:lpstr>
      <vt:lpstr>データ取り扱いの健全性（バイアスと社会課題）</vt:lpstr>
      <vt:lpstr>個人情報とプライバシー</vt:lpstr>
      <vt:lpstr>個人情報・データの保護</vt:lpstr>
      <vt:lpstr>個人情報の保護</vt:lpstr>
      <vt:lpstr>データの保護と活用</vt:lpstr>
      <vt:lpstr>データサイエンスにおける法整備と社会的受容性</vt:lpstr>
      <vt:lpstr>データサイエンスにおける法整備と社会的受容性</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データサイエンスリテラシー</dc:title>
  <dc:creator>KAWAI Takazumi</dc:creator>
  <cp:lastModifiedBy>KAWAI Takazumi</cp:lastModifiedBy>
  <cp:revision>740</cp:revision>
  <cp:lastPrinted>2020-07-06T01:07:31Z</cp:lastPrinted>
  <dcterms:created xsi:type="dcterms:W3CDTF">2020-06-02T07:08:32Z</dcterms:created>
  <dcterms:modified xsi:type="dcterms:W3CDTF">2021-06-30T08:16:54Z</dcterms:modified>
</cp:coreProperties>
</file>