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1.xml" ContentType="application/vnd.ms-office.chartex+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1332" r:id="rId2"/>
    <p:sldId id="664" r:id="rId3"/>
    <p:sldId id="331" r:id="rId4"/>
    <p:sldId id="340" r:id="rId5"/>
    <p:sldId id="1333" r:id="rId6"/>
    <p:sldId id="1334" r:id="rId7"/>
    <p:sldId id="552" r:id="rId8"/>
    <p:sldId id="553" r:id="rId9"/>
    <p:sldId id="660" r:id="rId10"/>
    <p:sldId id="344" r:id="rId11"/>
    <p:sldId id="345" r:id="rId12"/>
    <p:sldId id="346" r:id="rId13"/>
    <p:sldId id="661" r:id="rId14"/>
    <p:sldId id="408" r:id="rId15"/>
    <p:sldId id="406" r:id="rId16"/>
    <p:sldId id="658" r:id="rId17"/>
    <p:sldId id="333" r:id="rId18"/>
    <p:sldId id="530" r:id="rId19"/>
    <p:sldId id="531" r:id="rId20"/>
    <p:sldId id="533" r:id="rId21"/>
    <p:sldId id="665" r:id="rId22"/>
    <p:sldId id="510" r:id="rId23"/>
    <p:sldId id="511" r:id="rId24"/>
    <p:sldId id="496" r:id="rId25"/>
    <p:sldId id="557" r:id="rId26"/>
    <p:sldId id="681" r:id="rId27"/>
    <p:sldId id="529" r:id="rId28"/>
    <p:sldId id="497" r:id="rId29"/>
    <p:sldId id="512" r:id="rId30"/>
    <p:sldId id="464" r:id="rId31"/>
    <p:sldId id="472" r:id="rId32"/>
    <p:sldId id="473" r:id="rId33"/>
    <p:sldId id="452" r:id="rId34"/>
    <p:sldId id="694" r:id="rId35"/>
    <p:sldId id="476" r:id="rId36"/>
    <p:sldId id="482" r:id="rId37"/>
    <p:sldId id="700" r:id="rId38"/>
    <p:sldId id="699" r:id="rId39"/>
    <p:sldId id="701" r:id="rId40"/>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B0B3B54-67E2-2F41-8F6A-B5A8940ED58C}">
          <p14:sldIdLst>
            <p14:sldId id="1332"/>
            <p14:sldId id="664"/>
            <p14:sldId id="331"/>
            <p14:sldId id="340"/>
            <p14:sldId id="1333"/>
            <p14:sldId id="1334"/>
            <p14:sldId id="552"/>
            <p14:sldId id="553"/>
            <p14:sldId id="660"/>
            <p14:sldId id="344"/>
            <p14:sldId id="345"/>
            <p14:sldId id="346"/>
            <p14:sldId id="661"/>
            <p14:sldId id="408"/>
            <p14:sldId id="406"/>
            <p14:sldId id="658"/>
            <p14:sldId id="333"/>
            <p14:sldId id="530"/>
            <p14:sldId id="531"/>
            <p14:sldId id="533"/>
            <p14:sldId id="665"/>
            <p14:sldId id="510"/>
            <p14:sldId id="511"/>
            <p14:sldId id="496"/>
            <p14:sldId id="557"/>
            <p14:sldId id="681"/>
            <p14:sldId id="529"/>
            <p14:sldId id="497"/>
            <p14:sldId id="512"/>
          </p14:sldIdLst>
        </p14:section>
        <p14:section name="相関係数" id="{B5217066-5750-C546-BB39-CADAED93D4DF}">
          <p14:sldIdLst>
            <p14:sldId id="464"/>
            <p14:sldId id="472"/>
            <p14:sldId id="473"/>
            <p14:sldId id="452"/>
            <p14:sldId id="694"/>
            <p14:sldId id="476"/>
            <p14:sldId id="482"/>
          </p14:sldIdLst>
        </p14:section>
        <p14:section name="誤解を招くグラフ" id="{D6662AC9-6A53-2147-815D-0E7A6DA5C2E3}">
          <p14:sldIdLst>
            <p14:sldId id="700"/>
            <p14:sldId id="699"/>
            <p14:sldId id="7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I Takazumi" initials="KT" lastIdx="2" clrIdx="0">
    <p:extLst>
      <p:ext uri="{19B8F6BF-5375-455C-9EA6-DF929625EA0E}">
        <p15:presenceInfo xmlns:p15="http://schemas.microsoft.com/office/powerpoint/2012/main" userId="S::tkawai@w.tcu.ac.jp::d410fa5f-dbc3-4aec-994b-face13ab5c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C"/>
    <a:srgbClr val="FFFFFF"/>
    <a:srgbClr val="0000FF"/>
    <a:srgbClr val="323032"/>
    <a:srgbClr val="1C69D2"/>
    <a:srgbClr val="7DCCF8"/>
    <a:srgbClr val="41A8EC"/>
    <a:srgbClr val="D99694"/>
    <a:srgbClr val="E6BAB8"/>
    <a:srgbClr val="F3D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962" autoAdjust="0"/>
    <p:restoredTop sz="96208" autoAdjust="0"/>
  </p:normalViewPr>
  <p:slideViewPr>
    <p:cSldViewPr>
      <p:cViewPr varScale="1">
        <p:scale>
          <a:sx n="81" d="100"/>
          <a:sy n="81" d="100"/>
        </p:scale>
        <p:origin x="184" y="3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______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1月</c:v>
                </c:pt>
              </c:strCache>
            </c:strRef>
          </c:tx>
          <c:spPr>
            <a:solidFill>
              <a:schemeClr val="accent1"/>
            </a:solidFill>
            <a:ln>
              <a:noFill/>
            </a:ln>
            <a:effectLst/>
          </c:spPr>
          <c:invertIfNegative val="0"/>
          <c:cat>
            <c:strRef>
              <c:f>Sheet1!$A$2:$A$5</c:f>
              <c:strCache>
                <c:ptCount val="4"/>
                <c:pt idx="0">
                  <c:v>A</c:v>
                </c:pt>
                <c:pt idx="1">
                  <c:v>B</c:v>
                </c:pt>
                <c:pt idx="2">
                  <c:v>C</c:v>
                </c:pt>
                <c:pt idx="3">
                  <c:v>D</c:v>
                </c:pt>
              </c:strCache>
            </c:strRef>
          </c:cat>
          <c:val>
            <c:numRef>
              <c:f>Sheet1!$B$2:$B$5</c:f>
              <c:numCache>
                <c:formatCode>General</c:formatCode>
                <c:ptCount val="4"/>
                <c:pt idx="0">
                  <c:v>20</c:v>
                </c:pt>
                <c:pt idx="1">
                  <c:v>102</c:v>
                </c:pt>
                <c:pt idx="2">
                  <c:v>78</c:v>
                </c:pt>
                <c:pt idx="3">
                  <c:v>25</c:v>
                </c:pt>
              </c:numCache>
            </c:numRef>
          </c:val>
          <c:extLst>
            <c:ext xmlns:c16="http://schemas.microsoft.com/office/drawing/2014/chart" uri="{C3380CC4-5D6E-409C-BE32-E72D297353CC}">
              <c16:uniqueId val="{00000000-E9C9-8A41-9C02-92EACC7C54E1}"/>
            </c:ext>
          </c:extLst>
        </c:ser>
        <c:ser>
          <c:idx val="1"/>
          <c:order val="1"/>
          <c:tx>
            <c:strRef>
              <c:f>Sheet1!$C$1</c:f>
              <c:strCache>
                <c:ptCount val="1"/>
                <c:pt idx="0">
                  <c:v>2月</c:v>
                </c:pt>
              </c:strCache>
            </c:strRef>
          </c:tx>
          <c:spPr>
            <a:solidFill>
              <a:schemeClr val="accent2"/>
            </a:solidFill>
            <a:ln>
              <a:noFill/>
            </a:ln>
            <a:effectLst/>
          </c:spPr>
          <c:invertIfNegative val="0"/>
          <c:cat>
            <c:strRef>
              <c:f>Sheet1!$A$2:$A$5</c:f>
              <c:strCache>
                <c:ptCount val="4"/>
                <c:pt idx="0">
                  <c:v>A</c:v>
                </c:pt>
                <c:pt idx="1">
                  <c:v>B</c:v>
                </c:pt>
                <c:pt idx="2">
                  <c:v>C</c:v>
                </c:pt>
                <c:pt idx="3">
                  <c:v>D</c:v>
                </c:pt>
              </c:strCache>
            </c:strRef>
          </c:cat>
          <c:val>
            <c:numRef>
              <c:f>Sheet1!$C$2:$C$5</c:f>
              <c:numCache>
                <c:formatCode>General</c:formatCode>
                <c:ptCount val="4"/>
                <c:pt idx="0">
                  <c:v>29</c:v>
                </c:pt>
                <c:pt idx="1">
                  <c:v>82</c:v>
                </c:pt>
                <c:pt idx="2">
                  <c:v>103</c:v>
                </c:pt>
                <c:pt idx="3">
                  <c:v>21</c:v>
                </c:pt>
              </c:numCache>
            </c:numRef>
          </c:val>
          <c:extLst>
            <c:ext xmlns:c16="http://schemas.microsoft.com/office/drawing/2014/chart" uri="{C3380CC4-5D6E-409C-BE32-E72D297353CC}">
              <c16:uniqueId val="{00000001-E9C9-8A41-9C02-92EACC7C54E1}"/>
            </c:ext>
          </c:extLst>
        </c:ser>
        <c:ser>
          <c:idx val="2"/>
          <c:order val="2"/>
          <c:tx>
            <c:strRef>
              <c:f>Sheet1!$D$1</c:f>
              <c:strCache>
                <c:ptCount val="1"/>
                <c:pt idx="0">
                  <c:v>3月</c:v>
                </c:pt>
              </c:strCache>
            </c:strRef>
          </c:tx>
          <c:spPr>
            <a:solidFill>
              <a:schemeClr val="accent3"/>
            </a:solidFill>
            <a:ln>
              <a:noFill/>
            </a:ln>
            <a:effectLst/>
          </c:spPr>
          <c:invertIfNegative val="0"/>
          <c:cat>
            <c:strRef>
              <c:f>Sheet1!$A$2:$A$5</c:f>
              <c:strCache>
                <c:ptCount val="4"/>
                <c:pt idx="0">
                  <c:v>A</c:v>
                </c:pt>
                <c:pt idx="1">
                  <c:v>B</c:v>
                </c:pt>
                <c:pt idx="2">
                  <c:v>C</c:v>
                </c:pt>
                <c:pt idx="3">
                  <c:v>D</c:v>
                </c:pt>
              </c:strCache>
            </c:strRef>
          </c:cat>
          <c:val>
            <c:numRef>
              <c:f>Sheet1!$D$2:$D$5</c:f>
              <c:numCache>
                <c:formatCode>General</c:formatCode>
                <c:ptCount val="4"/>
                <c:pt idx="0">
                  <c:v>28</c:v>
                </c:pt>
                <c:pt idx="1">
                  <c:v>99</c:v>
                </c:pt>
                <c:pt idx="2">
                  <c:v>82</c:v>
                </c:pt>
                <c:pt idx="3">
                  <c:v>19</c:v>
                </c:pt>
              </c:numCache>
            </c:numRef>
          </c:val>
          <c:extLst>
            <c:ext xmlns:c16="http://schemas.microsoft.com/office/drawing/2014/chart" uri="{C3380CC4-5D6E-409C-BE32-E72D297353CC}">
              <c16:uniqueId val="{00000004-E9C9-8A41-9C02-92EACC7C54E1}"/>
            </c:ext>
          </c:extLst>
        </c:ser>
        <c:dLbls>
          <c:showLegendKey val="0"/>
          <c:showVal val="0"/>
          <c:showCatName val="0"/>
          <c:showSerName val="0"/>
          <c:showPercent val="0"/>
          <c:showBubbleSize val="0"/>
        </c:dLbls>
        <c:gapWidth val="219"/>
        <c:overlap val="-27"/>
        <c:axId val="2125527920"/>
        <c:axId val="40013567"/>
      </c:barChart>
      <c:catAx>
        <c:axId val="2125527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40013567"/>
        <c:crosses val="autoZero"/>
        <c:auto val="1"/>
        <c:lblAlgn val="ctr"/>
        <c:lblOffset val="100"/>
        <c:noMultiLvlLbl val="0"/>
      </c:catAx>
      <c:valAx>
        <c:axId val="40013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125527920"/>
        <c:crosses val="autoZero"/>
        <c:crossBetween val="between"/>
      </c:valAx>
      <c:spPr>
        <a:noFill/>
        <a:ln w="15875">
          <a:solidFill>
            <a:schemeClr val="tx1"/>
          </a:solidFill>
        </a:ln>
        <a:effectLst/>
      </c:spPr>
    </c:plotArea>
    <c:legend>
      <c:legendPos val="t"/>
      <c:layout>
        <c:manualLayout>
          <c:xMode val="edge"/>
          <c:yMode val="edge"/>
          <c:x val="0.33266560431537767"/>
          <c:y val="6.7754691513984625E-2"/>
          <c:w val="0.41581955973288892"/>
          <c:h val="9.4951416644527109E-2"/>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c:v>
                </c:pt>
              </c:strCache>
            </c:strRef>
          </c:tx>
          <c:spPr>
            <a:ln w="28575" cap="rnd">
              <a:solidFill>
                <a:schemeClr val="accent1"/>
              </a:solidFill>
              <a:round/>
            </a:ln>
            <a:effectLst/>
          </c:spPr>
          <c:marker>
            <c:symbol val="triangle"/>
            <c:size val="9"/>
            <c:spPr>
              <a:solidFill>
                <a:schemeClr val="accent1"/>
              </a:solidFill>
              <a:ln w="9525">
                <a:solidFill>
                  <a:schemeClr val="accent1"/>
                </a:solidFill>
              </a:ln>
              <a:effectLst/>
            </c:spPr>
          </c:marker>
          <c:cat>
            <c:strRef>
              <c:f>Sheet1!$B$1:$D$1</c:f>
              <c:strCache>
                <c:ptCount val="3"/>
                <c:pt idx="0">
                  <c:v>1月</c:v>
                </c:pt>
                <c:pt idx="1">
                  <c:v>2月</c:v>
                </c:pt>
                <c:pt idx="2">
                  <c:v>3月</c:v>
                </c:pt>
              </c:strCache>
            </c:strRef>
          </c:cat>
          <c:val>
            <c:numRef>
              <c:f>Sheet1!$B$2:$D$2</c:f>
              <c:numCache>
                <c:formatCode>General</c:formatCode>
                <c:ptCount val="3"/>
                <c:pt idx="0">
                  <c:v>20</c:v>
                </c:pt>
                <c:pt idx="1">
                  <c:v>29</c:v>
                </c:pt>
                <c:pt idx="2">
                  <c:v>28</c:v>
                </c:pt>
              </c:numCache>
            </c:numRef>
          </c:val>
          <c:smooth val="0"/>
          <c:extLst>
            <c:ext xmlns:c16="http://schemas.microsoft.com/office/drawing/2014/chart" uri="{C3380CC4-5D6E-409C-BE32-E72D297353CC}">
              <c16:uniqueId val="{00000000-E9C9-8A41-9C02-92EACC7C54E1}"/>
            </c:ext>
          </c:extLst>
        </c:ser>
        <c:ser>
          <c:idx val="1"/>
          <c:order val="1"/>
          <c:tx>
            <c:strRef>
              <c:f>Sheet1!$A$3</c:f>
              <c:strCache>
                <c:ptCount val="1"/>
                <c:pt idx="0">
                  <c:v>B</c:v>
                </c:pt>
              </c:strCache>
            </c:strRef>
          </c:tx>
          <c:spPr>
            <a:ln w="28575" cap="rnd">
              <a:solidFill>
                <a:schemeClr val="accent2"/>
              </a:solidFill>
              <a:round/>
            </a:ln>
            <a:effectLst/>
          </c:spPr>
          <c:marker>
            <c:symbol val="circle"/>
            <c:size val="10"/>
            <c:spPr>
              <a:solidFill>
                <a:schemeClr val="accent2"/>
              </a:solidFill>
              <a:ln w="9525">
                <a:solidFill>
                  <a:schemeClr val="accent2"/>
                </a:solidFill>
              </a:ln>
              <a:effectLst/>
            </c:spPr>
          </c:marker>
          <c:cat>
            <c:strRef>
              <c:f>Sheet1!$B$1:$D$1</c:f>
              <c:strCache>
                <c:ptCount val="3"/>
                <c:pt idx="0">
                  <c:v>1月</c:v>
                </c:pt>
                <c:pt idx="1">
                  <c:v>2月</c:v>
                </c:pt>
                <c:pt idx="2">
                  <c:v>3月</c:v>
                </c:pt>
              </c:strCache>
            </c:strRef>
          </c:cat>
          <c:val>
            <c:numRef>
              <c:f>Sheet1!$B$3:$D$3</c:f>
              <c:numCache>
                <c:formatCode>General</c:formatCode>
                <c:ptCount val="3"/>
                <c:pt idx="0">
                  <c:v>102</c:v>
                </c:pt>
                <c:pt idx="1">
                  <c:v>82</c:v>
                </c:pt>
                <c:pt idx="2">
                  <c:v>99</c:v>
                </c:pt>
              </c:numCache>
            </c:numRef>
          </c:val>
          <c:smooth val="0"/>
          <c:extLst>
            <c:ext xmlns:c16="http://schemas.microsoft.com/office/drawing/2014/chart" uri="{C3380CC4-5D6E-409C-BE32-E72D297353CC}">
              <c16:uniqueId val="{00000001-E9C9-8A41-9C02-92EACC7C54E1}"/>
            </c:ext>
          </c:extLst>
        </c:ser>
        <c:ser>
          <c:idx val="2"/>
          <c:order val="2"/>
          <c:tx>
            <c:strRef>
              <c:f>Sheet1!$A$4</c:f>
              <c:strCache>
                <c:ptCount val="1"/>
                <c:pt idx="0">
                  <c:v>C</c:v>
                </c:pt>
              </c:strCache>
            </c:strRef>
          </c:tx>
          <c:spPr>
            <a:ln w="28575" cap="rnd">
              <a:solidFill>
                <a:schemeClr val="accent3"/>
              </a:solidFill>
              <a:round/>
            </a:ln>
            <a:effectLst/>
          </c:spPr>
          <c:marker>
            <c:symbol val="square"/>
            <c:size val="9"/>
            <c:spPr>
              <a:solidFill>
                <a:schemeClr val="accent3"/>
              </a:solidFill>
              <a:ln w="9525">
                <a:solidFill>
                  <a:schemeClr val="accent3"/>
                </a:solidFill>
              </a:ln>
              <a:effectLst/>
            </c:spPr>
          </c:marker>
          <c:cat>
            <c:strRef>
              <c:f>Sheet1!$B$1:$D$1</c:f>
              <c:strCache>
                <c:ptCount val="3"/>
                <c:pt idx="0">
                  <c:v>1月</c:v>
                </c:pt>
                <c:pt idx="1">
                  <c:v>2月</c:v>
                </c:pt>
                <c:pt idx="2">
                  <c:v>3月</c:v>
                </c:pt>
              </c:strCache>
            </c:strRef>
          </c:cat>
          <c:val>
            <c:numRef>
              <c:f>Sheet1!$B$4:$D$4</c:f>
              <c:numCache>
                <c:formatCode>General</c:formatCode>
                <c:ptCount val="3"/>
                <c:pt idx="0">
                  <c:v>78</c:v>
                </c:pt>
                <c:pt idx="1">
                  <c:v>103</c:v>
                </c:pt>
                <c:pt idx="2">
                  <c:v>82</c:v>
                </c:pt>
              </c:numCache>
            </c:numRef>
          </c:val>
          <c:smooth val="0"/>
          <c:extLst>
            <c:ext xmlns:c16="http://schemas.microsoft.com/office/drawing/2014/chart" uri="{C3380CC4-5D6E-409C-BE32-E72D297353CC}">
              <c16:uniqueId val="{00000000-0443-D94B-9093-543A13D9716E}"/>
            </c:ext>
          </c:extLst>
        </c:ser>
        <c:ser>
          <c:idx val="3"/>
          <c:order val="3"/>
          <c:tx>
            <c:strRef>
              <c:f>Sheet1!$A$5</c:f>
              <c:strCache>
                <c:ptCount val="1"/>
                <c:pt idx="0">
                  <c:v>D</c:v>
                </c:pt>
              </c:strCache>
            </c:strRef>
          </c:tx>
          <c:spPr>
            <a:ln w="28575" cap="rnd">
              <a:solidFill>
                <a:schemeClr val="accent4"/>
              </a:solidFill>
              <a:round/>
            </a:ln>
            <a:effectLst/>
          </c:spPr>
          <c:marker>
            <c:symbol val="diamond"/>
            <c:size val="11"/>
            <c:spPr>
              <a:solidFill>
                <a:schemeClr val="accent4"/>
              </a:solidFill>
              <a:ln w="9525">
                <a:solidFill>
                  <a:schemeClr val="accent4"/>
                </a:solidFill>
              </a:ln>
              <a:effectLst/>
            </c:spPr>
          </c:marker>
          <c:cat>
            <c:strRef>
              <c:f>Sheet1!$B$1:$D$1</c:f>
              <c:strCache>
                <c:ptCount val="3"/>
                <c:pt idx="0">
                  <c:v>1月</c:v>
                </c:pt>
                <c:pt idx="1">
                  <c:v>2月</c:v>
                </c:pt>
                <c:pt idx="2">
                  <c:v>3月</c:v>
                </c:pt>
              </c:strCache>
            </c:strRef>
          </c:cat>
          <c:val>
            <c:numRef>
              <c:f>Sheet1!$B$5:$D$5</c:f>
              <c:numCache>
                <c:formatCode>General</c:formatCode>
                <c:ptCount val="3"/>
                <c:pt idx="0">
                  <c:v>25</c:v>
                </c:pt>
                <c:pt idx="1">
                  <c:v>21</c:v>
                </c:pt>
                <c:pt idx="2">
                  <c:v>19</c:v>
                </c:pt>
              </c:numCache>
            </c:numRef>
          </c:val>
          <c:smooth val="0"/>
          <c:extLst>
            <c:ext xmlns:c16="http://schemas.microsoft.com/office/drawing/2014/chart" uri="{C3380CC4-5D6E-409C-BE32-E72D297353CC}">
              <c16:uniqueId val="{00000001-0443-D94B-9093-543A13D9716E}"/>
            </c:ext>
          </c:extLst>
        </c:ser>
        <c:dLbls>
          <c:showLegendKey val="0"/>
          <c:showVal val="0"/>
          <c:showCatName val="0"/>
          <c:showSerName val="0"/>
          <c:showPercent val="0"/>
          <c:showBubbleSize val="0"/>
        </c:dLbls>
        <c:marker val="1"/>
        <c:smooth val="0"/>
        <c:axId val="2125527920"/>
        <c:axId val="40013567"/>
      </c:lineChart>
      <c:catAx>
        <c:axId val="2125527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40013567"/>
        <c:crosses val="autoZero"/>
        <c:auto val="1"/>
        <c:lblAlgn val="ctr"/>
        <c:lblOffset val="100"/>
        <c:noMultiLvlLbl val="0"/>
      </c:catAx>
      <c:valAx>
        <c:axId val="40013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125527920"/>
        <c:crosses val="autoZero"/>
        <c:crossBetween val="between"/>
      </c:valAx>
      <c:spPr>
        <a:noFill/>
        <a:ln w="15875">
          <a:solidFill>
            <a:schemeClr val="tx1"/>
          </a:solidFill>
        </a:ln>
        <a:effectLst/>
      </c:spPr>
    </c:plotArea>
    <c:legend>
      <c:legendPos val="t"/>
      <c:layout>
        <c:manualLayout>
          <c:xMode val="edge"/>
          <c:yMode val="edge"/>
          <c:x val="0.28080234826238676"/>
          <c:y val="7.2395759293766224E-2"/>
          <c:w val="0.5681045388635616"/>
          <c:h val="0.10634655140217313"/>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7月</c:v>
                </c:pt>
              </c:strCache>
            </c:strRef>
          </c:tx>
          <c:spPr>
            <a:solidFill>
              <a:schemeClr val="accent1"/>
            </a:solidFill>
            <a:ln>
              <a:noFill/>
            </a:ln>
            <a:effectLst/>
          </c:spPr>
          <c:invertIfNegative val="0"/>
          <c:cat>
            <c:strRef>
              <c:f>Sheet1!$A$2:$A$5</c:f>
              <c:strCache>
                <c:ptCount val="4"/>
                <c:pt idx="0">
                  <c:v>A</c:v>
                </c:pt>
                <c:pt idx="1">
                  <c:v>B</c:v>
                </c:pt>
                <c:pt idx="2">
                  <c:v>C</c:v>
                </c:pt>
                <c:pt idx="3">
                  <c:v>D</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29C-F644-8C42-5BE3FEC21420}"/>
            </c:ext>
          </c:extLst>
        </c:ser>
        <c:ser>
          <c:idx val="1"/>
          <c:order val="1"/>
          <c:tx>
            <c:strRef>
              <c:f>Sheet1!$C$1</c:f>
              <c:strCache>
                <c:ptCount val="1"/>
                <c:pt idx="0">
                  <c:v>8月</c:v>
                </c:pt>
              </c:strCache>
            </c:strRef>
          </c:tx>
          <c:spPr>
            <a:solidFill>
              <a:schemeClr val="accent2"/>
            </a:solidFill>
            <a:ln>
              <a:noFill/>
            </a:ln>
            <a:effectLst/>
          </c:spPr>
          <c:invertIfNegative val="0"/>
          <c:cat>
            <c:strRef>
              <c:f>Sheet1!$A$2:$A$5</c:f>
              <c:strCache>
                <c:ptCount val="4"/>
                <c:pt idx="0">
                  <c:v>A</c:v>
                </c:pt>
                <c:pt idx="1">
                  <c:v>B</c:v>
                </c:pt>
                <c:pt idx="2">
                  <c:v>C</c:v>
                </c:pt>
                <c:pt idx="3">
                  <c:v>D</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29C-F644-8C42-5BE3FEC21420}"/>
            </c:ext>
          </c:extLst>
        </c:ser>
        <c:ser>
          <c:idx val="2"/>
          <c:order val="2"/>
          <c:tx>
            <c:strRef>
              <c:f>Sheet1!$D$1</c:f>
              <c:strCache>
                <c:ptCount val="1"/>
                <c:pt idx="0">
                  <c:v>9月</c:v>
                </c:pt>
              </c:strCache>
            </c:strRef>
          </c:tx>
          <c:spPr>
            <a:solidFill>
              <a:schemeClr val="accent3"/>
            </a:solidFill>
            <a:ln>
              <a:noFill/>
            </a:ln>
            <a:effectLst/>
          </c:spPr>
          <c:invertIfNegative val="0"/>
          <c:cat>
            <c:strRef>
              <c:f>Sheet1!$A$2:$A$5</c:f>
              <c:strCache>
                <c:ptCount val="4"/>
                <c:pt idx="0">
                  <c:v>A</c:v>
                </c:pt>
                <c:pt idx="1">
                  <c:v>B</c:v>
                </c:pt>
                <c:pt idx="2">
                  <c:v>C</c:v>
                </c:pt>
                <c:pt idx="3">
                  <c:v>D</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29C-F644-8C42-5BE3FEC21420}"/>
            </c:ext>
          </c:extLst>
        </c:ser>
        <c:dLbls>
          <c:showLegendKey val="0"/>
          <c:showVal val="0"/>
          <c:showCatName val="0"/>
          <c:showSerName val="0"/>
          <c:showPercent val="0"/>
          <c:showBubbleSize val="0"/>
        </c:dLbls>
        <c:gapWidth val="219"/>
        <c:overlap val="-27"/>
        <c:axId val="2138761760"/>
        <c:axId val="599299087"/>
      </c:barChart>
      <c:catAx>
        <c:axId val="2138761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599299087"/>
        <c:crosses val="autoZero"/>
        <c:auto val="1"/>
        <c:lblAlgn val="ctr"/>
        <c:lblOffset val="100"/>
        <c:noMultiLvlLbl val="0"/>
      </c:catAx>
      <c:valAx>
        <c:axId val="599299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2138761760"/>
        <c:crosses val="autoZero"/>
        <c:crossBetween val="between"/>
      </c:valAx>
      <c:spPr>
        <a:noFill/>
        <a:ln>
          <a:solidFill>
            <a:schemeClr val="tx1"/>
          </a:solidFill>
        </a:ln>
        <a:effectLst/>
      </c:spPr>
    </c:plotArea>
    <c:legend>
      <c:legendPos val="t"/>
      <c:layout>
        <c:manualLayout>
          <c:xMode val="edge"/>
          <c:yMode val="edge"/>
          <c:x val="0.33946342681353237"/>
          <c:y val="8.2231730311004295E-2"/>
          <c:w val="0.32827946312849821"/>
          <c:h val="8.3316412158382203E-2"/>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baseline="0">
              <a:solidFill>
                <a:schemeClr val="dk1">
                  <a:lumMod val="65000"/>
                  <a:lumOff val="35000"/>
                </a:schemeClr>
              </a:solidFill>
              <a:latin typeface="Meiryo UI" panose="020B0604030504040204" pitchFamily="34" charset="-128"/>
              <a:ea typeface="Meiryo UI" panose="020B0604030504040204" pitchFamily="34" charset="-128"/>
              <a:cs typeface="+mn-cs"/>
            </a:defRPr>
          </a:pPr>
          <a:endParaRPr lang="ja-JP"/>
        </a:p>
      </c:txPr>
    </c:title>
    <c:autoTitleDeleted val="0"/>
    <c:plotArea>
      <c:layout/>
      <c:pieChart>
        <c:varyColors val="1"/>
        <c:ser>
          <c:idx val="0"/>
          <c:order val="0"/>
          <c:tx>
            <c:strRef>
              <c:f>Sheet1!$B$1</c:f>
              <c:strCache>
                <c:ptCount val="1"/>
                <c:pt idx="0">
                  <c:v>売上高</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1500-924F-A616-DACB65C79FA3}"/>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1500-924F-A616-DACB65C79FA3}"/>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500-924F-A616-DACB65C79FA3}"/>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1500-924F-A616-DACB65C79FA3}"/>
              </c:ext>
            </c:extLst>
          </c:dPt>
          <c:dLbls>
            <c:dLbl>
              <c:idx val="0"/>
              <c:dLblPos val="inEnd"/>
              <c:showLegendKey val="0"/>
              <c:showVal val="0"/>
              <c:showCatName val="1"/>
              <c:showSerName val="0"/>
              <c:showPercent val="1"/>
              <c:showBubbleSize val="0"/>
              <c:extLst>
                <c:ext xmlns:c15="http://schemas.microsoft.com/office/drawing/2012/chart" uri="{CE6537A1-D6FC-4f65-9D91-7224C49458BB}">
                  <c15:layout>
                    <c:manualLayout>
                      <c:w val="0.28199650150217981"/>
                      <c:h val="0.19269148667006114"/>
                    </c:manualLayout>
                  </c15:layout>
                </c:ext>
                <c:ext xmlns:c16="http://schemas.microsoft.com/office/drawing/2014/chart" uri="{C3380CC4-5D6E-409C-BE32-E72D297353CC}">
                  <c16:uniqueId val="{00000002-1500-924F-A616-DACB65C79FA3}"/>
                </c:ext>
              </c:extLst>
            </c:dLbl>
            <c:dLbl>
              <c:idx val="1"/>
              <c:dLblPos val="inEnd"/>
              <c:showLegendKey val="0"/>
              <c:showVal val="0"/>
              <c:showCatName val="1"/>
              <c:showSerName val="0"/>
              <c:showPercent val="1"/>
              <c:showBubbleSize val="0"/>
              <c:extLst>
                <c:ext xmlns:c15="http://schemas.microsoft.com/office/drawing/2012/chart" uri="{CE6537A1-D6FC-4f65-9D91-7224C49458BB}">
                  <c15:layout>
                    <c:manualLayout>
                      <c:w val="0.25286000079062093"/>
                      <c:h val="0.19269148667006114"/>
                    </c:manualLayout>
                  </c15:layout>
                </c:ext>
                <c:ext xmlns:c16="http://schemas.microsoft.com/office/drawing/2014/chart" uri="{C3380CC4-5D6E-409C-BE32-E72D297353CC}">
                  <c16:uniqueId val="{00000001-1500-924F-A616-DACB65C79FA3}"/>
                </c:ext>
              </c:extLst>
            </c:dLbl>
            <c:dLbl>
              <c:idx val="2"/>
              <c:layout>
                <c:manualLayout>
                  <c:x val="0.12608348604553976"/>
                  <c:y val="0.2044833166533392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730314243601617"/>
                      <c:h val="0.19269148667006114"/>
                    </c:manualLayout>
                  </c15:layout>
                </c:ext>
                <c:ext xmlns:c16="http://schemas.microsoft.com/office/drawing/2014/chart" uri="{C3380CC4-5D6E-409C-BE32-E72D297353CC}">
                  <c16:uniqueId val="{00000003-1500-924F-A616-DACB65C79FA3}"/>
                </c:ext>
              </c:extLst>
            </c:dLbl>
            <c:dLbl>
              <c:idx val="3"/>
              <c:layout>
                <c:manualLayout>
                  <c:x val="0.1136383530235605"/>
                  <c:y val="0.14706015335505945"/>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94123850775938"/>
                      <c:h val="0.19269148667006114"/>
                    </c:manualLayout>
                  </c15:layout>
                </c:ext>
                <c:ext xmlns:c16="http://schemas.microsoft.com/office/drawing/2014/chart" uri="{C3380CC4-5D6E-409C-BE32-E72D297353CC}">
                  <c16:uniqueId val="{00000004-1500-924F-A616-DACB65C79FA3}"/>
                </c:ext>
              </c:extLst>
            </c:dLbl>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Meiryo UI" panose="020B0604030504040204" pitchFamily="34" charset="-128"/>
                    <a:ea typeface="Meiryo UI" panose="020B0604030504040204" pitchFamily="34" charset="-128"/>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500-924F-A616-DACB65C79FA3}"/>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sz="1600" b="0">
          <a:latin typeface="Meiryo UI" panose="020B0604030504040204" pitchFamily="34" charset="-128"/>
          <a:ea typeface="Meiryo UI" panose="020B0604030504040204"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 の値</c:v>
                </c:pt>
              </c:strCache>
            </c:strRef>
          </c:tx>
          <c:spPr>
            <a:ln w="28575" cap="rnd">
              <a:noFill/>
              <a:round/>
            </a:ln>
            <a:effectLst/>
          </c:spPr>
          <c:marker>
            <c:symbol val="circle"/>
            <c:size val="12"/>
            <c:spPr>
              <a:solidFill>
                <a:schemeClr val="accent1"/>
              </a:solidFill>
              <a:ln w="9525">
                <a:solidFill>
                  <a:schemeClr val="accent1"/>
                </a:solidFill>
              </a:ln>
              <a:effectLst/>
            </c:spPr>
          </c:marker>
          <c:xVal>
            <c:numRef>
              <c:f>Sheet1!$A$2:$A$8</c:f>
              <c:numCache>
                <c:formatCode>General</c:formatCode>
                <c:ptCount val="7"/>
                <c:pt idx="0">
                  <c:v>1</c:v>
                </c:pt>
                <c:pt idx="1">
                  <c:v>2</c:v>
                </c:pt>
                <c:pt idx="2">
                  <c:v>2</c:v>
                </c:pt>
                <c:pt idx="3">
                  <c:v>3</c:v>
                </c:pt>
                <c:pt idx="4">
                  <c:v>3</c:v>
                </c:pt>
                <c:pt idx="5">
                  <c:v>4</c:v>
                </c:pt>
                <c:pt idx="6">
                  <c:v>4</c:v>
                </c:pt>
              </c:numCache>
            </c:numRef>
          </c:xVal>
          <c:yVal>
            <c:numRef>
              <c:f>Sheet1!$B$2:$B$8</c:f>
              <c:numCache>
                <c:formatCode>General</c:formatCode>
                <c:ptCount val="7"/>
                <c:pt idx="0">
                  <c:v>1</c:v>
                </c:pt>
                <c:pt idx="1">
                  <c:v>3</c:v>
                </c:pt>
                <c:pt idx="2">
                  <c:v>4</c:v>
                </c:pt>
                <c:pt idx="3">
                  <c:v>3</c:v>
                </c:pt>
                <c:pt idx="4">
                  <c:v>5</c:v>
                </c:pt>
                <c:pt idx="5">
                  <c:v>6</c:v>
                </c:pt>
                <c:pt idx="6">
                  <c:v>7</c:v>
                </c:pt>
              </c:numCache>
            </c:numRef>
          </c:yVal>
          <c:smooth val="0"/>
          <c:extLst>
            <c:ext xmlns:c16="http://schemas.microsoft.com/office/drawing/2014/chart" uri="{C3380CC4-5D6E-409C-BE32-E72D297353CC}">
              <c16:uniqueId val="{00000000-9C49-4D45-A771-62474D1245C1}"/>
            </c:ext>
          </c:extLst>
        </c:ser>
        <c:dLbls>
          <c:showLegendKey val="0"/>
          <c:showVal val="0"/>
          <c:showCatName val="0"/>
          <c:showSerName val="0"/>
          <c:showPercent val="0"/>
          <c:showBubbleSize val="0"/>
        </c:dLbls>
        <c:axId val="111069743"/>
        <c:axId val="110407119"/>
      </c:scatterChart>
      <c:valAx>
        <c:axId val="111069743"/>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r>
                  <a:rPr lang="en-US" altLang="ja-JP" sz="2000" b="0" dirty="0">
                    <a:latin typeface="Meiryo UI" panose="020B0604030504040204" pitchFamily="34" charset="-128"/>
                    <a:ea typeface="Meiryo UI" panose="020B0604030504040204" pitchFamily="34" charset="-128"/>
                  </a:rPr>
                  <a:t>X</a:t>
                </a:r>
                <a:r>
                  <a:rPr lang="ja-JP" altLang="en-US" sz="2000" b="0">
                    <a:latin typeface="Meiryo UI" panose="020B0604030504040204" pitchFamily="34" charset="-128"/>
                    <a:ea typeface="Meiryo UI" panose="020B0604030504040204" pitchFamily="34" charset="-128"/>
                  </a:rPr>
                  <a:t>の値</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10407119"/>
        <c:crosses val="autoZero"/>
        <c:crossBetween val="midCat"/>
        <c:majorUnit val="1"/>
      </c:valAx>
      <c:valAx>
        <c:axId val="110407119"/>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r>
                  <a:rPr lang="en-US" altLang="ja-JP" sz="2000" b="0" dirty="0">
                    <a:latin typeface="Meiryo UI" panose="020B0604030504040204" pitchFamily="34" charset="-128"/>
                    <a:ea typeface="Meiryo UI" panose="020B0604030504040204" pitchFamily="34" charset="-128"/>
                  </a:rPr>
                  <a:t>Y</a:t>
                </a:r>
                <a:r>
                  <a:rPr lang="ja-JP" altLang="en-US" sz="2000" b="0">
                    <a:latin typeface="Meiryo UI" panose="020B0604030504040204" pitchFamily="34" charset="-128"/>
                    <a:ea typeface="Meiryo UI" panose="020B0604030504040204" pitchFamily="34" charset="-128"/>
                  </a:rPr>
                  <a:t>の値</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11069743"/>
        <c:crosses val="autoZero"/>
        <c:crossBetween val="midCat"/>
        <c:majorUnit val="2"/>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7月</c:v>
                </c:pt>
              </c:strCache>
            </c:strRef>
          </c:tx>
          <c:spPr>
            <a:solidFill>
              <a:schemeClr val="accent1"/>
            </a:solidFill>
            <a:ln>
              <a:noFill/>
            </a:ln>
            <a:effectLst/>
          </c:spPr>
          <c:invertIfNegative val="0"/>
          <c:cat>
            <c:strRef>
              <c:f>Sheet1!$A$2:$A$5</c:f>
              <c:strCache>
                <c:ptCount val="4"/>
                <c:pt idx="0">
                  <c:v>A</c:v>
                </c:pt>
                <c:pt idx="1">
                  <c:v>B</c:v>
                </c:pt>
                <c:pt idx="2">
                  <c:v>C</c:v>
                </c:pt>
                <c:pt idx="3">
                  <c:v>D</c:v>
                </c:pt>
              </c:strCache>
            </c:strRef>
          </c:cat>
          <c:val>
            <c:numRef>
              <c:f>Sheet1!$B$2:$B$5</c:f>
              <c:numCache>
                <c:formatCode>General</c:formatCode>
                <c:ptCount val="4"/>
                <c:pt idx="0">
                  <c:v>1004.3</c:v>
                </c:pt>
                <c:pt idx="1">
                  <c:v>1002.5</c:v>
                </c:pt>
                <c:pt idx="2">
                  <c:v>1003.5</c:v>
                </c:pt>
                <c:pt idx="3">
                  <c:v>1004.5</c:v>
                </c:pt>
              </c:numCache>
            </c:numRef>
          </c:val>
          <c:extLst>
            <c:ext xmlns:c16="http://schemas.microsoft.com/office/drawing/2014/chart" uri="{C3380CC4-5D6E-409C-BE32-E72D297353CC}">
              <c16:uniqueId val="{00000000-5B9C-8443-A125-7B82959B3F0C}"/>
            </c:ext>
          </c:extLst>
        </c:ser>
        <c:ser>
          <c:idx val="1"/>
          <c:order val="1"/>
          <c:tx>
            <c:strRef>
              <c:f>Sheet1!$C$1</c:f>
              <c:strCache>
                <c:ptCount val="1"/>
                <c:pt idx="0">
                  <c:v>8月</c:v>
                </c:pt>
              </c:strCache>
            </c:strRef>
          </c:tx>
          <c:spPr>
            <a:solidFill>
              <a:schemeClr val="accent2"/>
            </a:solidFill>
            <a:ln>
              <a:noFill/>
            </a:ln>
            <a:effectLst/>
          </c:spPr>
          <c:invertIfNegative val="0"/>
          <c:cat>
            <c:strRef>
              <c:f>Sheet1!$A$2:$A$5</c:f>
              <c:strCache>
                <c:ptCount val="4"/>
                <c:pt idx="0">
                  <c:v>A</c:v>
                </c:pt>
                <c:pt idx="1">
                  <c:v>B</c:v>
                </c:pt>
                <c:pt idx="2">
                  <c:v>C</c:v>
                </c:pt>
                <c:pt idx="3">
                  <c:v>D</c:v>
                </c:pt>
              </c:strCache>
            </c:strRef>
          </c:cat>
          <c:val>
            <c:numRef>
              <c:f>Sheet1!$C$2:$C$5</c:f>
              <c:numCache>
                <c:formatCode>General</c:formatCode>
                <c:ptCount val="4"/>
                <c:pt idx="0">
                  <c:v>1002.4</c:v>
                </c:pt>
                <c:pt idx="1">
                  <c:v>1004.4</c:v>
                </c:pt>
                <c:pt idx="2">
                  <c:v>1001.8</c:v>
                </c:pt>
                <c:pt idx="3">
                  <c:v>1002.8</c:v>
                </c:pt>
              </c:numCache>
            </c:numRef>
          </c:val>
          <c:extLst>
            <c:ext xmlns:c16="http://schemas.microsoft.com/office/drawing/2014/chart" uri="{C3380CC4-5D6E-409C-BE32-E72D297353CC}">
              <c16:uniqueId val="{00000001-5B9C-8443-A125-7B82959B3F0C}"/>
            </c:ext>
          </c:extLst>
        </c:ser>
        <c:ser>
          <c:idx val="2"/>
          <c:order val="2"/>
          <c:tx>
            <c:strRef>
              <c:f>Sheet1!$D$1</c:f>
              <c:strCache>
                <c:ptCount val="1"/>
                <c:pt idx="0">
                  <c:v>9月</c:v>
                </c:pt>
              </c:strCache>
            </c:strRef>
          </c:tx>
          <c:spPr>
            <a:solidFill>
              <a:schemeClr val="accent3"/>
            </a:solidFill>
            <a:ln>
              <a:noFill/>
            </a:ln>
            <a:effectLst/>
          </c:spPr>
          <c:invertIfNegative val="0"/>
          <c:cat>
            <c:strRef>
              <c:f>Sheet1!$A$2:$A$5</c:f>
              <c:strCache>
                <c:ptCount val="4"/>
                <c:pt idx="0">
                  <c:v>A</c:v>
                </c:pt>
                <c:pt idx="1">
                  <c:v>B</c:v>
                </c:pt>
                <c:pt idx="2">
                  <c:v>C</c:v>
                </c:pt>
                <c:pt idx="3">
                  <c:v>D</c:v>
                </c:pt>
              </c:strCache>
            </c:strRef>
          </c:cat>
          <c:val>
            <c:numRef>
              <c:f>Sheet1!$D$2:$D$5</c:f>
              <c:numCache>
                <c:formatCode>General</c:formatCode>
                <c:ptCount val="4"/>
                <c:pt idx="0">
                  <c:v>1002</c:v>
                </c:pt>
                <c:pt idx="1">
                  <c:v>1002</c:v>
                </c:pt>
                <c:pt idx="2">
                  <c:v>1003</c:v>
                </c:pt>
                <c:pt idx="3">
                  <c:v>1005</c:v>
                </c:pt>
              </c:numCache>
            </c:numRef>
          </c:val>
          <c:extLst>
            <c:ext xmlns:c16="http://schemas.microsoft.com/office/drawing/2014/chart" uri="{C3380CC4-5D6E-409C-BE32-E72D297353CC}">
              <c16:uniqueId val="{00000002-5B9C-8443-A125-7B82959B3F0C}"/>
            </c:ext>
          </c:extLst>
        </c:ser>
        <c:dLbls>
          <c:showLegendKey val="0"/>
          <c:showVal val="0"/>
          <c:showCatName val="0"/>
          <c:showSerName val="0"/>
          <c:showPercent val="0"/>
          <c:showBubbleSize val="0"/>
        </c:dLbls>
        <c:gapWidth val="219"/>
        <c:overlap val="-34"/>
        <c:axId val="2138761760"/>
        <c:axId val="599299087"/>
      </c:barChart>
      <c:catAx>
        <c:axId val="2138761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599299087"/>
        <c:crosses val="autoZero"/>
        <c:auto val="1"/>
        <c:lblAlgn val="ctr"/>
        <c:lblOffset val="100"/>
        <c:noMultiLvlLbl val="0"/>
      </c:catAx>
      <c:valAx>
        <c:axId val="599299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2138761760"/>
        <c:crosses val="autoZero"/>
        <c:crossBetween val="between"/>
      </c:valAx>
      <c:spPr>
        <a:noFill/>
        <a:ln>
          <a:solidFill>
            <a:schemeClr val="tx1"/>
          </a:solidFill>
        </a:ln>
        <a:effectLst/>
      </c:spPr>
    </c:plotArea>
    <c:legend>
      <c:legendPos val="t"/>
      <c:layout>
        <c:manualLayout>
          <c:xMode val="edge"/>
          <c:yMode val="edge"/>
          <c:x val="0.33946342681353237"/>
          <c:y val="8.2231730311004295E-2"/>
          <c:w val="0.32827946312849821"/>
          <c:h val="8.3316412158382203E-2"/>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7月</c:v>
                </c:pt>
              </c:strCache>
            </c:strRef>
          </c:tx>
          <c:spPr>
            <a:solidFill>
              <a:schemeClr val="accent1"/>
            </a:solidFill>
            <a:ln>
              <a:noFill/>
            </a:ln>
            <a:effectLst/>
          </c:spPr>
          <c:invertIfNegative val="0"/>
          <c:cat>
            <c:strRef>
              <c:f>Sheet1!$A$2:$A$5</c:f>
              <c:strCache>
                <c:ptCount val="4"/>
                <c:pt idx="0">
                  <c:v>A</c:v>
                </c:pt>
                <c:pt idx="1">
                  <c:v>B</c:v>
                </c:pt>
                <c:pt idx="2">
                  <c:v>C</c:v>
                </c:pt>
                <c:pt idx="3">
                  <c:v>D</c:v>
                </c:pt>
              </c:strCache>
            </c:strRef>
          </c:cat>
          <c:val>
            <c:numRef>
              <c:f>Sheet1!$B$2:$B$5</c:f>
              <c:numCache>
                <c:formatCode>General</c:formatCode>
                <c:ptCount val="4"/>
                <c:pt idx="0">
                  <c:v>1004.3</c:v>
                </c:pt>
                <c:pt idx="1">
                  <c:v>1002.5</c:v>
                </c:pt>
                <c:pt idx="2">
                  <c:v>1003.5</c:v>
                </c:pt>
                <c:pt idx="3">
                  <c:v>1004.5</c:v>
                </c:pt>
              </c:numCache>
            </c:numRef>
          </c:val>
          <c:extLst>
            <c:ext xmlns:c16="http://schemas.microsoft.com/office/drawing/2014/chart" uri="{C3380CC4-5D6E-409C-BE32-E72D297353CC}">
              <c16:uniqueId val="{00000000-5B9C-8443-A125-7B82959B3F0C}"/>
            </c:ext>
          </c:extLst>
        </c:ser>
        <c:ser>
          <c:idx val="1"/>
          <c:order val="1"/>
          <c:tx>
            <c:strRef>
              <c:f>Sheet1!$C$1</c:f>
              <c:strCache>
                <c:ptCount val="1"/>
                <c:pt idx="0">
                  <c:v>8月</c:v>
                </c:pt>
              </c:strCache>
            </c:strRef>
          </c:tx>
          <c:spPr>
            <a:solidFill>
              <a:schemeClr val="accent2"/>
            </a:solidFill>
            <a:ln>
              <a:noFill/>
            </a:ln>
            <a:effectLst/>
          </c:spPr>
          <c:invertIfNegative val="0"/>
          <c:cat>
            <c:strRef>
              <c:f>Sheet1!$A$2:$A$5</c:f>
              <c:strCache>
                <c:ptCount val="4"/>
                <c:pt idx="0">
                  <c:v>A</c:v>
                </c:pt>
                <c:pt idx="1">
                  <c:v>B</c:v>
                </c:pt>
                <c:pt idx="2">
                  <c:v>C</c:v>
                </c:pt>
                <c:pt idx="3">
                  <c:v>D</c:v>
                </c:pt>
              </c:strCache>
            </c:strRef>
          </c:cat>
          <c:val>
            <c:numRef>
              <c:f>Sheet1!$C$2:$C$5</c:f>
              <c:numCache>
                <c:formatCode>General</c:formatCode>
                <c:ptCount val="4"/>
                <c:pt idx="0">
                  <c:v>1002.4</c:v>
                </c:pt>
                <c:pt idx="1">
                  <c:v>1004.4</c:v>
                </c:pt>
                <c:pt idx="2">
                  <c:v>1001.8</c:v>
                </c:pt>
                <c:pt idx="3">
                  <c:v>1002.8</c:v>
                </c:pt>
              </c:numCache>
            </c:numRef>
          </c:val>
          <c:extLst>
            <c:ext xmlns:c16="http://schemas.microsoft.com/office/drawing/2014/chart" uri="{C3380CC4-5D6E-409C-BE32-E72D297353CC}">
              <c16:uniqueId val="{00000001-5B9C-8443-A125-7B82959B3F0C}"/>
            </c:ext>
          </c:extLst>
        </c:ser>
        <c:ser>
          <c:idx val="2"/>
          <c:order val="2"/>
          <c:tx>
            <c:strRef>
              <c:f>Sheet1!$D$1</c:f>
              <c:strCache>
                <c:ptCount val="1"/>
                <c:pt idx="0">
                  <c:v>9月</c:v>
                </c:pt>
              </c:strCache>
            </c:strRef>
          </c:tx>
          <c:spPr>
            <a:solidFill>
              <a:schemeClr val="accent3"/>
            </a:solidFill>
            <a:ln>
              <a:noFill/>
            </a:ln>
            <a:effectLst/>
          </c:spPr>
          <c:invertIfNegative val="0"/>
          <c:cat>
            <c:strRef>
              <c:f>Sheet1!$A$2:$A$5</c:f>
              <c:strCache>
                <c:ptCount val="4"/>
                <c:pt idx="0">
                  <c:v>A</c:v>
                </c:pt>
                <c:pt idx="1">
                  <c:v>B</c:v>
                </c:pt>
                <c:pt idx="2">
                  <c:v>C</c:v>
                </c:pt>
                <c:pt idx="3">
                  <c:v>D</c:v>
                </c:pt>
              </c:strCache>
            </c:strRef>
          </c:cat>
          <c:val>
            <c:numRef>
              <c:f>Sheet1!$D$2:$D$5</c:f>
              <c:numCache>
                <c:formatCode>General</c:formatCode>
                <c:ptCount val="4"/>
                <c:pt idx="0">
                  <c:v>1002</c:v>
                </c:pt>
                <c:pt idx="1">
                  <c:v>1002</c:v>
                </c:pt>
                <c:pt idx="2">
                  <c:v>1003</c:v>
                </c:pt>
                <c:pt idx="3">
                  <c:v>1005</c:v>
                </c:pt>
              </c:numCache>
            </c:numRef>
          </c:val>
          <c:extLst>
            <c:ext xmlns:c16="http://schemas.microsoft.com/office/drawing/2014/chart" uri="{C3380CC4-5D6E-409C-BE32-E72D297353CC}">
              <c16:uniqueId val="{00000002-5B9C-8443-A125-7B82959B3F0C}"/>
            </c:ext>
          </c:extLst>
        </c:ser>
        <c:dLbls>
          <c:showLegendKey val="0"/>
          <c:showVal val="0"/>
          <c:showCatName val="0"/>
          <c:showSerName val="0"/>
          <c:showPercent val="0"/>
          <c:showBubbleSize val="0"/>
        </c:dLbls>
        <c:gapWidth val="219"/>
        <c:overlap val="-34"/>
        <c:axId val="2138761760"/>
        <c:axId val="599299087"/>
      </c:barChart>
      <c:catAx>
        <c:axId val="2138761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599299087"/>
        <c:crosses val="autoZero"/>
        <c:auto val="1"/>
        <c:lblAlgn val="ctr"/>
        <c:lblOffset val="100"/>
        <c:noMultiLvlLbl val="0"/>
      </c:catAx>
      <c:valAx>
        <c:axId val="59929908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2138761760"/>
        <c:crosses val="autoZero"/>
        <c:crossBetween val="between"/>
      </c:valAx>
      <c:spPr>
        <a:noFill/>
        <a:ln>
          <a:solidFill>
            <a:schemeClr val="tx1"/>
          </a:solidFill>
        </a:ln>
        <a:effectLst/>
      </c:spPr>
    </c:plotArea>
    <c:legend>
      <c:legendPos val="t"/>
      <c:layout>
        <c:manualLayout>
          <c:xMode val="edge"/>
          <c:yMode val="edge"/>
          <c:x val="0.33946342681353237"/>
          <c:y val="8.2231730311004295E-2"/>
          <c:w val="0.32827946312849821"/>
          <c:h val="8.3316412158382203E-2"/>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標準">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title pos="t" align="ctr" overlay="0">
      <cx:tx>
        <cx:rich>
          <a:bodyPr spcFirstLastPara="1" vertOverflow="ellipsis" horzOverflow="overflow" wrap="square" lIns="0" tIns="0" rIns="0" bIns="0" anchor="ctr" anchorCtr="1"/>
          <a:lstStyle/>
          <a:p>
            <a:pPr algn="ctr" rtl="0">
              <a:defRPr/>
            </a:pPr>
            <a:r>
              <a:rPr lang="ja-JP" altLang="en-US" sz="2800" b="0" i="0" u="none" strike="noStrike" baseline="0">
                <a:solidFill>
                  <a:prstClr val="black">
                    <a:lumMod val="65000"/>
                    <a:lumOff val="35000"/>
                  </a:prstClr>
                </a:solidFill>
                <a:latin typeface="Meiryo UI" panose="020B0604030504040204" pitchFamily="34" charset="-128"/>
                <a:ea typeface="Meiryo UI" panose="020B0604030504040204" pitchFamily="34" charset="-128"/>
              </a:rPr>
              <a:t>ヒストグラム</a:t>
            </a:r>
            <a:r>
              <a:rPr lang="ja-JP" altLang="en-US" sz="2800" b="0" i="0" u="none" strike="noStrike" baseline="0">
                <a:solidFill>
                  <a:prstClr val="black">
                    <a:lumMod val="65000"/>
                    <a:lumOff val="35000"/>
                  </a:prstClr>
                </a:solidFill>
                <a:latin typeface="Calibri"/>
                <a:ea typeface="ＭＳ Ｐゴシック" panose="020B0600070205080204" pitchFamily="34" charset="-128"/>
              </a:rPr>
              <a:t>の例</a:t>
            </a:r>
          </a:p>
        </cx:rich>
      </cx:tx>
    </cx:title>
    <cx:plotArea>
      <cx:plotAreaRegion>
        <cx:series layoutId="clusteredColumn" uniqueId="{0D90DC22-F84E-D046-AEB7-09FF46C28338}">
          <cx:tx>
            <cx:txData>
              <cx:f>Sheet1!$A$1</cx:f>
              <cx:v>系列1</cx:v>
            </cx:txData>
          </cx:tx>
          <cx:dataPt idx="2"/>
          <cx:dataPt idx="3"/>
          <cx:dataId val="0"/>
          <cx:layoutPr>
            <cx:binning intervalClosed="r"/>
          </cx:layoutPr>
        </cx:series>
      </cx:plotAreaRegion>
      <cx:axis id="0">
        <cx:catScaling gapWidth="0"/>
        <cx:tickLabels/>
        <cx:txPr>
          <a:bodyPr spcFirstLastPara="1" vertOverflow="ellipsis" horzOverflow="overflow" wrap="square" lIns="0" tIns="0" rIns="0" bIns="0" anchor="ctr" anchorCtr="1"/>
          <a:lstStyle/>
          <a:p>
            <a:pPr algn="ctr" rtl="0">
              <a:defRPr sz="1600">
                <a:latin typeface="Meiryo UI" panose="020B0604030504040204" pitchFamily="34" charset="-128"/>
                <a:ea typeface="Meiryo UI" panose="020B0604030504040204" pitchFamily="34" charset="-128"/>
                <a:cs typeface="Meiryo UI" panose="020B0604030504040204" pitchFamily="34" charset="-128"/>
              </a:defRPr>
            </a:pPr>
            <a:endParaRPr lang="ja-JP" altLang="en-US" sz="1600" b="0" i="0" u="none" strike="noStrike" baseline="0">
              <a:solidFill>
                <a:prstClr val="black">
                  <a:lumMod val="65000"/>
                  <a:lumOff val="35000"/>
                </a:prstClr>
              </a:solidFill>
              <a:latin typeface="Meiryo UI" panose="020B0604030504040204" pitchFamily="34" charset="-128"/>
              <a:ea typeface="Meiryo UI" panose="020B0604030504040204" pitchFamily="34" charset="-128"/>
            </a:endParaRPr>
          </a:p>
        </cx:txPr>
      </cx:axis>
      <cx:axis id="1">
        <cx:valScaling/>
        <cx:majorGridlines/>
        <cx:tickLabels/>
        <cx:txPr>
          <a:bodyPr spcFirstLastPara="1" vertOverflow="ellipsis" horzOverflow="overflow" wrap="square" lIns="0" tIns="0" rIns="0" bIns="0" anchor="ctr" anchorCtr="1"/>
          <a:lstStyle/>
          <a:p>
            <a:pPr algn="ctr" rtl="0">
              <a:defRPr sz="1800">
                <a:latin typeface="Meiryo UI" panose="020B0604030504040204" pitchFamily="34" charset="-128"/>
                <a:ea typeface="Meiryo UI" panose="020B0604030504040204" pitchFamily="34" charset="-128"/>
                <a:cs typeface="Meiryo UI" panose="020B0604030504040204" pitchFamily="34" charset="-128"/>
              </a:defRPr>
            </a:pPr>
            <a:endParaRPr lang="ja-JP" altLang="en-US" sz="1800" b="0" i="0" u="none" strike="noStrike" baseline="0">
              <a:solidFill>
                <a:prstClr val="black">
                  <a:lumMod val="65000"/>
                  <a:lumOff val="35000"/>
                </a:prstClr>
              </a:solidFill>
              <a:latin typeface="Meiryo UI" panose="020B0604030504040204" pitchFamily="34" charset="-128"/>
              <a:ea typeface="Meiryo UI" panose="020B0604030504040204" pitchFamily="34" charset="-128"/>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8884" cy="497081"/>
          </a:xfrm>
          <a:prstGeom prst="rect">
            <a:avLst/>
          </a:prstGeom>
        </p:spPr>
        <p:txBody>
          <a:bodyPr vert="horz" lIns="90528" tIns="45264" rIns="90528" bIns="4526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54575" y="1"/>
            <a:ext cx="2949961" cy="497081"/>
          </a:xfrm>
          <a:prstGeom prst="rect">
            <a:avLst/>
          </a:prstGeom>
        </p:spPr>
        <p:txBody>
          <a:bodyPr vert="horz" lIns="90528" tIns="45264" rIns="90528" bIns="45264" rtlCol="0"/>
          <a:lstStyle>
            <a:lvl1pPr algn="r">
              <a:defRPr sz="1100"/>
            </a:lvl1pPr>
          </a:lstStyle>
          <a:p>
            <a:fld id="{032C4624-EB4D-4933-AD60-29FDCA47B6C1}" type="datetimeFigureOut">
              <a:rPr kumimoji="1" lang="ja-JP" altLang="en-US" smtClean="0"/>
              <a:t>2021/6/30</a:t>
            </a:fld>
            <a:endParaRPr kumimoji="1" lang="ja-JP" altLang="en-US"/>
          </a:p>
        </p:txBody>
      </p:sp>
      <p:sp>
        <p:nvSpPr>
          <p:cNvPr id="4" name="フッター プレースホルダー 3"/>
          <p:cNvSpPr>
            <a:spLocks noGrp="1"/>
          </p:cNvSpPr>
          <p:nvPr>
            <p:ph type="ftr" sz="quarter" idx="2"/>
          </p:nvPr>
        </p:nvSpPr>
        <p:spPr>
          <a:xfrm>
            <a:off x="1" y="9439970"/>
            <a:ext cx="2948884" cy="497080"/>
          </a:xfrm>
          <a:prstGeom prst="rect">
            <a:avLst/>
          </a:prstGeom>
        </p:spPr>
        <p:txBody>
          <a:bodyPr vert="horz" lIns="90528" tIns="45264" rIns="90528" bIns="4526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54575" y="9439970"/>
            <a:ext cx="2949961" cy="497080"/>
          </a:xfrm>
          <a:prstGeom prst="rect">
            <a:avLst/>
          </a:prstGeom>
        </p:spPr>
        <p:txBody>
          <a:bodyPr vert="horz" lIns="90528" tIns="45264" rIns="90528" bIns="45264" rtlCol="0" anchor="b"/>
          <a:lstStyle>
            <a:lvl1pPr algn="r">
              <a:defRPr sz="1100"/>
            </a:lvl1pPr>
          </a:lstStyle>
          <a:p>
            <a:fld id="{C40A43BD-46F6-4A45-9369-DE6FBA5C0184}" type="slidenum">
              <a:rPr kumimoji="1" lang="ja-JP" altLang="en-US" smtClean="0"/>
              <a:t>‹#›</a:t>
            </a:fld>
            <a:endParaRPr kumimoji="1" lang="ja-JP" altLang="en-US"/>
          </a:p>
        </p:txBody>
      </p:sp>
    </p:spTree>
    <p:extLst>
      <p:ext uri="{BB962C8B-B14F-4D97-AF65-F5344CB8AC3E}">
        <p14:creationId xmlns:p14="http://schemas.microsoft.com/office/powerpoint/2010/main" val="124892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098" cy="496966"/>
          </a:xfrm>
          <a:prstGeom prst="rect">
            <a:avLst/>
          </a:prstGeom>
        </p:spPr>
        <p:txBody>
          <a:bodyPr vert="horz" lIns="95607" tIns="47802" rIns="95607" bIns="4780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4943" y="4"/>
            <a:ext cx="2949098" cy="496966"/>
          </a:xfrm>
          <a:prstGeom prst="rect">
            <a:avLst/>
          </a:prstGeom>
        </p:spPr>
        <p:txBody>
          <a:bodyPr vert="horz" lIns="95607" tIns="47802" rIns="95607" bIns="47802" rtlCol="0"/>
          <a:lstStyle>
            <a:lvl1pPr algn="r">
              <a:defRPr sz="1100"/>
            </a:lvl1pPr>
          </a:lstStyle>
          <a:p>
            <a:fld id="{968DAD15-E570-4A54-9D03-86F33ED006BB}"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87313" y="744538"/>
            <a:ext cx="6630987" cy="3730625"/>
          </a:xfrm>
          <a:prstGeom prst="rect">
            <a:avLst/>
          </a:prstGeom>
          <a:noFill/>
          <a:ln w="12700">
            <a:solidFill>
              <a:prstClr val="black"/>
            </a:solidFill>
          </a:ln>
        </p:spPr>
        <p:txBody>
          <a:bodyPr vert="horz" lIns="95607" tIns="47802" rIns="95607" bIns="47802" rtlCol="0" anchor="ctr"/>
          <a:lstStyle/>
          <a:p>
            <a:endParaRPr lang="ja-JP" altLang="en-US"/>
          </a:p>
        </p:txBody>
      </p:sp>
      <p:sp>
        <p:nvSpPr>
          <p:cNvPr id="5" name="ノート プレースホルダー 4"/>
          <p:cNvSpPr>
            <a:spLocks noGrp="1"/>
          </p:cNvSpPr>
          <p:nvPr>
            <p:ph type="body" sz="quarter" idx="3"/>
          </p:nvPr>
        </p:nvSpPr>
        <p:spPr>
          <a:xfrm>
            <a:off x="680562" y="4721190"/>
            <a:ext cx="5444490" cy="4472699"/>
          </a:xfrm>
          <a:prstGeom prst="rect">
            <a:avLst/>
          </a:prstGeom>
        </p:spPr>
        <p:txBody>
          <a:bodyPr vert="horz" lIns="95607" tIns="47802" rIns="95607" bIns="478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52"/>
            <a:ext cx="2949098" cy="496966"/>
          </a:xfrm>
          <a:prstGeom prst="rect">
            <a:avLst/>
          </a:prstGeom>
        </p:spPr>
        <p:txBody>
          <a:bodyPr vert="horz" lIns="95607" tIns="47802" rIns="95607" bIns="4780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4943" y="9440652"/>
            <a:ext cx="2949098" cy="496966"/>
          </a:xfrm>
          <a:prstGeom prst="rect">
            <a:avLst/>
          </a:prstGeom>
        </p:spPr>
        <p:txBody>
          <a:bodyPr vert="horz" lIns="95607" tIns="47802" rIns="95607" bIns="47802" rtlCol="0" anchor="b"/>
          <a:lstStyle>
            <a:lvl1pPr algn="r">
              <a:defRPr sz="1100"/>
            </a:lvl1pPr>
          </a:lstStyle>
          <a:p>
            <a:fld id="{5CBD0F50-0484-4585-89C4-936AD3F55A68}" type="slidenum">
              <a:rPr kumimoji="1" lang="ja-JP" altLang="en-US" smtClean="0"/>
              <a:t>‹#›</a:t>
            </a:fld>
            <a:endParaRPr kumimoji="1" lang="ja-JP" altLang="en-US"/>
          </a:p>
        </p:txBody>
      </p:sp>
    </p:spTree>
    <p:extLst>
      <p:ext uri="{BB962C8B-B14F-4D97-AF65-F5344CB8AC3E}">
        <p14:creationId xmlns:p14="http://schemas.microsoft.com/office/powerpoint/2010/main" val="18895160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a:t>
            </a:fld>
            <a:endParaRPr kumimoji="1" lang="ja-JP" altLang="en-US"/>
          </a:p>
        </p:txBody>
      </p:sp>
    </p:spTree>
    <p:extLst>
      <p:ext uri="{BB962C8B-B14F-4D97-AF65-F5344CB8AC3E}">
        <p14:creationId xmlns:p14="http://schemas.microsoft.com/office/powerpoint/2010/main" val="3067003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BE79B4-80B2-2047-B0A8-DCCCC59C9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133722"/>
            <a:ext cx="1664402" cy="1609229"/>
          </a:xfrm>
          <a:prstGeom prst="rect">
            <a:avLst/>
          </a:prstGeom>
        </p:spPr>
      </p:pic>
      <p:pic>
        <p:nvPicPr>
          <p:cNvPr id="5" name="図 4">
            <a:extLst>
              <a:ext uri="{FF2B5EF4-FFF2-40B4-BE49-F238E27FC236}">
                <a16:creationId xmlns:a16="http://schemas.microsoft.com/office/drawing/2014/main" id="{C3493600-BFED-B440-B5D7-FC17B373C7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72284"/>
            <a:ext cx="12192000" cy="3213100"/>
          </a:xfrm>
          <a:prstGeom prst="rect">
            <a:avLst/>
          </a:prstGeom>
        </p:spPr>
      </p:pic>
      <p:sp>
        <p:nvSpPr>
          <p:cNvPr id="3" name="サブタイトル 2"/>
          <p:cNvSpPr>
            <a:spLocks noGrp="1"/>
          </p:cNvSpPr>
          <p:nvPr>
            <p:ph type="subTitle" idx="1" hasCustomPrompt="1"/>
          </p:nvPr>
        </p:nvSpPr>
        <p:spPr>
          <a:xfrm>
            <a:off x="1828800" y="3284985"/>
            <a:ext cx="8534400" cy="5508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サブタイトルの書式設定</a:t>
            </a:r>
          </a:p>
        </p:txBody>
      </p:sp>
      <p:sp>
        <p:nvSpPr>
          <p:cNvPr id="2" name="タイトル 1"/>
          <p:cNvSpPr>
            <a:spLocks noGrp="1"/>
          </p:cNvSpPr>
          <p:nvPr>
            <p:ph type="ctrTitle" hasCustomPrompt="1"/>
          </p:nvPr>
        </p:nvSpPr>
        <p:spPr>
          <a:xfrm>
            <a:off x="914400" y="1700809"/>
            <a:ext cx="10363200" cy="1470025"/>
          </a:xfrm>
        </p:spPr>
        <p:txBody>
          <a:bodyPr/>
          <a:lstStyle>
            <a:lvl1pPr>
              <a:defRPr b="1">
                <a:latin typeface="Meiryo UI" panose="020B0604030504040204" pitchFamily="34" charset="-128"/>
                <a:ea typeface="Meiryo UI" panose="020B0604030504040204" pitchFamily="34" charset="-128"/>
              </a:defRPr>
            </a:lvl1pPr>
          </a:lstStyle>
          <a:p>
            <a:r>
              <a:rPr kumimoji="1" lang="ja-JP" altLang="en-US"/>
              <a:t>マスタータイトルの書式設定</a:t>
            </a:r>
          </a:p>
        </p:txBody>
      </p:sp>
      <p:sp>
        <p:nvSpPr>
          <p:cNvPr id="25" name="テキスト プレースホルダー 24">
            <a:extLst>
              <a:ext uri="{FF2B5EF4-FFF2-40B4-BE49-F238E27FC236}">
                <a16:creationId xmlns:a16="http://schemas.microsoft.com/office/drawing/2014/main" id="{3931D52A-02DD-1A48-B2D3-AF543E094F5D}"/>
              </a:ext>
            </a:extLst>
          </p:cNvPr>
          <p:cNvSpPr>
            <a:spLocks noGrp="1"/>
          </p:cNvSpPr>
          <p:nvPr>
            <p:ph type="body" sz="quarter" idx="11" hasCustomPrompt="1"/>
          </p:nvPr>
        </p:nvSpPr>
        <p:spPr>
          <a:xfrm>
            <a:off x="719667" y="4437064"/>
            <a:ext cx="4032251" cy="1512887"/>
          </a:xfrm>
        </p:spPr>
        <p:txBody>
          <a:bodyPr>
            <a:noAutofit/>
          </a:bodyPr>
          <a:lstStyle>
            <a:lvl1pPr marL="0" indent="0">
              <a:buNone/>
              <a:defRPr sz="2400" i="0">
                <a:latin typeface="Meiryo UI" panose="020B0604030504040204" pitchFamily="34" charset="-128"/>
                <a:ea typeface="Meiryo UI" panose="020B0604030504040204" pitchFamily="34" charset="-128"/>
              </a:defRPr>
            </a:lvl1pPr>
            <a:lvl2pPr>
              <a:defRPr sz="1800">
                <a:latin typeface="Meiryo UI" panose="020B0604030504040204" pitchFamily="34" charset="-128"/>
                <a:ea typeface="Meiryo UI" panose="020B0604030504040204" pitchFamily="34" charset="-128"/>
              </a:defRPr>
            </a:lvl2pPr>
            <a:lvl3pPr>
              <a:defRPr sz="1800">
                <a:latin typeface="Meiryo UI" panose="020B0604030504040204" pitchFamily="34" charset="-128"/>
                <a:ea typeface="Meiryo UI" panose="020B0604030504040204" pitchFamily="34" charset="-128"/>
              </a:defRPr>
            </a:lvl3pPr>
            <a:lvl4pPr>
              <a:defRPr sz="18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所属・名前・日付</a:t>
            </a:r>
          </a:p>
        </p:txBody>
      </p:sp>
      <p:sp>
        <p:nvSpPr>
          <p:cNvPr id="9" name="正方形/長方形 8">
            <a:extLst>
              <a:ext uri="{FF2B5EF4-FFF2-40B4-BE49-F238E27FC236}">
                <a16:creationId xmlns:a16="http://schemas.microsoft.com/office/drawing/2014/main" id="{64E92910-23F0-1F4D-B393-6AB0E19388FA}"/>
              </a:ext>
            </a:extLst>
          </p:cNvPr>
          <p:cNvSpPr/>
          <p:nvPr userDrawn="1"/>
        </p:nvSpPr>
        <p:spPr>
          <a:xfrm>
            <a:off x="0" y="6525345"/>
            <a:ext cx="12192000" cy="360040"/>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8" name="図 7">
            <a:extLst>
              <a:ext uri="{FF2B5EF4-FFF2-40B4-BE49-F238E27FC236}">
                <a16:creationId xmlns:a16="http://schemas.microsoft.com/office/drawing/2014/main" id="{E7B82D06-27AB-A94A-8F9C-E078CEF366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7784" y="6509255"/>
            <a:ext cx="1944216" cy="376129"/>
          </a:xfrm>
          <a:prstGeom prst="rect">
            <a:avLst/>
          </a:prstGeom>
        </p:spPr>
      </p:pic>
    </p:spTree>
    <p:extLst>
      <p:ext uri="{BB962C8B-B14F-4D97-AF65-F5344CB8AC3E}">
        <p14:creationId xmlns:p14="http://schemas.microsoft.com/office/powerpoint/2010/main" val="8563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545270A-BF76-4940-94D2-F9C1E7AB1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Tree>
    <p:extLst>
      <p:ext uri="{BB962C8B-B14F-4D97-AF65-F5344CB8AC3E}">
        <p14:creationId xmlns:p14="http://schemas.microsoft.com/office/powerpoint/2010/main" val="147214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最終ページ">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40860A-66A3-E248-B3BE-7DCE1FAD0CAC}"/>
              </a:ext>
            </a:extLst>
          </p:cNvPr>
          <p:cNvSpPr txBox="1"/>
          <p:nvPr userDrawn="1"/>
        </p:nvSpPr>
        <p:spPr>
          <a:xfrm>
            <a:off x="423696" y="692696"/>
            <a:ext cx="11344608" cy="369332"/>
          </a:xfrm>
          <a:prstGeom prst="rect">
            <a:avLst/>
          </a:prstGeom>
          <a:noFill/>
        </p:spPr>
        <p:txBody>
          <a:bodyPr wrap="square" rtlCol="0">
            <a:spAutoFit/>
          </a:bodyPr>
          <a:lstStyle/>
          <a:p>
            <a:pPr algn="ctr"/>
            <a:r>
              <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ご清聴ありがとうございました！</a:t>
            </a:r>
          </a:p>
        </p:txBody>
      </p:sp>
      <p:sp>
        <p:nvSpPr>
          <p:cNvPr id="9" name="テキスト ボックス 8">
            <a:extLst>
              <a:ext uri="{FF2B5EF4-FFF2-40B4-BE49-F238E27FC236}">
                <a16:creationId xmlns:a16="http://schemas.microsoft.com/office/drawing/2014/main" id="{D0B98EB6-2213-A94B-987E-90F308571796}"/>
              </a:ext>
            </a:extLst>
          </p:cNvPr>
          <p:cNvSpPr txBox="1"/>
          <p:nvPr userDrawn="1"/>
        </p:nvSpPr>
        <p:spPr>
          <a:xfrm>
            <a:off x="423696" y="1062028"/>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Thank you for listening! (English)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0" name="テキスト ボックス 9">
            <a:extLst>
              <a:ext uri="{FF2B5EF4-FFF2-40B4-BE49-F238E27FC236}">
                <a16:creationId xmlns:a16="http://schemas.microsoft.com/office/drawing/2014/main" id="{687F54D5-9C5E-674B-A06C-B58A51023B20}"/>
              </a:ext>
            </a:extLst>
          </p:cNvPr>
          <p:cNvSpPr txBox="1"/>
          <p:nvPr userDrawn="1"/>
        </p:nvSpPr>
        <p:spPr>
          <a:xfrm>
            <a:off x="423696" y="1853045"/>
            <a:ext cx="11344608" cy="369332"/>
          </a:xfrm>
          <a:prstGeom prst="rect">
            <a:avLst/>
          </a:prstGeom>
          <a:noFill/>
        </p:spPr>
        <p:txBody>
          <a:bodyPr wrap="square" rtlCol="0">
            <a:spAutoFit/>
          </a:bodyPr>
          <a:lstStyle/>
          <a:p>
            <a:pPr algn="ct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Vielen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Dank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für</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Ihre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Aufmerksamkeit</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(Deutsch)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1" name="テキスト ボックス 10">
            <a:extLst>
              <a:ext uri="{FF2B5EF4-FFF2-40B4-BE49-F238E27FC236}">
                <a16:creationId xmlns:a16="http://schemas.microsoft.com/office/drawing/2014/main" id="{A88B1BB5-7A1C-EC41-AAC0-E5C366C157F3}"/>
              </a:ext>
            </a:extLst>
          </p:cNvPr>
          <p:cNvSpPr txBox="1"/>
          <p:nvPr userDrawn="1"/>
        </p:nvSpPr>
        <p:spPr>
          <a:xfrm>
            <a:off x="423696" y="2206815"/>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Merci beaucoup pour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votre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attention !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Français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2" name="テキスト ボックス 11">
            <a:extLst>
              <a:ext uri="{FF2B5EF4-FFF2-40B4-BE49-F238E27FC236}">
                <a16:creationId xmlns:a16="http://schemas.microsoft.com/office/drawing/2014/main" id="{857FC506-49FF-1741-A424-383C5614AE6B}"/>
              </a:ext>
            </a:extLst>
          </p:cNvPr>
          <p:cNvSpPr txBox="1"/>
          <p:nvPr userDrawn="1"/>
        </p:nvSpPr>
        <p:spPr>
          <a:xfrm>
            <a:off x="423696" y="4607153"/>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Muchas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gracias por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su</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atención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Español</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3" name="テキスト ボックス 12">
            <a:extLst>
              <a:ext uri="{FF2B5EF4-FFF2-40B4-BE49-F238E27FC236}">
                <a16:creationId xmlns:a16="http://schemas.microsoft.com/office/drawing/2014/main" id="{37CAE708-23F2-8C47-995A-D6CA7A6D612A}"/>
              </a:ext>
            </a:extLst>
          </p:cNvPr>
          <p:cNvSpPr txBox="1"/>
          <p:nvPr userDrawn="1"/>
        </p:nvSpPr>
        <p:spPr>
          <a:xfrm>
            <a:off x="356056" y="6202349"/>
            <a:ext cx="11344608" cy="369332"/>
          </a:xfrm>
          <a:prstGeom prst="rect">
            <a:avLst/>
          </a:prstGeom>
          <a:noFill/>
        </p:spPr>
        <p:txBody>
          <a:bodyPr wrap="square" rtlCol="0">
            <a:spAutoFit/>
          </a:bodyPr>
          <a:lstStyle/>
          <a:p>
            <a:pPr algn="ct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非常感谢您的关注</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中文和简体</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4" name="テキスト ボックス 13">
            <a:extLst>
              <a:ext uri="{FF2B5EF4-FFF2-40B4-BE49-F238E27FC236}">
                <a16:creationId xmlns:a16="http://schemas.microsoft.com/office/drawing/2014/main" id="{E87F0464-CE50-DF46-8EC1-2BE90B3D7028}"/>
              </a:ext>
            </a:extLst>
          </p:cNvPr>
          <p:cNvSpPr txBox="1"/>
          <p:nvPr userDrawn="1"/>
        </p:nvSpPr>
        <p:spPr>
          <a:xfrm>
            <a:off x="421720" y="5781443"/>
            <a:ext cx="11344608" cy="369332"/>
          </a:xfrm>
          <a:prstGeom prst="rect">
            <a:avLst/>
          </a:prstGeom>
          <a:noFill/>
        </p:spPr>
        <p:txBody>
          <a:bodyPr wrap="square" rtlCol="0">
            <a:spAutoFit/>
          </a:bodyPr>
          <a:lstStyle/>
          <a:p>
            <a:pPr algn="ct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경청 해 주셔서 감사합니다</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한국어</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5" name="テキスト ボックス 14">
            <a:extLst>
              <a:ext uri="{FF2B5EF4-FFF2-40B4-BE49-F238E27FC236}">
                <a16:creationId xmlns:a16="http://schemas.microsoft.com/office/drawing/2014/main" id="{73C64D7A-43EC-8248-94E8-1B543054EE11}"/>
              </a:ext>
            </a:extLst>
          </p:cNvPr>
          <p:cNvSpPr txBox="1"/>
          <p:nvPr userDrawn="1"/>
        </p:nvSpPr>
        <p:spPr>
          <a:xfrm>
            <a:off x="450094" y="4990426"/>
            <a:ext cx="11344608" cy="369332"/>
          </a:xfrm>
          <a:prstGeom prst="rect">
            <a:avLst/>
          </a:prstGeom>
          <a:noFill/>
        </p:spPr>
        <p:txBody>
          <a:bodyPr wrap="square" rtlCol="0">
            <a:spAutoFit/>
          </a:bodyPr>
          <a:lstStyle/>
          <a:p>
            <a:pPr algn="ctr"/>
            <a:r>
              <a:rPr kumimoji="1" lang="az-Cyrl-AZ"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спасибо за Ваше внимание! (Русский)</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6" name="テキスト ボックス 15">
            <a:extLst>
              <a:ext uri="{FF2B5EF4-FFF2-40B4-BE49-F238E27FC236}">
                <a16:creationId xmlns:a16="http://schemas.microsoft.com/office/drawing/2014/main" id="{663086CF-4E84-104D-AC02-77F1E0803C06}"/>
              </a:ext>
            </a:extLst>
          </p:cNvPr>
          <p:cNvSpPr txBox="1"/>
          <p:nvPr userDrawn="1"/>
        </p:nvSpPr>
        <p:spPr>
          <a:xfrm>
            <a:off x="421720" y="1485307"/>
            <a:ext cx="11344608" cy="369332"/>
          </a:xfrm>
          <a:prstGeom prst="rect">
            <a:avLst/>
          </a:prstGeom>
          <a:noFill/>
        </p:spPr>
        <p:txBody>
          <a:bodyPr wrap="square" rtlCol="0">
            <a:spAutoFit/>
          </a:bodyPr>
          <a:lstStyle/>
          <a:p>
            <a:pPr algn="ctr"/>
            <a:r>
              <a:rPr kumimoji="1" lang="vi-VN"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Cám ơn vì sự quan tâm của bạn! (Tiếng Việt)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7" name="テキスト ボックス 16">
            <a:extLst>
              <a:ext uri="{FF2B5EF4-FFF2-40B4-BE49-F238E27FC236}">
                <a16:creationId xmlns:a16="http://schemas.microsoft.com/office/drawing/2014/main" id="{257EFDE2-5218-4D4F-9E75-429E1B18A6B4}"/>
              </a:ext>
            </a:extLst>
          </p:cNvPr>
          <p:cNvSpPr txBox="1"/>
          <p:nvPr userDrawn="1"/>
        </p:nvSpPr>
        <p:spPr>
          <a:xfrm>
            <a:off x="356056" y="5304638"/>
            <a:ext cx="11344608" cy="461665"/>
          </a:xfrm>
          <a:prstGeom prst="rect">
            <a:avLst/>
          </a:prstGeom>
          <a:noFill/>
        </p:spPr>
        <p:txBody>
          <a:bodyPr wrap="square" rtlCol="0">
            <a:spAutoFit/>
          </a:bodyPr>
          <a:lstStyle/>
          <a:p>
            <a:pPr algn="ctr"/>
            <a:r>
              <a:rPr kumimoji="1" lang="th-TH" altLang="ko-KR" sz="24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ขอขอบคุณสำหรับความสนใจของคุณ! (ไทย)</a:t>
            </a:r>
            <a:endParaRPr kumimoji="1" lang="ja-JP" altLang="en-US" sz="24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pic>
        <p:nvPicPr>
          <p:cNvPr id="3" name="図 2">
            <a:extLst>
              <a:ext uri="{FF2B5EF4-FFF2-40B4-BE49-F238E27FC236}">
                <a16:creationId xmlns:a16="http://schemas.microsoft.com/office/drawing/2014/main" id="{77763623-E694-0D45-B396-3083164135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7270"/>
          <a:stretch/>
        </p:blipFill>
        <p:spPr>
          <a:xfrm>
            <a:off x="2724402" y="2885014"/>
            <a:ext cx="6743196" cy="1517226"/>
          </a:xfrm>
          <a:prstGeom prst="rect">
            <a:avLst/>
          </a:prstGeom>
        </p:spPr>
      </p:pic>
    </p:spTree>
    <p:extLst>
      <p:ext uri="{BB962C8B-B14F-4D97-AF65-F5344CB8AC3E}">
        <p14:creationId xmlns:p14="http://schemas.microsoft.com/office/powerpoint/2010/main" val="233356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Table of Contents">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5560DA7-39E1-4941-AFA0-A46832BDE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44624"/>
            <a:ext cx="1143043" cy="1105152"/>
          </a:xfrm>
          <a:prstGeom prst="rect">
            <a:avLst/>
          </a:prstGeom>
        </p:spPr>
      </p:pic>
      <p:sp>
        <p:nvSpPr>
          <p:cNvPr id="11" name="正方形/長方形 10">
            <a:extLst>
              <a:ext uri="{FF2B5EF4-FFF2-40B4-BE49-F238E27FC236}">
                <a16:creationId xmlns:a16="http://schemas.microsoft.com/office/drawing/2014/main" id="{EC980AAF-BA0B-0047-95EC-2E9BBD4BA860}"/>
              </a:ext>
            </a:extLst>
          </p:cNvPr>
          <p:cNvSpPr/>
          <p:nvPr userDrawn="1"/>
        </p:nvSpPr>
        <p:spPr>
          <a:xfrm>
            <a:off x="0" y="0"/>
            <a:ext cx="2831637" cy="688538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10" name="図 9">
            <a:extLst>
              <a:ext uri="{FF2B5EF4-FFF2-40B4-BE49-F238E27FC236}">
                <a16:creationId xmlns:a16="http://schemas.microsoft.com/office/drawing/2014/main" id="{049F945A-B7CD-3B42-975F-42887B271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637" y="4418540"/>
            <a:ext cx="9360363" cy="2466845"/>
          </a:xfrm>
          <a:prstGeom prst="rect">
            <a:avLst/>
          </a:prstGeom>
        </p:spPr>
      </p:pic>
      <p:sp>
        <p:nvSpPr>
          <p:cNvPr id="2" name="タイトル 1"/>
          <p:cNvSpPr>
            <a:spLocks noGrp="1"/>
          </p:cNvSpPr>
          <p:nvPr>
            <p:ph type="ctrTitle" hasCustomPrompt="1"/>
          </p:nvPr>
        </p:nvSpPr>
        <p:spPr>
          <a:xfrm>
            <a:off x="3094517" y="404665"/>
            <a:ext cx="8042043" cy="601663"/>
          </a:xfrm>
        </p:spPr>
        <p:txBody>
          <a:bodyPr>
            <a:normAutofit/>
          </a:bodyPr>
          <a:lstStyle>
            <a:lvl1pPr>
              <a:defRPr sz="3200" b="1">
                <a:latin typeface="Meiryo UI" panose="020B0604030504040204" pitchFamily="34" charset="-128"/>
                <a:ea typeface="Meiryo UI" panose="020B0604030504040204" pitchFamily="34" charset="-128"/>
              </a:defRPr>
            </a:lvl1pPr>
          </a:lstStyle>
          <a:p>
            <a:r>
              <a:rPr kumimoji="1" lang="ja-JP" altLang="en-US"/>
              <a:t>もくじの書式設定</a:t>
            </a:r>
          </a:p>
        </p:txBody>
      </p:sp>
      <p:sp>
        <p:nvSpPr>
          <p:cNvPr id="17" name="直角三角形 16">
            <a:extLst>
              <a:ext uri="{FF2B5EF4-FFF2-40B4-BE49-F238E27FC236}">
                <a16:creationId xmlns:a16="http://schemas.microsoft.com/office/drawing/2014/main" id="{2EB29E6A-CBD9-C943-A1FF-91EC06395478}"/>
              </a:ext>
            </a:extLst>
          </p:cNvPr>
          <p:cNvSpPr/>
          <p:nvPr userDrawn="1"/>
        </p:nvSpPr>
        <p:spPr>
          <a:xfrm flipV="1">
            <a:off x="2953218" y="1052736"/>
            <a:ext cx="8423369"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5" name="コンテンツ プレースホルダー 4">
            <a:extLst>
              <a:ext uri="{FF2B5EF4-FFF2-40B4-BE49-F238E27FC236}">
                <a16:creationId xmlns:a16="http://schemas.microsoft.com/office/drawing/2014/main" id="{1F5F2551-1B75-8446-BD10-BC442C4FCA80}"/>
              </a:ext>
            </a:extLst>
          </p:cNvPr>
          <p:cNvSpPr>
            <a:spLocks noGrp="1"/>
          </p:cNvSpPr>
          <p:nvPr>
            <p:ph sz="quarter" idx="10"/>
          </p:nvPr>
        </p:nvSpPr>
        <p:spPr>
          <a:xfrm>
            <a:off x="3094567" y="1268761"/>
            <a:ext cx="8282020" cy="4824065"/>
          </a:xfrm>
        </p:spPr>
        <p:txBody>
          <a:bodyPr/>
          <a:lstStyle>
            <a:lvl1pPr marL="342900" indent="-342900">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stStyle>
          <a:p>
            <a:pPr marL="342900" lvl="0" indent="-342900" algn="l" defTabSz="914400" rtl="0" eaLnBrk="1" latinLnBrk="0" hangingPunct="1">
              <a:spcBef>
                <a:spcPct val="20000"/>
              </a:spcBef>
              <a:buFont typeface="Wingdings" panose="05000000000000000000"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7" name="テキスト プレースホルダー 6">
            <a:extLst>
              <a:ext uri="{FF2B5EF4-FFF2-40B4-BE49-F238E27FC236}">
                <a16:creationId xmlns:a16="http://schemas.microsoft.com/office/drawing/2014/main" id="{57501F5C-E2B4-8949-A74F-01FD124BA4EA}"/>
              </a:ext>
            </a:extLst>
          </p:cNvPr>
          <p:cNvSpPr>
            <a:spLocks noGrp="1"/>
          </p:cNvSpPr>
          <p:nvPr>
            <p:ph type="body" sz="quarter" idx="11" hasCustomPrompt="1"/>
          </p:nvPr>
        </p:nvSpPr>
        <p:spPr>
          <a:xfrm rot="5400000">
            <a:off x="-2314036" y="3091558"/>
            <a:ext cx="5832600" cy="725828"/>
          </a:xfrm>
          <a:gradFill flip="none" rotWithShape="1">
            <a:gsLst>
              <a:gs pos="0">
                <a:srgbClr val="1F497D"/>
              </a:gs>
              <a:gs pos="50000">
                <a:srgbClr val="48B2EE"/>
              </a:gs>
              <a:gs pos="100000">
                <a:srgbClr val="9CD3E7"/>
              </a:gs>
            </a:gsLst>
            <a:lin ang="2700000" scaled="1"/>
            <a:tileRect/>
          </a:gradFill>
        </p:spPr>
        <p:txBody>
          <a:bodyPr anchor="ctr"/>
          <a:lstStyle>
            <a:lvl1pPr marL="0" indent="0">
              <a:buNone/>
              <a:defRPr i="1">
                <a:solidFill>
                  <a:schemeClr val="bg1"/>
                </a:solidFill>
                <a:effectLst>
                  <a:outerShdw blurRad="38100" dist="38100" dir="2700000" algn="tl">
                    <a:srgbClr val="000000">
                      <a:alpha val="43137"/>
                    </a:srgbClr>
                  </a:outerShdw>
                </a:effectLst>
              </a:defRPr>
            </a:lvl1pPr>
          </a:lstStyle>
          <a:p>
            <a:pPr lvl="0"/>
            <a:r>
              <a:rPr kumimoji="1" lang="ja-JP" altLang="en-US"/>
              <a:t>セッションタイトル</a:t>
            </a:r>
          </a:p>
        </p:txBody>
      </p:sp>
      <p:pic>
        <p:nvPicPr>
          <p:cNvPr id="9" name="図 8">
            <a:extLst>
              <a:ext uri="{FF2B5EF4-FFF2-40B4-BE49-F238E27FC236}">
                <a16:creationId xmlns:a16="http://schemas.microsoft.com/office/drawing/2014/main" id="{679182FB-39E1-7C40-B7F7-6EAD8ECD9A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156" y="6597352"/>
            <a:ext cx="1488843" cy="288032"/>
          </a:xfrm>
          <a:prstGeom prst="rect">
            <a:avLst/>
          </a:prstGeom>
        </p:spPr>
      </p:pic>
    </p:spTree>
    <p:extLst>
      <p:ext uri="{BB962C8B-B14F-4D97-AF65-F5344CB8AC3E}">
        <p14:creationId xmlns:p14="http://schemas.microsoft.com/office/powerpoint/2010/main" val="32795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6" name="フッター プレースホルダー 5">
            <a:extLst>
              <a:ext uri="{FF2B5EF4-FFF2-40B4-BE49-F238E27FC236}">
                <a16:creationId xmlns:a16="http://schemas.microsoft.com/office/drawing/2014/main" id="{361CC56B-12AF-2E4A-BD88-20CCAA737596}"/>
              </a:ext>
            </a:extLst>
          </p:cNvPr>
          <p:cNvSpPr>
            <a:spLocks noGrp="1"/>
          </p:cNvSpPr>
          <p:nvPr>
            <p:ph type="ftr" sz="quarter" idx="11"/>
          </p:nvPr>
        </p:nvSpPr>
        <p:spPr>
          <a:xfrm>
            <a:off x="527381" y="6356351"/>
            <a:ext cx="7499019" cy="365125"/>
          </a:xfrm>
          <a:prstGeom prst="rect">
            <a:avLst/>
          </a:prstGeom>
        </p:spPr>
        <p:txBody>
          <a:bodyPr/>
          <a:lstStyle>
            <a:lvl1pPr algn="l">
              <a:defRPr>
                <a:latin typeface="Meiryo UI" panose="020B0604030504040204" pitchFamily="34" charset="-128"/>
                <a:ea typeface="Meiryo UI" panose="020B0604030504040204" pitchFamily="34" charset="-128"/>
              </a:defRPr>
            </a:lvl1pPr>
          </a:lstStyle>
          <a:p>
            <a:endParaRPr lang="ja-JP" altLang="en-US"/>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13961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6" name="フッター プレースホルダー 5">
            <a:extLst>
              <a:ext uri="{FF2B5EF4-FFF2-40B4-BE49-F238E27FC236}">
                <a16:creationId xmlns:a16="http://schemas.microsoft.com/office/drawing/2014/main" id="{361CC56B-12AF-2E4A-BD88-20CCAA737596}"/>
              </a:ext>
            </a:extLst>
          </p:cNvPr>
          <p:cNvSpPr>
            <a:spLocks noGrp="1"/>
          </p:cNvSpPr>
          <p:nvPr>
            <p:ph type="ftr" sz="quarter" idx="11"/>
          </p:nvPr>
        </p:nvSpPr>
        <p:spPr>
          <a:xfrm>
            <a:off x="527381" y="6356351"/>
            <a:ext cx="7499019" cy="365125"/>
          </a:xfrm>
          <a:prstGeom prst="rect">
            <a:avLst/>
          </a:prstGeom>
        </p:spPr>
        <p:txBody>
          <a:bodyPr/>
          <a:lstStyle>
            <a:lvl1pPr algn="l">
              <a:defRPr>
                <a:latin typeface="Meiryo UI" panose="020B0604030504040204" pitchFamily="34" charset="-128"/>
                <a:ea typeface="Meiryo UI" panose="020B0604030504040204" pitchFamily="34" charset="-128"/>
              </a:defRPr>
            </a:lvl1pPr>
          </a:lstStyle>
          <a:p>
            <a:endParaRPr lang="ja-JP" altLang="en-US"/>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287689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B84DA6B-6132-A746-90EA-47B5F39E0546}"/>
              </a:ext>
            </a:extLst>
          </p:cNvPr>
          <p:cNvSpPr/>
          <p:nvPr userDrawn="1"/>
        </p:nvSpPr>
        <p:spPr>
          <a:xfrm>
            <a:off x="0" y="3212976"/>
            <a:ext cx="12192000" cy="364502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7" name="図 6">
            <a:extLst>
              <a:ext uri="{FF2B5EF4-FFF2-40B4-BE49-F238E27FC236}">
                <a16:creationId xmlns:a16="http://schemas.microsoft.com/office/drawing/2014/main" id="{7AEA9728-975C-9C42-8E3A-C492E31A9DB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90" r="991"/>
          <a:stretch/>
        </p:blipFill>
        <p:spPr>
          <a:xfrm>
            <a:off x="0" y="0"/>
            <a:ext cx="12192000" cy="3274680"/>
          </a:xfrm>
          <a:prstGeom prst="rect">
            <a:avLst/>
          </a:prstGeom>
        </p:spPr>
      </p:pic>
      <p:sp>
        <p:nvSpPr>
          <p:cNvPr id="2" name="タイトル 1"/>
          <p:cNvSpPr>
            <a:spLocks noGrp="1"/>
          </p:cNvSpPr>
          <p:nvPr>
            <p:ph type="title"/>
          </p:nvPr>
        </p:nvSpPr>
        <p:spPr>
          <a:xfrm>
            <a:off x="963084" y="4659214"/>
            <a:ext cx="10363200" cy="1362075"/>
          </a:xfrm>
        </p:spPr>
        <p:txBody>
          <a:bodyPr anchor="t"/>
          <a:lstStyle>
            <a:lvl1pPr algn="l">
              <a:defRPr sz="4000" b="1" cap="all">
                <a:solidFill>
                  <a:schemeClr val="bg1"/>
                </a:solidFill>
                <a:effectLst>
                  <a:glow rad="228600">
                    <a:schemeClr val="accent1">
                      <a:satMod val="175000"/>
                      <a:alpha val="40000"/>
                    </a:schemeClr>
                  </a:glow>
                </a:effectLst>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3159027"/>
            <a:ext cx="10363200" cy="1500187"/>
          </a:xfrm>
        </p:spPr>
        <p:txBody>
          <a:bodyPr anchor="b"/>
          <a:lstStyle>
            <a:lvl1pPr marL="0" indent="0">
              <a:buNone/>
              <a:defRPr sz="2000">
                <a:solidFill>
                  <a:srgbClr val="0000FF"/>
                </a:solidFill>
                <a:effectLst>
                  <a:glow rad="63500">
                    <a:schemeClr val="bg1">
                      <a:alpha val="76000"/>
                    </a:schemeClr>
                  </a:glo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1627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600201"/>
            <a:ext cx="5384800" cy="4525963"/>
          </a:xfrm>
        </p:spPr>
        <p:txBody>
          <a:bodyPr>
            <a:normAutofit/>
          </a:bodyPr>
          <a:lstStyle>
            <a:lvl1pPr marL="342900" indent="-342900" algn="l" defTabSz="914400" rtl="0" eaLnBrk="1" latinLnBrk="0" hangingPunct="1">
              <a:spcBef>
                <a:spcPct val="20000"/>
              </a:spcBef>
              <a:buFont typeface="Wingdings" pitchFamily="2" charset="2"/>
              <a:buChar char="p"/>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lvl="0"/>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2171700" indent="-3429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16002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11"/>
          </p:nvPr>
        </p:nvSpPr>
        <p:spPr>
          <a:xfrm>
            <a:off x="609600" y="6356351"/>
            <a:ext cx="10972800" cy="365125"/>
          </a:xfrm>
          <a:prstGeom prst="rect">
            <a:avLst/>
          </a:prstGeom>
        </p:spPr>
        <p:txBody>
          <a:bodyPr/>
          <a:lstStyle>
            <a:lvl1pPr algn="l">
              <a:defRPr/>
            </a:lvl1pPr>
          </a:lstStyle>
          <a:p>
            <a:endParaRPr lang="ja-JP" altLang="en-US"/>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34946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11"/>
          </p:nvPr>
        </p:nvSpPr>
        <p:spPr>
          <a:xfrm>
            <a:off x="609600" y="6356351"/>
            <a:ext cx="10972800" cy="365125"/>
          </a:xfrm>
          <a:prstGeom prst="rect">
            <a:avLst/>
          </a:prstGeom>
        </p:spPr>
        <p:txBody>
          <a:bodyPr/>
          <a:lstStyle>
            <a:lvl1pPr algn="l">
              <a:defRPr/>
            </a:lvl1pPr>
          </a:lstStyle>
          <a:p>
            <a:endParaRPr lang="ja-JP" altLang="en-US"/>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テキスト プレースホルダー 4">
            <a:extLst>
              <a:ext uri="{FF2B5EF4-FFF2-40B4-BE49-F238E27FC236}">
                <a16:creationId xmlns:a16="http://schemas.microsoft.com/office/drawing/2014/main" id="{3F94BC75-6F5F-9C46-837E-D055ED03FE75}"/>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70361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09600" y="1196752"/>
            <a:ext cx="5386917"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4" name="コンテンツ プレースホルダー 3"/>
          <p:cNvSpPr>
            <a:spLocks noGrp="1"/>
          </p:cNvSpPr>
          <p:nvPr>
            <p:ph sz="half" idx="2"/>
          </p:nvPr>
        </p:nvSpPr>
        <p:spPr>
          <a:xfrm>
            <a:off x="609600" y="1875655"/>
            <a:ext cx="5386917" cy="4281339"/>
          </a:xfrm>
        </p:spPr>
        <p:txBody>
          <a:bodyPr/>
          <a:lstStyle>
            <a:lvl1pPr marL="342900" indent="-342900">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5" name="テキスト プレースホルダー 4"/>
          <p:cNvSpPr>
            <a:spLocks noGrp="1"/>
          </p:cNvSpPr>
          <p:nvPr>
            <p:ph type="body" sz="quarter" idx="3"/>
          </p:nvPr>
        </p:nvSpPr>
        <p:spPr>
          <a:xfrm>
            <a:off x="6193368" y="1196752"/>
            <a:ext cx="5389033"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6" name="コンテンツ プレースホルダー 5"/>
          <p:cNvSpPr>
            <a:spLocks noGrp="1"/>
          </p:cNvSpPr>
          <p:nvPr>
            <p:ph sz="quarter" idx="4"/>
          </p:nvPr>
        </p:nvSpPr>
        <p:spPr>
          <a:xfrm>
            <a:off x="6193368" y="1875655"/>
            <a:ext cx="5389033" cy="4281339"/>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8" name="フッター プレースホルダー 7"/>
          <p:cNvSpPr>
            <a:spLocks noGrp="1"/>
          </p:cNvSpPr>
          <p:nvPr>
            <p:ph type="ftr" sz="quarter" idx="11"/>
          </p:nvPr>
        </p:nvSpPr>
        <p:spPr>
          <a:xfrm>
            <a:off x="609600" y="6356351"/>
            <a:ext cx="10972800" cy="365125"/>
          </a:xfrm>
          <a:prstGeom prst="rect">
            <a:avLst/>
          </a:prstGeom>
        </p:spPr>
        <p:txBody>
          <a:bodyPr/>
          <a:lstStyle>
            <a:lvl1pPr algn="l">
              <a:defRPr/>
            </a:lvl1pPr>
          </a:lstStyle>
          <a:p>
            <a:endParaRPr lang="ja-JP" altLang="en-US"/>
          </a:p>
        </p:txBody>
      </p:sp>
      <p:pic>
        <p:nvPicPr>
          <p:cNvPr id="14" name="図 13">
            <a:extLst>
              <a:ext uri="{FF2B5EF4-FFF2-40B4-BE49-F238E27FC236}">
                <a16:creationId xmlns:a16="http://schemas.microsoft.com/office/drawing/2014/main" id="{413FFABE-964A-4443-B500-52F144EEF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DFDF8B7B-88D0-1942-8715-C30071174B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BF4DCFA1-421E-5148-A5FE-C650E1D7054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050B0F35-5D3F-4941-993E-99CC0F2F9DDE}"/>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367196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0" name="フッター プレースホルダー 7">
            <a:extLst>
              <a:ext uri="{FF2B5EF4-FFF2-40B4-BE49-F238E27FC236}">
                <a16:creationId xmlns:a16="http://schemas.microsoft.com/office/drawing/2014/main" id="{9E11DDAC-AD20-D64A-B7A2-F57944BF4C69}"/>
              </a:ext>
            </a:extLst>
          </p:cNvPr>
          <p:cNvSpPr>
            <a:spLocks noGrp="1"/>
          </p:cNvSpPr>
          <p:nvPr>
            <p:ph type="ftr" sz="quarter" idx="11"/>
          </p:nvPr>
        </p:nvSpPr>
        <p:spPr>
          <a:xfrm>
            <a:off x="609600" y="6356351"/>
            <a:ext cx="10972800" cy="365125"/>
          </a:xfrm>
          <a:prstGeom prst="rect">
            <a:avLst/>
          </a:prstGeom>
        </p:spPr>
        <p:txBody>
          <a:bodyPr/>
          <a:lstStyle>
            <a:lvl1pPr algn="l">
              <a:defRPr/>
            </a:lvl1pPr>
          </a:lstStyle>
          <a:p>
            <a:endParaRPr lang="ja-JP" altLang="en-US"/>
          </a:p>
        </p:txBody>
      </p:sp>
      <p:pic>
        <p:nvPicPr>
          <p:cNvPr id="11" name="図 10">
            <a:extLst>
              <a:ext uri="{FF2B5EF4-FFF2-40B4-BE49-F238E27FC236}">
                <a16:creationId xmlns:a16="http://schemas.microsoft.com/office/drawing/2014/main" id="{B545270A-BF76-4940-94D2-F9C1E7AB1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2" name="タイトル 1">
            <a:extLst>
              <a:ext uri="{FF2B5EF4-FFF2-40B4-BE49-F238E27FC236}">
                <a16:creationId xmlns:a16="http://schemas.microsoft.com/office/drawing/2014/main" id="{CBCDFA74-1941-174B-B298-B0201B01E0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3" name="直角三角形 12">
            <a:extLst>
              <a:ext uri="{FF2B5EF4-FFF2-40B4-BE49-F238E27FC236}">
                <a16:creationId xmlns:a16="http://schemas.microsoft.com/office/drawing/2014/main" id="{7CF7447F-9D96-CC4C-9258-644613340F25}"/>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950DFCF1-7446-0748-85B9-66C1841F6235}"/>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01014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a:extLst>
              <a:ext uri="{FF2B5EF4-FFF2-40B4-BE49-F238E27FC236}">
                <a16:creationId xmlns:a16="http://schemas.microsoft.com/office/drawing/2014/main" id="{679AD22E-D80D-9B46-B5F8-82234F2CDF62}"/>
              </a:ext>
            </a:extLst>
          </p:cNvPr>
          <p:cNvSpPr/>
          <p:nvPr userDrawn="1"/>
        </p:nvSpPr>
        <p:spPr>
          <a:xfrm>
            <a:off x="0" y="6562905"/>
            <a:ext cx="12192000" cy="295095"/>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5" name="図 4">
            <a:extLst>
              <a:ext uri="{FF2B5EF4-FFF2-40B4-BE49-F238E27FC236}">
                <a16:creationId xmlns:a16="http://schemas.microsoft.com/office/drawing/2014/main" id="{FA2329D8-E885-2646-9819-C4EDCCEB09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04512" y="6570230"/>
            <a:ext cx="1487488" cy="287770"/>
          </a:xfrm>
          <a:prstGeom prst="rect">
            <a:avLst/>
          </a:prstGeom>
          <a:solidFill>
            <a:srgbClr val="00AADC"/>
          </a:solidFill>
        </p:spPr>
      </p:pic>
    </p:spTree>
    <p:extLst>
      <p:ext uri="{BB962C8B-B14F-4D97-AF65-F5344CB8AC3E}">
        <p14:creationId xmlns:p14="http://schemas.microsoft.com/office/powerpoint/2010/main" val="34318593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64" r:id="rId7"/>
    <p:sldLayoutId id="2147483653" r:id="rId8"/>
    <p:sldLayoutId id="2147483654" r:id="rId9"/>
    <p:sldLayoutId id="2147483665" r:id="rId10"/>
    <p:sldLayoutId id="2147483662" r:id="rId11"/>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hyperlink" Target="http://chaton2.blogspot.com/2011/10/blog-post.html" TargetMode="External"/><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4/relationships/chartEx" Target="../charts/chartEx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0.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6.tiff"/><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stopcovid19.metro.tokyo.lg.jp/"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s://stopcovid19.metro.tokyo.lg.j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hyperlink" Target="https://stopcovid19.metro.tokyo.lg.jp/"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字幕 5">
            <a:extLst>
              <a:ext uri="{FF2B5EF4-FFF2-40B4-BE49-F238E27FC236}">
                <a16:creationId xmlns:a16="http://schemas.microsoft.com/office/drawing/2014/main" id="{53178CBB-83AE-7346-A485-C69B4703092E}"/>
              </a:ext>
            </a:extLst>
          </p:cNvPr>
          <p:cNvSpPr>
            <a:spLocks noGrp="1"/>
          </p:cNvSpPr>
          <p:nvPr>
            <p:ph type="subTitle" idx="1"/>
          </p:nvPr>
        </p:nvSpPr>
        <p:spPr>
          <a:xfrm>
            <a:off x="1055440" y="3284985"/>
            <a:ext cx="10081120" cy="550863"/>
          </a:xfrm>
        </p:spPr>
        <p:txBody>
          <a:bodyPr>
            <a:normAutofit lnSpcReduction="10000"/>
          </a:bodyPr>
          <a:lstStyle/>
          <a:p>
            <a:r>
              <a:rPr lang="ja-JP" altLang="en-US"/>
              <a:t>データの可視化</a:t>
            </a:r>
          </a:p>
        </p:txBody>
      </p:sp>
      <p:sp>
        <p:nvSpPr>
          <p:cNvPr id="5" name="タイトル 4">
            <a:extLst>
              <a:ext uri="{FF2B5EF4-FFF2-40B4-BE49-F238E27FC236}">
                <a16:creationId xmlns:a16="http://schemas.microsoft.com/office/drawing/2014/main" id="{14517067-D599-4844-BC97-DD29DA77C397}"/>
              </a:ext>
            </a:extLst>
          </p:cNvPr>
          <p:cNvSpPr>
            <a:spLocks noGrp="1"/>
          </p:cNvSpPr>
          <p:nvPr>
            <p:ph type="ctrTitle"/>
          </p:nvPr>
        </p:nvSpPr>
        <p:spPr/>
        <p:txBody>
          <a:bodyPr/>
          <a:lstStyle/>
          <a:p>
            <a:r>
              <a:rPr lang="ja-JP" altLang="en-US"/>
              <a:t>データサイエンス・リテラシー</a:t>
            </a:r>
            <a:endParaRPr kumimoji="1" lang="ja-JP" altLang="en-US"/>
          </a:p>
        </p:txBody>
      </p:sp>
      <p:grpSp>
        <p:nvGrpSpPr>
          <p:cNvPr id="3" name="グループ化 2">
            <a:extLst>
              <a:ext uri="{FF2B5EF4-FFF2-40B4-BE49-F238E27FC236}">
                <a16:creationId xmlns:a16="http://schemas.microsoft.com/office/drawing/2014/main" id="{2EA24DD9-E08F-634B-93CC-1F0AF31C5927}"/>
              </a:ext>
            </a:extLst>
          </p:cNvPr>
          <p:cNvGrpSpPr/>
          <p:nvPr/>
        </p:nvGrpSpPr>
        <p:grpSpPr>
          <a:xfrm>
            <a:off x="191344" y="3645024"/>
            <a:ext cx="4027984" cy="2689496"/>
            <a:chOff x="318202" y="3038492"/>
            <a:chExt cx="4027984" cy="2689496"/>
          </a:xfrm>
        </p:grpSpPr>
        <p:pic>
          <p:nvPicPr>
            <p:cNvPr id="1028" name="Picture 4">
              <a:extLst>
                <a:ext uri="{FF2B5EF4-FFF2-40B4-BE49-F238E27FC236}">
                  <a16:creationId xmlns:a16="http://schemas.microsoft.com/office/drawing/2014/main" id="{642596E9-FB79-F04E-A15E-78F0C2CB9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57" y="4005064"/>
              <a:ext cx="1227095" cy="1227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181B448-086B-1342-AC62-5B83E5979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04" y="3210016"/>
              <a:ext cx="1227096" cy="12270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646F211-5C28-9D4F-B3CF-B6CA03A2C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10" y="3284984"/>
              <a:ext cx="953262" cy="9532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88A06FB-A71D-8C40-9A31-71EC93C4D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753" y="4149080"/>
              <a:ext cx="1115541" cy="11155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A1CB698-3E4C-DC4E-81F6-AB822366954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8484"/>
            <a:stretch/>
          </p:blipFill>
          <p:spPr bwMode="auto">
            <a:xfrm>
              <a:off x="318202" y="3038492"/>
              <a:ext cx="4027984" cy="268949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フッター プレースホルダー 3">
            <a:extLst>
              <a:ext uri="{FF2B5EF4-FFF2-40B4-BE49-F238E27FC236}">
                <a16:creationId xmlns:a16="http://schemas.microsoft.com/office/drawing/2014/main" id="{182C0F16-BA71-C643-B5B5-FA4448CA6F43}"/>
              </a:ext>
            </a:extLst>
          </p:cNvPr>
          <p:cNvSpPr txBox="1">
            <a:spLocks/>
          </p:cNvSpPr>
          <p:nvPr/>
        </p:nvSpPr>
        <p:spPr>
          <a:xfrm>
            <a:off x="839416" y="5872187"/>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19240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a:xfrm>
            <a:off x="2675620" y="1628800"/>
            <a:ext cx="6840760" cy="4896544"/>
          </a:xfrm>
        </p:spPr>
        <p:txBody>
          <a:bodyPr lIns="36000" tIns="36000" rIns="36000" bIns="36000" anchor="t">
            <a:normAutofit fontScale="85000" lnSpcReduction="20000"/>
          </a:bodyPr>
          <a:lstStyle/>
          <a:p>
            <a:pPr marL="0" indent="0">
              <a:lnSpc>
                <a:spcPct val="210000"/>
              </a:lnSpc>
              <a:buNone/>
            </a:pPr>
            <a:r>
              <a:rPr lang="ja-JP" altLang="en-US" sz="3600"/>
              <a:t>値が大きい</a:t>
            </a:r>
            <a:r>
              <a:rPr lang="en-US" altLang="ja-JP" sz="3600" dirty="0"/>
              <a:t>			</a:t>
            </a:r>
            <a:r>
              <a:rPr lang="ja-JP" altLang="en-US" sz="3600">
                <a:solidFill>
                  <a:srgbClr val="C00000"/>
                </a:solidFill>
              </a:rPr>
              <a:t>高い、広い</a:t>
            </a:r>
            <a:endParaRPr lang="en-US" altLang="ja-JP" sz="3600" dirty="0"/>
          </a:p>
          <a:p>
            <a:pPr marL="0" indent="0">
              <a:lnSpc>
                <a:spcPct val="210000"/>
              </a:lnSpc>
              <a:buNone/>
            </a:pPr>
            <a:r>
              <a:rPr lang="ja-JP" altLang="en-US" sz="3600"/>
              <a:t>値が小さい</a:t>
            </a:r>
            <a:r>
              <a:rPr lang="en-US" altLang="ja-JP" sz="3600" dirty="0"/>
              <a:t>			</a:t>
            </a:r>
            <a:r>
              <a:rPr lang="ja-JP" altLang="en-US" sz="3600">
                <a:solidFill>
                  <a:srgbClr val="C00000"/>
                </a:solidFill>
              </a:rPr>
              <a:t>低い、狭い</a:t>
            </a:r>
            <a:endParaRPr lang="en-US" altLang="ja-JP" sz="3600" dirty="0"/>
          </a:p>
          <a:p>
            <a:pPr marL="0" indent="0">
              <a:lnSpc>
                <a:spcPct val="210000"/>
              </a:lnSpc>
              <a:buNone/>
            </a:pPr>
            <a:r>
              <a:rPr lang="ja-JP" altLang="en-US" sz="3600"/>
              <a:t>上昇傾向</a:t>
            </a:r>
            <a:r>
              <a:rPr lang="en-US" altLang="ja-JP" sz="3600" dirty="0"/>
              <a:t>			</a:t>
            </a:r>
            <a:r>
              <a:rPr lang="ja-JP" altLang="en-US" sz="3600">
                <a:solidFill>
                  <a:srgbClr val="C00000"/>
                </a:solidFill>
              </a:rPr>
              <a:t>右上がり</a:t>
            </a:r>
            <a:endParaRPr lang="en-US" altLang="ja-JP" sz="3600" dirty="0"/>
          </a:p>
          <a:p>
            <a:pPr marL="0" indent="0">
              <a:lnSpc>
                <a:spcPct val="210000"/>
              </a:lnSpc>
              <a:buNone/>
            </a:pPr>
            <a:r>
              <a:rPr lang="ja-JP" altLang="en-US" sz="3600"/>
              <a:t>下降傾向</a:t>
            </a:r>
            <a:r>
              <a:rPr lang="en-US" altLang="ja-JP" sz="3600" dirty="0"/>
              <a:t>			</a:t>
            </a:r>
            <a:r>
              <a:rPr lang="ja-JP" altLang="en-US" sz="3600">
                <a:solidFill>
                  <a:srgbClr val="C00000"/>
                </a:solidFill>
              </a:rPr>
              <a:t>右下がり</a:t>
            </a:r>
            <a:endParaRPr lang="en-US" altLang="ja-JP" sz="3600" dirty="0"/>
          </a:p>
          <a:p>
            <a:pPr marL="0" indent="0">
              <a:lnSpc>
                <a:spcPct val="210000"/>
              </a:lnSpc>
              <a:buNone/>
            </a:pPr>
            <a:r>
              <a:rPr lang="ja-JP" altLang="en-US" sz="3600"/>
              <a:t>同じ属性</a:t>
            </a:r>
            <a:r>
              <a:rPr lang="en-US" altLang="ja-JP" sz="3600" dirty="0"/>
              <a:t>			</a:t>
            </a:r>
            <a:r>
              <a:rPr lang="ja-JP" altLang="en-US" sz="3600">
                <a:solidFill>
                  <a:srgbClr val="C00000"/>
                </a:solidFill>
              </a:rPr>
              <a:t>同じ色、同じ形</a:t>
            </a:r>
            <a:endParaRPr lang="en-US" altLang="ja-JP" sz="3600" dirty="0"/>
          </a:p>
        </p:txBody>
      </p:sp>
      <p:sp>
        <p:nvSpPr>
          <p:cNvPr id="4" name="テキスト プレースホルダー 3">
            <a:extLst>
              <a:ext uri="{FF2B5EF4-FFF2-40B4-BE49-F238E27FC236}">
                <a16:creationId xmlns:a16="http://schemas.microsoft.com/office/drawing/2014/main" id="{8623C768-21F7-3A4A-B0B8-7181A97ECAFF}"/>
              </a:ext>
            </a:extLst>
          </p:cNvPr>
          <p:cNvSpPr>
            <a:spLocks noGrp="1"/>
          </p:cNvSpPr>
          <p:nvPr>
            <p:ph type="body" sz="quarter" idx="13"/>
          </p:nvPr>
        </p:nvSpPr>
        <p:spPr/>
        <p:txBody>
          <a:bodyPr>
            <a:normAutofit fontScale="92500" lnSpcReduction="20000"/>
          </a:bodyPr>
          <a:lstStyle/>
          <a:p>
            <a:r>
              <a:rPr lang="ja-JP" altLang="en-US"/>
              <a:t>経験・認知（直感）による理解を最大限に利用することができる</a:t>
            </a:r>
          </a:p>
        </p:txBody>
      </p:sp>
      <p:sp>
        <p:nvSpPr>
          <p:cNvPr id="2" name="タイトル 1">
            <a:extLst>
              <a:ext uri="{FF2B5EF4-FFF2-40B4-BE49-F238E27FC236}">
                <a16:creationId xmlns:a16="http://schemas.microsoft.com/office/drawing/2014/main" id="{2E2AD370-4CA9-914E-B629-38698E172DA0}"/>
              </a:ext>
            </a:extLst>
          </p:cNvPr>
          <p:cNvSpPr>
            <a:spLocks noGrp="1"/>
          </p:cNvSpPr>
          <p:nvPr>
            <p:ph type="title"/>
          </p:nvPr>
        </p:nvSpPr>
        <p:spPr/>
        <p:txBody>
          <a:bodyPr/>
          <a:lstStyle/>
          <a:p>
            <a:r>
              <a:rPr lang="ja-JP" altLang="en-US"/>
              <a:t>なぜ可視化すると理解しやすいか</a:t>
            </a:r>
          </a:p>
        </p:txBody>
      </p:sp>
      <p:sp>
        <p:nvSpPr>
          <p:cNvPr id="5" name="テキスト プレースホルダー 4">
            <a:extLst>
              <a:ext uri="{FF2B5EF4-FFF2-40B4-BE49-F238E27FC236}">
                <a16:creationId xmlns:a16="http://schemas.microsoft.com/office/drawing/2014/main" id="{4CC90087-8ABC-E649-AF86-73767FCB5ED7}"/>
              </a:ext>
            </a:extLst>
          </p:cNvPr>
          <p:cNvSpPr>
            <a:spLocks noGrp="1"/>
          </p:cNvSpPr>
          <p:nvPr>
            <p:ph type="body" sz="quarter" idx="14"/>
          </p:nvPr>
        </p:nvSpPr>
        <p:spPr/>
        <p:txBody>
          <a:bodyPr/>
          <a:lstStyle/>
          <a:p>
            <a:r>
              <a:rPr lang="ja-JP" altLang="en-US"/>
              <a:t>データの可視化</a:t>
            </a:r>
            <a:endParaRPr lang="en-US" altLang="ja-JP" dirty="0"/>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31461" y="128044"/>
            <a:ext cx="8824081"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7" name="左右矢印 6">
            <a:extLst>
              <a:ext uri="{FF2B5EF4-FFF2-40B4-BE49-F238E27FC236}">
                <a16:creationId xmlns:a16="http://schemas.microsoft.com/office/drawing/2014/main" id="{1463E4D5-07BD-784B-A360-C96D53001BB1}"/>
              </a:ext>
            </a:extLst>
          </p:cNvPr>
          <p:cNvSpPr/>
          <p:nvPr/>
        </p:nvSpPr>
        <p:spPr>
          <a:xfrm>
            <a:off x="5015880" y="2249574"/>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角丸四角形 7">
            <a:extLst>
              <a:ext uri="{FF2B5EF4-FFF2-40B4-BE49-F238E27FC236}">
                <a16:creationId xmlns:a16="http://schemas.microsoft.com/office/drawing/2014/main" id="{6DE3AC20-4F7E-5047-BB45-6DF54CD8C977}"/>
              </a:ext>
            </a:extLst>
          </p:cNvPr>
          <p:cNvSpPr/>
          <p:nvPr/>
        </p:nvSpPr>
        <p:spPr>
          <a:xfrm>
            <a:off x="2423592" y="1844824"/>
            <a:ext cx="2592288" cy="164361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9" name="角丸四角形 18">
            <a:extLst>
              <a:ext uri="{FF2B5EF4-FFF2-40B4-BE49-F238E27FC236}">
                <a16:creationId xmlns:a16="http://schemas.microsoft.com/office/drawing/2014/main" id="{78F6B005-334E-FA4C-B0A5-4370EF0BE264}"/>
              </a:ext>
            </a:extLst>
          </p:cNvPr>
          <p:cNvSpPr/>
          <p:nvPr/>
        </p:nvSpPr>
        <p:spPr>
          <a:xfrm>
            <a:off x="6023992" y="1844824"/>
            <a:ext cx="2592288" cy="164361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2" name="左右矢印 21">
            <a:extLst>
              <a:ext uri="{FF2B5EF4-FFF2-40B4-BE49-F238E27FC236}">
                <a16:creationId xmlns:a16="http://schemas.microsoft.com/office/drawing/2014/main" id="{91B808C0-5094-0947-8208-BD28565730BF}"/>
              </a:ext>
            </a:extLst>
          </p:cNvPr>
          <p:cNvSpPr/>
          <p:nvPr/>
        </p:nvSpPr>
        <p:spPr>
          <a:xfrm>
            <a:off x="5015880" y="4221088"/>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3" name="角丸四角形 22">
            <a:extLst>
              <a:ext uri="{FF2B5EF4-FFF2-40B4-BE49-F238E27FC236}">
                <a16:creationId xmlns:a16="http://schemas.microsoft.com/office/drawing/2014/main" id="{B02B17FD-198A-164D-9D2C-D72913B560E1}"/>
              </a:ext>
            </a:extLst>
          </p:cNvPr>
          <p:cNvSpPr/>
          <p:nvPr/>
        </p:nvSpPr>
        <p:spPr>
          <a:xfrm>
            <a:off x="2423592" y="3789040"/>
            <a:ext cx="2592288" cy="164361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 name="角丸四角形 23">
            <a:extLst>
              <a:ext uri="{FF2B5EF4-FFF2-40B4-BE49-F238E27FC236}">
                <a16:creationId xmlns:a16="http://schemas.microsoft.com/office/drawing/2014/main" id="{62D32C1D-829B-4143-9F06-893AAF391FBC}"/>
              </a:ext>
            </a:extLst>
          </p:cNvPr>
          <p:cNvSpPr/>
          <p:nvPr/>
        </p:nvSpPr>
        <p:spPr>
          <a:xfrm>
            <a:off x="6023992" y="3789040"/>
            <a:ext cx="2592288" cy="164361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5" name="左右矢印 24">
            <a:extLst>
              <a:ext uri="{FF2B5EF4-FFF2-40B4-BE49-F238E27FC236}">
                <a16:creationId xmlns:a16="http://schemas.microsoft.com/office/drawing/2014/main" id="{67E4AB3A-01F4-5C47-BE5A-03F47A8E04FD}"/>
              </a:ext>
            </a:extLst>
          </p:cNvPr>
          <p:cNvSpPr/>
          <p:nvPr/>
        </p:nvSpPr>
        <p:spPr>
          <a:xfrm>
            <a:off x="5015880" y="5783619"/>
            <a:ext cx="1008112" cy="669717"/>
          </a:xfrm>
          <a:prstGeom prst="leftRightArrow">
            <a:avLst>
              <a:gd name="adj1" fmla="val 52772"/>
              <a:gd name="adj2" fmla="val 54741"/>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6" name="角丸四角形 25">
            <a:extLst>
              <a:ext uri="{FF2B5EF4-FFF2-40B4-BE49-F238E27FC236}">
                <a16:creationId xmlns:a16="http://schemas.microsoft.com/office/drawing/2014/main" id="{859A735F-CE09-9D49-ADC9-71D4D7970134}"/>
              </a:ext>
            </a:extLst>
          </p:cNvPr>
          <p:cNvSpPr/>
          <p:nvPr/>
        </p:nvSpPr>
        <p:spPr>
          <a:xfrm>
            <a:off x="2423592" y="5805264"/>
            <a:ext cx="2592288" cy="69732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7" name="角丸四角形 26">
            <a:extLst>
              <a:ext uri="{FF2B5EF4-FFF2-40B4-BE49-F238E27FC236}">
                <a16:creationId xmlns:a16="http://schemas.microsoft.com/office/drawing/2014/main" id="{91D28874-411B-204F-A568-281F90CEB3C3}"/>
              </a:ext>
            </a:extLst>
          </p:cNvPr>
          <p:cNvSpPr/>
          <p:nvPr/>
        </p:nvSpPr>
        <p:spPr>
          <a:xfrm>
            <a:off x="6023992" y="5805264"/>
            <a:ext cx="3024336" cy="69732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178374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F53D349-6E27-A04B-9348-0B8FD9137CF0}"/>
              </a:ext>
            </a:extLst>
          </p:cNvPr>
          <p:cNvSpPr>
            <a:spLocks noGrp="1"/>
          </p:cNvSpPr>
          <p:nvPr>
            <p:ph type="title"/>
          </p:nvPr>
        </p:nvSpPr>
        <p:spPr/>
        <p:txBody>
          <a:bodyPr/>
          <a:lstStyle/>
          <a:p>
            <a:r>
              <a:rPr lang="ja-JP" altLang="en-US"/>
              <a:t>可視化と認知</a:t>
            </a:r>
          </a:p>
        </p:txBody>
      </p:sp>
      <p:sp>
        <p:nvSpPr>
          <p:cNvPr id="14" name="正方形/長方形 13">
            <a:extLst>
              <a:ext uri="{FF2B5EF4-FFF2-40B4-BE49-F238E27FC236}">
                <a16:creationId xmlns:a16="http://schemas.microsoft.com/office/drawing/2014/main" id="{222CC6F3-CAC5-3849-8D6C-AF80A6FE6346}"/>
              </a:ext>
            </a:extLst>
          </p:cNvPr>
          <p:cNvSpPr/>
          <p:nvPr/>
        </p:nvSpPr>
        <p:spPr>
          <a:xfrm>
            <a:off x="9034370" y="3523913"/>
            <a:ext cx="2750262" cy="2106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31461" y="128044"/>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a:xfrm>
            <a:off x="2639616" y="1227719"/>
            <a:ext cx="5928658" cy="1802121"/>
          </a:xfrm>
        </p:spPr>
        <p:txBody>
          <a:bodyPr>
            <a:normAutofit/>
          </a:bodyPr>
          <a:lstStyle/>
          <a:p>
            <a:pPr marL="0" indent="0">
              <a:lnSpc>
                <a:spcPct val="160000"/>
              </a:lnSpc>
              <a:buNone/>
            </a:pPr>
            <a:r>
              <a:rPr lang="ja-JP" altLang="en-US"/>
              <a:t>値が大きい</a:t>
            </a:r>
            <a:r>
              <a:rPr lang="en-US" altLang="ja-JP" dirty="0"/>
              <a:t>		</a:t>
            </a:r>
            <a:r>
              <a:rPr lang="ja-JP" altLang="en-US">
                <a:solidFill>
                  <a:srgbClr val="C00000"/>
                </a:solidFill>
              </a:rPr>
              <a:t>高い　広い</a:t>
            </a:r>
            <a:endParaRPr lang="en-US" altLang="ja-JP" dirty="0">
              <a:solidFill>
                <a:srgbClr val="C00000"/>
              </a:solidFill>
            </a:endParaRPr>
          </a:p>
          <a:p>
            <a:pPr marL="0" indent="0">
              <a:lnSpc>
                <a:spcPct val="160000"/>
              </a:lnSpc>
              <a:buNone/>
            </a:pPr>
            <a:r>
              <a:rPr lang="ja-JP" altLang="en-US"/>
              <a:t>値が小さい</a:t>
            </a:r>
            <a:r>
              <a:rPr lang="en-US" altLang="ja-JP" dirty="0"/>
              <a:t>		</a:t>
            </a:r>
            <a:r>
              <a:rPr lang="ja-JP" altLang="en-US">
                <a:solidFill>
                  <a:srgbClr val="C00000"/>
                </a:solidFill>
              </a:rPr>
              <a:t>低い　狭い</a:t>
            </a:r>
            <a:endParaRPr lang="en-US" altLang="ja-JP" dirty="0">
              <a:solidFill>
                <a:srgbClr val="C00000"/>
              </a:solidFill>
            </a:endParaRPr>
          </a:p>
        </p:txBody>
      </p:sp>
      <p:sp>
        <p:nvSpPr>
          <p:cNvPr id="5" name="テキスト プレースホルダー 4">
            <a:extLst>
              <a:ext uri="{FF2B5EF4-FFF2-40B4-BE49-F238E27FC236}">
                <a16:creationId xmlns:a16="http://schemas.microsoft.com/office/drawing/2014/main" id="{D5278017-D39F-A24B-879B-9BDE9D51AA89}"/>
              </a:ext>
            </a:extLst>
          </p:cNvPr>
          <p:cNvSpPr>
            <a:spLocks noGrp="1"/>
          </p:cNvSpPr>
          <p:nvPr>
            <p:ph type="body" sz="quarter" idx="14"/>
          </p:nvPr>
        </p:nvSpPr>
        <p:spPr/>
        <p:txBody>
          <a:bodyPr/>
          <a:lstStyle/>
          <a:p>
            <a:r>
              <a:rPr lang="ja-JP" altLang="en-US"/>
              <a:t>データの可視化</a:t>
            </a:r>
          </a:p>
        </p:txBody>
      </p:sp>
      <p:cxnSp>
        <p:nvCxnSpPr>
          <p:cNvPr id="7" name="直線コネクタ 6">
            <a:extLst>
              <a:ext uri="{FF2B5EF4-FFF2-40B4-BE49-F238E27FC236}">
                <a16:creationId xmlns:a16="http://schemas.microsoft.com/office/drawing/2014/main" id="{27FBF48F-08AC-F64C-AC33-52DFAD67E449}"/>
              </a:ext>
            </a:extLst>
          </p:cNvPr>
          <p:cNvCxnSpPr/>
          <p:nvPr/>
        </p:nvCxnSpPr>
        <p:spPr>
          <a:xfrm>
            <a:off x="2497394" y="3212976"/>
            <a:ext cx="675476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表 7">
            <a:extLst>
              <a:ext uri="{FF2B5EF4-FFF2-40B4-BE49-F238E27FC236}">
                <a16:creationId xmlns:a16="http://schemas.microsoft.com/office/drawing/2014/main" id="{5F0E69EF-7276-154A-BAB0-31649CAB5A7C}"/>
              </a:ext>
            </a:extLst>
          </p:cNvPr>
          <p:cNvGraphicFramePr>
            <a:graphicFrameLocks noGrp="1"/>
          </p:cNvGraphicFramePr>
          <p:nvPr>
            <p:extLst>
              <p:ext uri="{D42A27DB-BD31-4B8C-83A1-F6EECF244321}">
                <p14:modId xmlns:p14="http://schemas.microsoft.com/office/powerpoint/2010/main" val="1620153918"/>
              </p:ext>
            </p:extLst>
          </p:nvPr>
        </p:nvGraphicFramePr>
        <p:xfrm>
          <a:off x="3280772" y="3660170"/>
          <a:ext cx="1519084" cy="1929070"/>
        </p:xfrm>
        <a:graphic>
          <a:graphicData uri="http://schemas.openxmlformats.org/drawingml/2006/table">
            <a:tbl>
              <a:tblPr firstRow="1" bandRow="1">
                <a:tableStyleId>{5940675A-B579-460E-94D1-54222C63F5DA}</a:tableStyleId>
              </a:tblPr>
              <a:tblGrid>
                <a:gridCol w="752168">
                  <a:extLst>
                    <a:ext uri="{9D8B030D-6E8A-4147-A177-3AD203B41FA5}">
                      <a16:colId xmlns:a16="http://schemas.microsoft.com/office/drawing/2014/main" val="4038486389"/>
                    </a:ext>
                  </a:extLst>
                </a:gridCol>
                <a:gridCol w="766916">
                  <a:extLst>
                    <a:ext uri="{9D8B030D-6E8A-4147-A177-3AD203B41FA5}">
                      <a16:colId xmlns:a16="http://schemas.microsoft.com/office/drawing/2014/main" val="3210575312"/>
                    </a:ext>
                  </a:extLst>
                </a:gridCol>
              </a:tblGrid>
              <a:tr h="385814">
                <a:tc>
                  <a:txBody>
                    <a:bodyPr/>
                    <a:lstStyle/>
                    <a:p>
                      <a:r>
                        <a:rPr kumimoji="1" lang="ja-JP" altLang="en-US">
                          <a:latin typeface="Meiryo" panose="020B0604030504040204" pitchFamily="34" charset="-128"/>
                          <a:ea typeface="Meiryo" panose="020B0604030504040204" pitchFamily="34" charset="-128"/>
                        </a:rPr>
                        <a:t>物</a:t>
                      </a:r>
                    </a:p>
                  </a:txBody>
                  <a:tcPr/>
                </a:tc>
                <a:tc>
                  <a:txBody>
                    <a:bodyPr/>
                    <a:lstStyle/>
                    <a:p>
                      <a:r>
                        <a:rPr kumimoji="1" lang="ja-JP" altLang="en-US">
                          <a:latin typeface="Meiryo" panose="020B0604030504040204" pitchFamily="34" charset="-128"/>
                          <a:ea typeface="Meiryo" panose="020B0604030504040204" pitchFamily="34" charset="-128"/>
                        </a:rPr>
                        <a:t>数値</a:t>
                      </a:r>
                    </a:p>
                  </a:txBody>
                  <a:tcPr/>
                </a:tc>
                <a:extLst>
                  <a:ext uri="{0D108BD9-81ED-4DB2-BD59-A6C34878D82A}">
                    <a16:rowId xmlns:a16="http://schemas.microsoft.com/office/drawing/2014/main" val="3566679024"/>
                  </a:ext>
                </a:extLst>
              </a:tr>
              <a:tr h="385814">
                <a:tc>
                  <a:txBody>
                    <a:bodyPr/>
                    <a:lstStyle/>
                    <a:p>
                      <a:pPr algn="ctr"/>
                      <a:r>
                        <a:rPr kumimoji="1" lang="en-US" altLang="ja-JP" dirty="0">
                          <a:latin typeface="Meiryo" panose="020B0604030504040204" pitchFamily="34" charset="-128"/>
                          <a:ea typeface="Meiryo" panose="020B0604030504040204" pitchFamily="34" charset="-128"/>
                        </a:rPr>
                        <a:t>A</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20</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3567635283"/>
                  </a:ext>
                </a:extLst>
              </a:tr>
              <a:tr h="385814">
                <a:tc>
                  <a:txBody>
                    <a:bodyPr/>
                    <a:lstStyle/>
                    <a:p>
                      <a:pPr algn="ctr"/>
                      <a:r>
                        <a:rPr kumimoji="1" lang="en-US" altLang="ja-JP" dirty="0">
                          <a:latin typeface="Meiryo" panose="020B0604030504040204" pitchFamily="34" charset="-128"/>
                          <a:ea typeface="Meiryo" panose="020B0604030504040204" pitchFamily="34" charset="-128"/>
                        </a:rPr>
                        <a:t>B</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102</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398233486"/>
                  </a:ext>
                </a:extLst>
              </a:tr>
              <a:tr h="385814">
                <a:tc>
                  <a:txBody>
                    <a:bodyPr/>
                    <a:lstStyle/>
                    <a:p>
                      <a:pPr algn="ctr"/>
                      <a:r>
                        <a:rPr kumimoji="1" lang="en-US" altLang="ja-JP" dirty="0">
                          <a:latin typeface="Meiryo" panose="020B0604030504040204" pitchFamily="34" charset="-128"/>
                          <a:ea typeface="Meiryo" panose="020B0604030504040204" pitchFamily="34" charset="-128"/>
                        </a:rPr>
                        <a:t>C</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78</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83748394"/>
                  </a:ext>
                </a:extLst>
              </a:tr>
              <a:tr h="385814">
                <a:tc>
                  <a:txBody>
                    <a:bodyPr/>
                    <a:lstStyle/>
                    <a:p>
                      <a:pPr algn="ctr"/>
                      <a:r>
                        <a:rPr kumimoji="1" lang="en-US" altLang="ja-JP" dirty="0">
                          <a:latin typeface="Meiryo" panose="020B0604030504040204" pitchFamily="34" charset="-128"/>
                          <a:ea typeface="Meiryo" panose="020B0604030504040204" pitchFamily="34" charset="-128"/>
                        </a:rPr>
                        <a:t>D</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25</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10944190"/>
                  </a:ext>
                </a:extLst>
              </a:tr>
            </a:tbl>
          </a:graphicData>
        </a:graphic>
      </p:graphicFrame>
      <p:pic>
        <p:nvPicPr>
          <p:cNvPr id="12" name="図 11">
            <a:extLst>
              <a:ext uri="{FF2B5EF4-FFF2-40B4-BE49-F238E27FC236}">
                <a16:creationId xmlns:a16="http://schemas.microsoft.com/office/drawing/2014/main" id="{1769CCE8-BAF4-D143-BEB4-FE82D74FAADF}"/>
              </a:ext>
            </a:extLst>
          </p:cNvPr>
          <p:cNvPicPr>
            <a:picLocks noChangeAspect="1"/>
          </p:cNvPicPr>
          <p:nvPr/>
        </p:nvPicPr>
        <p:blipFill>
          <a:blip r:embed="rId2"/>
          <a:stretch>
            <a:fillRect/>
          </a:stretch>
        </p:blipFill>
        <p:spPr>
          <a:xfrm>
            <a:off x="6394482" y="3418244"/>
            <a:ext cx="2513474" cy="2324715"/>
          </a:xfrm>
          <a:prstGeom prst="rect">
            <a:avLst/>
          </a:prstGeom>
          <a:ln>
            <a:solidFill>
              <a:schemeClr val="tx1"/>
            </a:solidFill>
          </a:ln>
        </p:spPr>
      </p:pic>
      <p:sp>
        <p:nvSpPr>
          <p:cNvPr id="13" name="円/楕円 12">
            <a:extLst>
              <a:ext uri="{FF2B5EF4-FFF2-40B4-BE49-F238E27FC236}">
                <a16:creationId xmlns:a16="http://schemas.microsoft.com/office/drawing/2014/main" id="{0340F982-BB6C-B04B-A2CE-39E223383EF3}"/>
              </a:ext>
            </a:extLst>
          </p:cNvPr>
          <p:cNvSpPr/>
          <p:nvPr/>
        </p:nvSpPr>
        <p:spPr>
          <a:xfrm>
            <a:off x="9498843" y="5009141"/>
            <a:ext cx="486697" cy="42865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a:solidFill>
                  <a:prstClr val="black"/>
                </a:solidFill>
                <a:latin typeface="Meiryo" panose="020B0604030504040204" pitchFamily="34" charset="-128"/>
                <a:ea typeface="Meiryo" panose="020B0604030504040204" pitchFamily="34" charset="-128"/>
              </a:rPr>
              <a:t>A</a:t>
            </a:r>
            <a:endParaRPr lang="ja-JP" altLang="en-US">
              <a:solidFill>
                <a:prstClr val="black"/>
              </a:solidFill>
              <a:latin typeface="Meiryo" panose="020B0604030504040204" pitchFamily="34" charset="-128"/>
              <a:ea typeface="Meiryo" panose="020B0604030504040204" pitchFamily="34" charset="-128"/>
            </a:endParaRPr>
          </a:p>
        </p:txBody>
      </p:sp>
      <p:sp>
        <p:nvSpPr>
          <p:cNvPr id="16" name="円/楕円 15">
            <a:extLst>
              <a:ext uri="{FF2B5EF4-FFF2-40B4-BE49-F238E27FC236}">
                <a16:creationId xmlns:a16="http://schemas.microsoft.com/office/drawing/2014/main" id="{3F67CD56-7D94-E544-83B0-82C7F15640C1}"/>
              </a:ext>
            </a:extLst>
          </p:cNvPr>
          <p:cNvSpPr/>
          <p:nvPr/>
        </p:nvSpPr>
        <p:spPr>
          <a:xfrm>
            <a:off x="9187892" y="3625081"/>
            <a:ext cx="1414444" cy="121026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a:solidFill>
                  <a:prstClr val="black"/>
                </a:solidFill>
                <a:latin typeface="Meiryo" panose="020B0604030504040204" pitchFamily="34" charset="-128"/>
                <a:ea typeface="Meiryo" panose="020B0604030504040204" pitchFamily="34" charset="-128"/>
              </a:rPr>
              <a:t>B</a:t>
            </a:r>
            <a:endParaRPr lang="ja-JP" altLang="en-US">
              <a:solidFill>
                <a:prstClr val="black"/>
              </a:solidFill>
              <a:latin typeface="Meiryo" panose="020B0604030504040204" pitchFamily="34" charset="-128"/>
              <a:ea typeface="Meiryo" panose="020B0604030504040204" pitchFamily="34" charset="-128"/>
            </a:endParaRPr>
          </a:p>
        </p:txBody>
      </p:sp>
      <p:sp>
        <p:nvSpPr>
          <p:cNvPr id="17" name="円/楕円 16">
            <a:extLst>
              <a:ext uri="{FF2B5EF4-FFF2-40B4-BE49-F238E27FC236}">
                <a16:creationId xmlns:a16="http://schemas.microsoft.com/office/drawing/2014/main" id="{6B9C7A3C-8D35-ED4A-81E1-57062490AEC1}"/>
              </a:ext>
            </a:extLst>
          </p:cNvPr>
          <p:cNvSpPr/>
          <p:nvPr/>
        </p:nvSpPr>
        <p:spPr>
          <a:xfrm>
            <a:off x="10357096" y="4422373"/>
            <a:ext cx="1152912" cy="101542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a:solidFill>
                  <a:prstClr val="black"/>
                </a:solidFill>
                <a:latin typeface="Meiryo" panose="020B0604030504040204" pitchFamily="34" charset="-128"/>
                <a:ea typeface="Meiryo" panose="020B0604030504040204" pitchFamily="34" charset="-128"/>
              </a:rPr>
              <a:t>C</a:t>
            </a:r>
            <a:endParaRPr lang="ja-JP" altLang="en-US">
              <a:solidFill>
                <a:prstClr val="black"/>
              </a:solidFill>
              <a:latin typeface="Meiryo" panose="020B0604030504040204" pitchFamily="34" charset="-128"/>
              <a:ea typeface="Meiryo" panose="020B0604030504040204" pitchFamily="34" charset="-128"/>
            </a:endParaRPr>
          </a:p>
        </p:txBody>
      </p:sp>
      <p:sp>
        <p:nvSpPr>
          <p:cNvPr id="18" name="円/楕円 17">
            <a:extLst>
              <a:ext uri="{FF2B5EF4-FFF2-40B4-BE49-F238E27FC236}">
                <a16:creationId xmlns:a16="http://schemas.microsoft.com/office/drawing/2014/main" id="{53FB40B6-DAE8-BA47-AF50-555983F5CE74}"/>
              </a:ext>
            </a:extLst>
          </p:cNvPr>
          <p:cNvSpPr/>
          <p:nvPr/>
        </p:nvSpPr>
        <p:spPr>
          <a:xfrm>
            <a:off x="10755178" y="3625082"/>
            <a:ext cx="654337" cy="576305"/>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a:solidFill>
                  <a:prstClr val="black"/>
                </a:solidFill>
                <a:latin typeface="Meiryo" panose="020B0604030504040204" pitchFamily="34" charset="-128"/>
                <a:ea typeface="Meiryo" panose="020B0604030504040204" pitchFamily="34" charset="-128"/>
              </a:rPr>
              <a:t>D</a:t>
            </a:r>
            <a:endParaRPr lang="ja-JP" altLang="en-US">
              <a:solidFill>
                <a:prstClr val="black"/>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0DA3DEA4-9FFC-624F-9EF3-84F72C3A6519}"/>
              </a:ext>
            </a:extLst>
          </p:cNvPr>
          <p:cNvGrpSpPr/>
          <p:nvPr/>
        </p:nvGrpSpPr>
        <p:grpSpPr>
          <a:xfrm>
            <a:off x="2423592" y="1196752"/>
            <a:ext cx="6192688" cy="1807974"/>
            <a:chOff x="2423592" y="1196752"/>
            <a:chExt cx="6192688" cy="1807974"/>
          </a:xfrm>
        </p:grpSpPr>
        <p:sp>
          <p:nvSpPr>
            <p:cNvPr id="19" name="左右矢印 18">
              <a:extLst>
                <a:ext uri="{FF2B5EF4-FFF2-40B4-BE49-F238E27FC236}">
                  <a16:creationId xmlns:a16="http://schemas.microsoft.com/office/drawing/2014/main" id="{5BE47637-09AE-E94D-B407-87FF0CB16601}"/>
                </a:ext>
              </a:extLst>
            </p:cNvPr>
            <p:cNvSpPr/>
            <p:nvPr/>
          </p:nvSpPr>
          <p:spPr>
            <a:xfrm>
              <a:off x="5015880" y="1609276"/>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0" name="角丸四角形 19">
              <a:extLst>
                <a:ext uri="{FF2B5EF4-FFF2-40B4-BE49-F238E27FC236}">
                  <a16:creationId xmlns:a16="http://schemas.microsoft.com/office/drawing/2014/main" id="{FA07F3E3-186A-9F48-9D2C-4A822E3529E2}"/>
                </a:ext>
              </a:extLst>
            </p:cNvPr>
            <p:cNvSpPr/>
            <p:nvPr/>
          </p:nvSpPr>
          <p:spPr>
            <a:xfrm>
              <a:off x="2423592" y="1196752"/>
              <a:ext cx="2592288" cy="180797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 name="角丸四角形 20">
              <a:extLst>
                <a:ext uri="{FF2B5EF4-FFF2-40B4-BE49-F238E27FC236}">
                  <a16:creationId xmlns:a16="http://schemas.microsoft.com/office/drawing/2014/main" id="{2AB0CFB2-B41A-A34E-8212-6AB32CF53DB5}"/>
                </a:ext>
              </a:extLst>
            </p:cNvPr>
            <p:cNvSpPr/>
            <p:nvPr/>
          </p:nvSpPr>
          <p:spPr>
            <a:xfrm>
              <a:off x="6023992" y="1196752"/>
              <a:ext cx="2592288" cy="180797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0" name="直線コネクタ 9">
              <a:extLst>
                <a:ext uri="{FF2B5EF4-FFF2-40B4-BE49-F238E27FC236}">
                  <a16:creationId xmlns:a16="http://schemas.microsoft.com/office/drawing/2014/main" id="{28C788E2-0E74-024C-93A8-D183AF57215C}"/>
                </a:ext>
              </a:extLst>
            </p:cNvPr>
            <p:cNvCxnSpPr>
              <a:stCxn id="20" idx="1"/>
              <a:endCxn id="20" idx="3"/>
            </p:cNvCxnSpPr>
            <p:nvPr/>
          </p:nvCxnSpPr>
          <p:spPr>
            <a:xfrm>
              <a:off x="2423592" y="2100739"/>
              <a:ext cx="2592288"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649A2B7-B95E-2E4B-8BF6-55B20CC1B65E}"/>
                </a:ext>
              </a:extLst>
            </p:cNvPr>
            <p:cNvCxnSpPr/>
            <p:nvPr/>
          </p:nvCxnSpPr>
          <p:spPr>
            <a:xfrm>
              <a:off x="6023992" y="2100739"/>
              <a:ext cx="2592288" cy="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
        <p:nvSpPr>
          <p:cNvPr id="23" name="左右矢印 22">
            <a:extLst>
              <a:ext uri="{FF2B5EF4-FFF2-40B4-BE49-F238E27FC236}">
                <a16:creationId xmlns:a16="http://schemas.microsoft.com/office/drawing/2014/main" id="{8617076B-4920-0147-9486-FCDD7580824A}"/>
              </a:ext>
            </a:extLst>
          </p:cNvPr>
          <p:cNvSpPr/>
          <p:nvPr/>
        </p:nvSpPr>
        <p:spPr>
          <a:xfrm>
            <a:off x="5094798" y="4149080"/>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4233499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AAAE873-3F50-E847-AEF4-27854C643B9F}"/>
              </a:ext>
            </a:extLst>
          </p:cNvPr>
          <p:cNvSpPr>
            <a:spLocks noGrp="1"/>
          </p:cNvSpPr>
          <p:nvPr>
            <p:ph type="title"/>
          </p:nvPr>
        </p:nvSpPr>
        <p:spPr/>
        <p:txBody>
          <a:bodyPr/>
          <a:lstStyle/>
          <a:p>
            <a:r>
              <a:rPr lang="ja-JP" altLang="en-US"/>
              <a:t>可視化と認知</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31461" y="128044"/>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a:xfrm>
            <a:off x="2639616" y="1268760"/>
            <a:ext cx="5784642" cy="1626884"/>
          </a:xfrm>
        </p:spPr>
        <p:txBody>
          <a:bodyPr>
            <a:normAutofit lnSpcReduction="10000"/>
          </a:bodyPr>
          <a:lstStyle/>
          <a:p>
            <a:pPr marL="0" indent="0">
              <a:lnSpc>
                <a:spcPct val="160000"/>
              </a:lnSpc>
              <a:buNone/>
            </a:pPr>
            <a:r>
              <a:rPr lang="ja-JP" altLang="en-US"/>
              <a:t>上昇傾向</a:t>
            </a:r>
            <a:r>
              <a:rPr lang="en-US" altLang="ja-JP" dirty="0"/>
              <a:t>			</a:t>
            </a:r>
            <a:r>
              <a:rPr lang="ja-JP" altLang="en-US">
                <a:solidFill>
                  <a:srgbClr val="C00000"/>
                </a:solidFill>
              </a:rPr>
              <a:t>右肩上がり</a:t>
            </a:r>
            <a:endParaRPr lang="en-US" altLang="ja-JP" dirty="0"/>
          </a:p>
          <a:p>
            <a:pPr marL="0" indent="0">
              <a:lnSpc>
                <a:spcPct val="160000"/>
              </a:lnSpc>
              <a:buNone/>
            </a:pPr>
            <a:r>
              <a:rPr lang="ja-JP" altLang="en-US"/>
              <a:t>下降傾向</a:t>
            </a:r>
            <a:r>
              <a:rPr lang="en-US" altLang="ja-JP" dirty="0"/>
              <a:t>			</a:t>
            </a:r>
            <a:r>
              <a:rPr lang="ja-JP" altLang="en-US">
                <a:solidFill>
                  <a:srgbClr val="C00000"/>
                </a:solidFill>
              </a:rPr>
              <a:t>左肩上がり</a:t>
            </a:r>
            <a:endParaRPr lang="en-US" altLang="ja-JP" dirty="0">
              <a:solidFill>
                <a:srgbClr val="C00000"/>
              </a:solidFill>
            </a:endParaRPr>
          </a:p>
        </p:txBody>
      </p:sp>
      <p:sp>
        <p:nvSpPr>
          <p:cNvPr id="9" name="テキスト プレースホルダー 8">
            <a:extLst>
              <a:ext uri="{FF2B5EF4-FFF2-40B4-BE49-F238E27FC236}">
                <a16:creationId xmlns:a16="http://schemas.microsoft.com/office/drawing/2014/main" id="{8C2D5F68-F302-3445-B98A-F7D3D5E197DB}"/>
              </a:ext>
            </a:extLst>
          </p:cNvPr>
          <p:cNvSpPr>
            <a:spLocks noGrp="1"/>
          </p:cNvSpPr>
          <p:nvPr>
            <p:ph type="body" sz="quarter" idx="14"/>
          </p:nvPr>
        </p:nvSpPr>
        <p:spPr/>
        <p:txBody>
          <a:bodyPr/>
          <a:lstStyle/>
          <a:p>
            <a:r>
              <a:rPr lang="ja-JP" altLang="en-US"/>
              <a:t>データの可視化</a:t>
            </a:r>
          </a:p>
        </p:txBody>
      </p:sp>
      <p:sp>
        <p:nvSpPr>
          <p:cNvPr id="20" name="コンテンツ プレースホルダー 2">
            <a:extLst>
              <a:ext uri="{FF2B5EF4-FFF2-40B4-BE49-F238E27FC236}">
                <a16:creationId xmlns:a16="http://schemas.microsoft.com/office/drawing/2014/main" id="{28DA9A1B-F5CF-184F-9464-D9E39D3D0387}"/>
              </a:ext>
            </a:extLst>
          </p:cNvPr>
          <p:cNvSpPr txBox="1">
            <a:spLocks/>
          </p:cNvSpPr>
          <p:nvPr/>
        </p:nvSpPr>
        <p:spPr>
          <a:xfrm>
            <a:off x="6110748" y="1253614"/>
            <a:ext cx="3760839" cy="1525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95000"/>
                    <a:lumOff val="5000"/>
                  </a:schemeClr>
                </a:solidFill>
                <a:latin typeface="Meiryo" charset="-128"/>
                <a:ea typeface="Meiryo" charset="-128"/>
                <a:cs typeface="Meiry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95000"/>
                    <a:lumOff val="5000"/>
                  </a:schemeClr>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95000"/>
                    <a:lumOff val="5000"/>
                  </a:schemeClr>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95000"/>
                    <a:lumOff val="5000"/>
                  </a:schemeClr>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95000"/>
                    <a:lumOff val="5000"/>
                  </a:schemeClr>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60000"/>
              </a:lnSpc>
              <a:buNone/>
            </a:pPr>
            <a:endParaRPr lang="en-US" altLang="ja-JP" dirty="0">
              <a:solidFill>
                <a:srgbClr val="C00000"/>
              </a:solidFill>
            </a:endParaRPr>
          </a:p>
        </p:txBody>
      </p:sp>
      <p:cxnSp>
        <p:nvCxnSpPr>
          <p:cNvPr id="7" name="直線コネクタ 6">
            <a:extLst>
              <a:ext uri="{FF2B5EF4-FFF2-40B4-BE49-F238E27FC236}">
                <a16:creationId xmlns:a16="http://schemas.microsoft.com/office/drawing/2014/main" id="{27FBF48F-08AC-F64C-AC33-52DFAD67E449}"/>
              </a:ext>
            </a:extLst>
          </p:cNvPr>
          <p:cNvCxnSpPr/>
          <p:nvPr/>
        </p:nvCxnSpPr>
        <p:spPr>
          <a:xfrm>
            <a:off x="3004371" y="3463712"/>
            <a:ext cx="675476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表 7">
            <a:extLst>
              <a:ext uri="{FF2B5EF4-FFF2-40B4-BE49-F238E27FC236}">
                <a16:creationId xmlns:a16="http://schemas.microsoft.com/office/drawing/2014/main" id="{5F0E69EF-7276-154A-BAB0-31649CAB5A7C}"/>
              </a:ext>
            </a:extLst>
          </p:cNvPr>
          <p:cNvGraphicFramePr>
            <a:graphicFrameLocks noGrp="1"/>
          </p:cNvGraphicFramePr>
          <p:nvPr>
            <p:extLst>
              <p:ext uri="{D42A27DB-BD31-4B8C-83A1-F6EECF244321}">
                <p14:modId xmlns:p14="http://schemas.microsoft.com/office/powerpoint/2010/main" val="772487043"/>
              </p:ext>
            </p:extLst>
          </p:nvPr>
        </p:nvGraphicFramePr>
        <p:xfrm>
          <a:off x="3352780" y="4069956"/>
          <a:ext cx="1519084" cy="1929070"/>
        </p:xfrm>
        <a:graphic>
          <a:graphicData uri="http://schemas.openxmlformats.org/drawingml/2006/table">
            <a:tbl>
              <a:tblPr firstRow="1" bandRow="1">
                <a:tableStyleId>{5940675A-B579-460E-94D1-54222C63F5DA}</a:tableStyleId>
              </a:tblPr>
              <a:tblGrid>
                <a:gridCol w="752168">
                  <a:extLst>
                    <a:ext uri="{9D8B030D-6E8A-4147-A177-3AD203B41FA5}">
                      <a16:colId xmlns:a16="http://schemas.microsoft.com/office/drawing/2014/main" val="4038486389"/>
                    </a:ext>
                  </a:extLst>
                </a:gridCol>
                <a:gridCol w="766916">
                  <a:extLst>
                    <a:ext uri="{9D8B030D-6E8A-4147-A177-3AD203B41FA5}">
                      <a16:colId xmlns:a16="http://schemas.microsoft.com/office/drawing/2014/main" val="3210575312"/>
                    </a:ext>
                  </a:extLst>
                </a:gridCol>
              </a:tblGrid>
              <a:tr h="385814">
                <a:tc>
                  <a:txBody>
                    <a:bodyPr/>
                    <a:lstStyle/>
                    <a:p>
                      <a:r>
                        <a:rPr kumimoji="1" lang="ja-JP" altLang="en-US">
                          <a:latin typeface="Meiryo" panose="020B0604030504040204" pitchFamily="34" charset="-128"/>
                          <a:ea typeface="Meiryo" panose="020B0604030504040204" pitchFamily="34" charset="-128"/>
                        </a:rPr>
                        <a:t>時間</a:t>
                      </a:r>
                    </a:p>
                  </a:txBody>
                  <a:tcPr/>
                </a:tc>
                <a:tc>
                  <a:txBody>
                    <a:bodyPr/>
                    <a:lstStyle/>
                    <a:p>
                      <a:r>
                        <a:rPr kumimoji="1" lang="ja-JP" altLang="en-US">
                          <a:latin typeface="Meiryo" panose="020B0604030504040204" pitchFamily="34" charset="-128"/>
                          <a:ea typeface="Meiryo" panose="020B0604030504040204" pitchFamily="34" charset="-128"/>
                        </a:rPr>
                        <a:t>数値</a:t>
                      </a:r>
                    </a:p>
                  </a:txBody>
                  <a:tcPr/>
                </a:tc>
                <a:extLst>
                  <a:ext uri="{0D108BD9-81ED-4DB2-BD59-A6C34878D82A}">
                    <a16:rowId xmlns:a16="http://schemas.microsoft.com/office/drawing/2014/main" val="3566679024"/>
                  </a:ext>
                </a:extLst>
              </a:tr>
              <a:tr h="385814">
                <a:tc>
                  <a:txBody>
                    <a:bodyPr/>
                    <a:lstStyle/>
                    <a:p>
                      <a:pPr algn="ctr"/>
                      <a:r>
                        <a:rPr kumimoji="1" lang="en-US" altLang="ja-JP" dirty="0">
                          <a:latin typeface="Meiryo" panose="020B0604030504040204" pitchFamily="34" charset="-128"/>
                          <a:ea typeface="Meiryo" panose="020B0604030504040204" pitchFamily="34" charset="-128"/>
                        </a:rPr>
                        <a:t>5/11</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35</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3567635283"/>
                  </a:ext>
                </a:extLst>
              </a:tr>
              <a:tr h="385814">
                <a:tc>
                  <a:txBody>
                    <a:bodyPr/>
                    <a:lstStyle/>
                    <a:p>
                      <a:pPr algn="ctr"/>
                      <a:r>
                        <a:rPr kumimoji="1" lang="en-US" altLang="ja-JP" dirty="0">
                          <a:latin typeface="Meiryo" panose="020B0604030504040204" pitchFamily="34" charset="-128"/>
                          <a:ea typeface="Meiryo" panose="020B0604030504040204" pitchFamily="34" charset="-128"/>
                        </a:rPr>
                        <a:t>5/12</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52</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398233486"/>
                  </a:ext>
                </a:extLst>
              </a:tr>
              <a:tr h="385814">
                <a:tc>
                  <a:txBody>
                    <a:bodyPr/>
                    <a:lstStyle/>
                    <a:p>
                      <a:pPr algn="ctr"/>
                      <a:r>
                        <a:rPr kumimoji="1" lang="en-US" altLang="ja-JP" dirty="0">
                          <a:latin typeface="Meiryo" panose="020B0604030504040204" pitchFamily="34" charset="-128"/>
                          <a:ea typeface="Meiryo" panose="020B0604030504040204" pitchFamily="34" charset="-128"/>
                        </a:rPr>
                        <a:t>5/13</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48</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83748394"/>
                  </a:ext>
                </a:extLst>
              </a:tr>
              <a:tr h="385814">
                <a:tc>
                  <a:txBody>
                    <a:bodyPr/>
                    <a:lstStyle/>
                    <a:p>
                      <a:pPr algn="ctr"/>
                      <a:r>
                        <a:rPr kumimoji="1" lang="en-US" altLang="ja-JP" dirty="0">
                          <a:latin typeface="Meiryo" panose="020B0604030504040204" pitchFamily="34" charset="-128"/>
                          <a:ea typeface="Meiryo" panose="020B0604030504040204" pitchFamily="34" charset="-128"/>
                        </a:rPr>
                        <a:t>5/14</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65</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10944190"/>
                  </a:ext>
                </a:extLst>
              </a:tr>
            </a:tbl>
          </a:graphicData>
        </a:graphic>
      </p:graphicFrame>
      <p:pic>
        <p:nvPicPr>
          <p:cNvPr id="5" name="図 4">
            <a:extLst>
              <a:ext uri="{FF2B5EF4-FFF2-40B4-BE49-F238E27FC236}">
                <a16:creationId xmlns:a16="http://schemas.microsoft.com/office/drawing/2014/main" id="{44EC2113-3A05-324F-B438-61319B2EDE8B}"/>
              </a:ext>
            </a:extLst>
          </p:cNvPr>
          <p:cNvPicPr>
            <a:picLocks noChangeAspect="1"/>
          </p:cNvPicPr>
          <p:nvPr/>
        </p:nvPicPr>
        <p:blipFill>
          <a:blip r:embed="rId2"/>
          <a:stretch>
            <a:fillRect/>
          </a:stretch>
        </p:blipFill>
        <p:spPr>
          <a:xfrm>
            <a:off x="6220792" y="3782144"/>
            <a:ext cx="3403600" cy="2743200"/>
          </a:xfrm>
          <a:prstGeom prst="rect">
            <a:avLst/>
          </a:prstGeom>
          <a:ln>
            <a:solidFill>
              <a:schemeClr val="tx1"/>
            </a:solidFill>
          </a:ln>
        </p:spPr>
      </p:pic>
      <p:grpSp>
        <p:nvGrpSpPr>
          <p:cNvPr id="12" name="グループ化 11">
            <a:extLst>
              <a:ext uri="{FF2B5EF4-FFF2-40B4-BE49-F238E27FC236}">
                <a16:creationId xmlns:a16="http://schemas.microsoft.com/office/drawing/2014/main" id="{1BB9B929-77C4-2148-93FD-F205AF3B8A85}"/>
              </a:ext>
            </a:extLst>
          </p:cNvPr>
          <p:cNvGrpSpPr/>
          <p:nvPr/>
        </p:nvGrpSpPr>
        <p:grpSpPr>
          <a:xfrm>
            <a:off x="2423592" y="1196752"/>
            <a:ext cx="6192688" cy="1807974"/>
            <a:chOff x="2423592" y="1196752"/>
            <a:chExt cx="6192688" cy="1807974"/>
          </a:xfrm>
        </p:grpSpPr>
        <p:sp>
          <p:nvSpPr>
            <p:cNvPr id="13" name="左右矢印 12">
              <a:extLst>
                <a:ext uri="{FF2B5EF4-FFF2-40B4-BE49-F238E27FC236}">
                  <a16:creationId xmlns:a16="http://schemas.microsoft.com/office/drawing/2014/main" id="{9E7CA79F-7304-CE46-9B76-64C0210E8AF3}"/>
                </a:ext>
              </a:extLst>
            </p:cNvPr>
            <p:cNvSpPr/>
            <p:nvPr/>
          </p:nvSpPr>
          <p:spPr>
            <a:xfrm>
              <a:off x="5015880" y="1609276"/>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 name="角丸四角形 13">
              <a:extLst>
                <a:ext uri="{FF2B5EF4-FFF2-40B4-BE49-F238E27FC236}">
                  <a16:creationId xmlns:a16="http://schemas.microsoft.com/office/drawing/2014/main" id="{4CA72273-410D-7E45-BE47-6C8875998592}"/>
                </a:ext>
              </a:extLst>
            </p:cNvPr>
            <p:cNvSpPr/>
            <p:nvPr/>
          </p:nvSpPr>
          <p:spPr>
            <a:xfrm>
              <a:off x="2423592" y="1196752"/>
              <a:ext cx="2592288" cy="180797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5" name="角丸四角形 14">
              <a:extLst>
                <a:ext uri="{FF2B5EF4-FFF2-40B4-BE49-F238E27FC236}">
                  <a16:creationId xmlns:a16="http://schemas.microsoft.com/office/drawing/2014/main" id="{5B9457A9-AEEB-284D-9055-8068CDA04AAD}"/>
                </a:ext>
              </a:extLst>
            </p:cNvPr>
            <p:cNvSpPr/>
            <p:nvPr/>
          </p:nvSpPr>
          <p:spPr>
            <a:xfrm>
              <a:off x="6023992" y="1196752"/>
              <a:ext cx="2592288" cy="180797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6" name="直線コネクタ 15">
              <a:extLst>
                <a:ext uri="{FF2B5EF4-FFF2-40B4-BE49-F238E27FC236}">
                  <a16:creationId xmlns:a16="http://schemas.microsoft.com/office/drawing/2014/main" id="{E0B060AB-43E9-EA44-9197-97768551EFBB}"/>
                </a:ext>
              </a:extLst>
            </p:cNvPr>
            <p:cNvCxnSpPr>
              <a:stCxn id="14" idx="1"/>
              <a:endCxn id="14" idx="3"/>
            </p:cNvCxnSpPr>
            <p:nvPr/>
          </p:nvCxnSpPr>
          <p:spPr>
            <a:xfrm>
              <a:off x="2423592" y="2100739"/>
              <a:ext cx="2592288"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C6D529A-9B08-7540-9E80-5F9610DC7DF3}"/>
                </a:ext>
              </a:extLst>
            </p:cNvPr>
            <p:cNvCxnSpPr/>
            <p:nvPr/>
          </p:nvCxnSpPr>
          <p:spPr>
            <a:xfrm>
              <a:off x="6023992" y="2100739"/>
              <a:ext cx="2592288" cy="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
        <p:nvSpPr>
          <p:cNvPr id="18" name="左右矢印 17">
            <a:extLst>
              <a:ext uri="{FF2B5EF4-FFF2-40B4-BE49-F238E27FC236}">
                <a16:creationId xmlns:a16="http://schemas.microsoft.com/office/drawing/2014/main" id="{4293AE6B-5D1A-284F-8BAA-09F83D7B3445}"/>
              </a:ext>
            </a:extLst>
          </p:cNvPr>
          <p:cNvSpPr/>
          <p:nvPr/>
        </p:nvSpPr>
        <p:spPr>
          <a:xfrm>
            <a:off x="5015880" y="4639183"/>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1036861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AAAE873-3F50-E847-AEF4-27854C643B9F}"/>
              </a:ext>
            </a:extLst>
          </p:cNvPr>
          <p:cNvSpPr>
            <a:spLocks noGrp="1"/>
          </p:cNvSpPr>
          <p:nvPr>
            <p:ph type="title"/>
          </p:nvPr>
        </p:nvSpPr>
        <p:spPr/>
        <p:txBody>
          <a:bodyPr/>
          <a:lstStyle/>
          <a:p>
            <a:r>
              <a:rPr lang="ja-JP" altLang="en-US"/>
              <a:t>可視化と認知</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31461" y="128044"/>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a:xfrm>
            <a:off x="2063552" y="1442076"/>
            <a:ext cx="6411377" cy="1626884"/>
          </a:xfrm>
        </p:spPr>
        <p:txBody>
          <a:bodyPr>
            <a:normAutofit/>
          </a:bodyPr>
          <a:lstStyle/>
          <a:p>
            <a:pPr marL="0" indent="0">
              <a:lnSpc>
                <a:spcPct val="160000"/>
              </a:lnSpc>
              <a:buNone/>
            </a:pPr>
            <a:r>
              <a:rPr lang="ja-JP" altLang="en-US"/>
              <a:t>同じ属性</a:t>
            </a:r>
            <a:r>
              <a:rPr lang="en-US" altLang="ja-JP" dirty="0"/>
              <a:t>	</a:t>
            </a:r>
            <a:r>
              <a:rPr lang="ja-JP" altLang="en-US"/>
              <a:t>　　　　　</a:t>
            </a:r>
            <a:r>
              <a:rPr lang="ja-JP" altLang="en-US">
                <a:solidFill>
                  <a:srgbClr val="C00000"/>
                </a:solidFill>
              </a:rPr>
              <a:t>同じ色、同じ形</a:t>
            </a:r>
            <a:endParaRPr lang="en-US" altLang="ja-JP" dirty="0"/>
          </a:p>
        </p:txBody>
      </p:sp>
      <p:sp>
        <p:nvSpPr>
          <p:cNvPr id="9" name="テキスト プレースホルダー 8">
            <a:extLst>
              <a:ext uri="{FF2B5EF4-FFF2-40B4-BE49-F238E27FC236}">
                <a16:creationId xmlns:a16="http://schemas.microsoft.com/office/drawing/2014/main" id="{8C2D5F68-F302-3445-B98A-F7D3D5E197DB}"/>
              </a:ext>
            </a:extLst>
          </p:cNvPr>
          <p:cNvSpPr>
            <a:spLocks noGrp="1"/>
          </p:cNvSpPr>
          <p:nvPr>
            <p:ph type="body" sz="quarter" idx="14"/>
          </p:nvPr>
        </p:nvSpPr>
        <p:spPr/>
        <p:txBody>
          <a:bodyPr/>
          <a:lstStyle/>
          <a:p>
            <a:r>
              <a:rPr lang="ja-JP" altLang="en-US"/>
              <a:t>データの可視化</a:t>
            </a:r>
          </a:p>
        </p:txBody>
      </p:sp>
      <p:sp>
        <p:nvSpPr>
          <p:cNvPr id="20" name="コンテンツ プレースホルダー 2">
            <a:extLst>
              <a:ext uri="{FF2B5EF4-FFF2-40B4-BE49-F238E27FC236}">
                <a16:creationId xmlns:a16="http://schemas.microsoft.com/office/drawing/2014/main" id="{28DA9A1B-F5CF-184F-9464-D9E39D3D0387}"/>
              </a:ext>
            </a:extLst>
          </p:cNvPr>
          <p:cNvSpPr txBox="1">
            <a:spLocks/>
          </p:cNvSpPr>
          <p:nvPr/>
        </p:nvSpPr>
        <p:spPr>
          <a:xfrm>
            <a:off x="5390668" y="1253614"/>
            <a:ext cx="3760839" cy="1525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95000"/>
                    <a:lumOff val="5000"/>
                  </a:schemeClr>
                </a:solidFill>
                <a:latin typeface="Meiryo" charset="-128"/>
                <a:ea typeface="Meiryo" charset="-128"/>
                <a:cs typeface="Meiry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95000"/>
                    <a:lumOff val="5000"/>
                  </a:schemeClr>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95000"/>
                    <a:lumOff val="5000"/>
                  </a:schemeClr>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95000"/>
                    <a:lumOff val="5000"/>
                  </a:schemeClr>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95000"/>
                    <a:lumOff val="5000"/>
                  </a:schemeClr>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60000"/>
              </a:lnSpc>
              <a:buNone/>
            </a:pPr>
            <a:endParaRPr lang="en-US" altLang="ja-JP" dirty="0">
              <a:solidFill>
                <a:srgbClr val="C00000"/>
              </a:solidFill>
            </a:endParaRPr>
          </a:p>
        </p:txBody>
      </p:sp>
      <p:cxnSp>
        <p:nvCxnSpPr>
          <p:cNvPr id="7" name="直線コネクタ 6">
            <a:extLst>
              <a:ext uri="{FF2B5EF4-FFF2-40B4-BE49-F238E27FC236}">
                <a16:creationId xmlns:a16="http://schemas.microsoft.com/office/drawing/2014/main" id="{27FBF48F-08AC-F64C-AC33-52DFAD67E449}"/>
              </a:ext>
            </a:extLst>
          </p:cNvPr>
          <p:cNvCxnSpPr/>
          <p:nvPr/>
        </p:nvCxnSpPr>
        <p:spPr>
          <a:xfrm>
            <a:off x="1631504" y="3024250"/>
            <a:ext cx="675476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7F8A32DA-E1BB-624C-A61F-98A6E70294C7}"/>
              </a:ext>
            </a:extLst>
          </p:cNvPr>
          <p:cNvGrpSpPr/>
          <p:nvPr/>
        </p:nvGrpSpPr>
        <p:grpSpPr>
          <a:xfrm>
            <a:off x="1559496" y="1484784"/>
            <a:ext cx="6480720" cy="918692"/>
            <a:chOff x="2423592" y="1241462"/>
            <a:chExt cx="6480720" cy="918692"/>
          </a:xfrm>
        </p:grpSpPr>
        <p:sp>
          <p:nvSpPr>
            <p:cNvPr id="14" name="左右矢印 13">
              <a:extLst>
                <a:ext uri="{FF2B5EF4-FFF2-40B4-BE49-F238E27FC236}">
                  <a16:creationId xmlns:a16="http://schemas.microsoft.com/office/drawing/2014/main" id="{28DF0A7B-7344-D64E-8D65-2839C914F3CB}"/>
                </a:ext>
              </a:extLst>
            </p:cNvPr>
            <p:cNvSpPr/>
            <p:nvPr/>
          </p:nvSpPr>
          <p:spPr>
            <a:xfrm>
              <a:off x="5015880" y="1241462"/>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5" name="角丸四角形 14">
              <a:extLst>
                <a:ext uri="{FF2B5EF4-FFF2-40B4-BE49-F238E27FC236}">
                  <a16:creationId xmlns:a16="http://schemas.microsoft.com/office/drawing/2014/main" id="{F576943F-1ACD-9941-B2BF-BDBDFBE3EB93}"/>
                </a:ext>
              </a:extLst>
            </p:cNvPr>
            <p:cNvSpPr/>
            <p:nvPr/>
          </p:nvSpPr>
          <p:spPr>
            <a:xfrm>
              <a:off x="2423592" y="1268760"/>
              <a:ext cx="2592288" cy="89139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 name="角丸四角形 15">
              <a:extLst>
                <a:ext uri="{FF2B5EF4-FFF2-40B4-BE49-F238E27FC236}">
                  <a16:creationId xmlns:a16="http://schemas.microsoft.com/office/drawing/2014/main" id="{F3DA38FB-EA29-1F4B-AB5B-3236CD743DEA}"/>
                </a:ext>
              </a:extLst>
            </p:cNvPr>
            <p:cNvSpPr/>
            <p:nvPr/>
          </p:nvSpPr>
          <p:spPr>
            <a:xfrm>
              <a:off x="6023992" y="1268760"/>
              <a:ext cx="2880320" cy="89139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aphicFrame>
        <p:nvGraphicFramePr>
          <p:cNvPr id="21" name="表 20">
            <a:extLst>
              <a:ext uri="{FF2B5EF4-FFF2-40B4-BE49-F238E27FC236}">
                <a16:creationId xmlns:a16="http://schemas.microsoft.com/office/drawing/2014/main" id="{A6C2D5B2-4287-3D4B-B582-C994C7180CF7}"/>
              </a:ext>
            </a:extLst>
          </p:cNvPr>
          <p:cNvGraphicFramePr>
            <a:graphicFrameLocks noGrp="1"/>
          </p:cNvGraphicFramePr>
          <p:nvPr>
            <p:extLst>
              <p:ext uri="{D42A27DB-BD31-4B8C-83A1-F6EECF244321}">
                <p14:modId xmlns:p14="http://schemas.microsoft.com/office/powerpoint/2010/main" val="3703334585"/>
              </p:ext>
            </p:extLst>
          </p:nvPr>
        </p:nvGraphicFramePr>
        <p:xfrm>
          <a:off x="1055440" y="3660170"/>
          <a:ext cx="3024336" cy="1929070"/>
        </p:xfrm>
        <a:graphic>
          <a:graphicData uri="http://schemas.openxmlformats.org/drawingml/2006/table">
            <a:tbl>
              <a:tblPr firstRow="1" bandRow="1">
                <a:tableStyleId>{5940675A-B579-460E-94D1-54222C63F5DA}</a:tableStyleId>
              </a:tblPr>
              <a:tblGrid>
                <a:gridCol w="451839">
                  <a:extLst>
                    <a:ext uri="{9D8B030D-6E8A-4147-A177-3AD203B41FA5}">
                      <a16:colId xmlns:a16="http://schemas.microsoft.com/office/drawing/2014/main" val="4038486389"/>
                    </a:ext>
                  </a:extLst>
                </a:gridCol>
                <a:gridCol w="857499">
                  <a:extLst>
                    <a:ext uri="{9D8B030D-6E8A-4147-A177-3AD203B41FA5}">
                      <a16:colId xmlns:a16="http://schemas.microsoft.com/office/drawing/2014/main" val="3210575312"/>
                    </a:ext>
                  </a:extLst>
                </a:gridCol>
                <a:gridCol w="857499">
                  <a:extLst>
                    <a:ext uri="{9D8B030D-6E8A-4147-A177-3AD203B41FA5}">
                      <a16:colId xmlns:a16="http://schemas.microsoft.com/office/drawing/2014/main" val="2174233239"/>
                    </a:ext>
                  </a:extLst>
                </a:gridCol>
                <a:gridCol w="857499">
                  <a:extLst>
                    <a:ext uri="{9D8B030D-6E8A-4147-A177-3AD203B41FA5}">
                      <a16:colId xmlns:a16="http://schemas.microsoft.com/office/drawing/2014/main" val="1240530753"/>
                    </a:ext>
                  </a:extLst>
                </a:gridCol>
              </a:tblGrid>
              <a:tr h="385814">
                <a:tc>
                  <a:txBody>
                    <a:bodyPr/>
                    <a:lstStyle/>
                    <a:p>
                      <a:pPr algn="ctr"/>
                      <a:endParaRPr kumimoji="1" lang="ja-JP" altLang="en-US">
                        <a:latin typeface="Meiryo" panose="020B0604030504040204" pitchFamily="34" charset="-128"/>
                        <a:ea typeface="Meiryo" panose="020B0604030504040204" pitchFamily="34" charset="-128"/>
                      </a:endParaRPr>
                    </a:p>
                  </a:txBody>
                  <a:tcPr/>
                </a:tc>
                <a:tc>
                  <a:txBody>
                    <a:bodyPr/>
                    <a:lstStyle/>
                    <a:p>
                      <a:r>
                        <a:rPr kumimoji="1" lang="en-US" altLang="ja-JP" dirty="0">
                          <a:latin typeface="Meiryo" panose="020B0604030504040204" pitchFamily="34" charset="-128"/>
                          <a:ea typeface="Meiryo" panose="020B0604030504040204" pitchFamily="34" charset="-128"/>
                        </a:rPr>
                        <a:t>1</a:t>
                      </a:r>
                      <a:r>
                        <a:rPr kumimoji="1" lang="ja-JP" altLang="en-US">
                          <a:latin typeface="Meiryo" panose="020B0604030504040204" pitchFamily="34" charset="-128"/>
                          <a:ea typeface="Meiryo" panose="020B0604030504040204" pitchFamily="34" charset="-128"/>
                        </a:rPr>
                        <a:t>月</a:t>
                      </a:r>
                    </a:p>
                  </a:txBody>
                  <a:tcPr/>
                </a:tc>
                <a:tc>
                  <a:txBody>
                    <a:bodyPr/>
                    <a:lstStyle/>
                    <a:p>
                      <a:r>
                        <a:rPr kumimoji="1" lang="en-US" altLang="ja-JP" dirty="0">
                          <a:latin typeface="Meiryo" panose="020B0604030504040204" pitchFamily="34" charset="-128"/>
                          <a:ea typeface="Meiryo" panose="020B0604030504040204" pitchFamily="34" charset="-128"/>
                        </a:rPr>
                        <a:t>2</a:t>
                      </a:r>
                      <a:r>
                        <a:rPr kumimoji="1" lang="ja-JP" altLang="en-US">
                          <a:latin typeface="Meiryo" panose="020B0604030504040204" pitchFamily="34" charset="-128"/>
                          <a:ea typeface="Meiryo" panose="020B0604030504040204" pitchFamily="34" charset="-128"/>
                        </a:rPr>
                        <a:t>月</a:t>
                      </a:r>
                    </a:p>
                  </a:txBody>
                  <a:tcPr/>
                </a:tc>
                <a:tc>
                  <a:txBody>
                    <a:bodyPr/>
                    <a:lstStyle/>
                    <a:p>
                      <a:r>
                        <a:rPr kumimoji="1" lang="en-US" altLang="ja-JP" dirty="0">
                          <a:latin typeface="Meiryo" panose="020B0604030504040204" pitchFamily="34" charset="-128"/>
                          <a:ea typeface="Meiryo" panose="020B0604030504040204" pitchFamily="34" charset="-128"/>
                        </a:rPr>
                        <a:t>3</a:t>
                      </a:r>
                      <a:r>
                        <a:rPr kumimoji="1" lang="ja-JP" altLang="en-US">
                          <a:latin typeface="Meiryo" panose="020B0604030504040204" pitchFamily="34" charset="-128"/>
                          <a:ea typeface="Meiryo" panose="020B0604030504040204" pitchFamily="34" charset="-128"/>
                        </a:rPr>
                        <a:t>月</a:t>
                      </a:r>
                    </a:p>
                  </a:txBody>
                  <a:tcPr/>
                </a:tc>
                <a:extLst>
                  <a:ext uri="{0D108BD9-81ED-4DB2-BD59-A6C34878D82A}">
                    <a16:rowId xmlns:a16="http://schemas.microsoft.com/office/drawing/2014/main" val="3566679024"/>
                  </a:ext>
                </a:extLst>
              </a:tr>
              <a:tr h="385814">
                <a:tc>
                  <a:txBody>
                    <a:bodyPr/>
                    <a:lstStyle/>
                    <a:p>
                      <a:pPr algn="ctr"/>
                      <a:r>
                        <a:rPr kumimoji="1" lang="en-US" altLang="ja-JP" dirty="0">
                          <a:latin typeface="Meiryo" panose="020B0604030504040204" pitchFamily="34" charset="-128"/>
                          <a:ea typeface="Meiryo" panose="020B0604030504040204" pitchFamily="34" charset="-128"/>
                        </a:rPr>
                        <a:t>A</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20</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29</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28</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3567635283"/>
                  </a:ext>
                </a:extLst>
              </a:tr>
              <a:tr h="385814">
                <a:tc>
                  <a:txBody>
                    <a:bodyPr/>
                    <a:lstStyle/>
                    <a:p>
                      <a:pPr algn="ctr"/>
                      <a:r>
                        <a:rPr kumimoji="1" lang="en-US" altLang="ja-JP" dirty="0">
                          <a:latin typeface="Meiryo" panose="020B0604030504040204" pitchFamily="34" charset="-128"/>
                          <a:ea typeface="Meiryo" panose="020B0604030504040204" pitchFamily="34" charset="-128"/>
                        </a:rPr>
                        <a:t>B</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102</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82</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99</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398233486"/>
                  </a:ext>
                </a:extLst>
              </a:tr>
              <a:tr h="385814">
                <a:tc>
                  <a:txBody>
                    <a:bodyPr/>
                    <a:lstStyle/>
                    <a:p>
                      <a:pPr algn="ctr"/>
                      <a:r>
                        <a:rPr kumimoji="1" lang="en-US" altLang="ja-JP" dirty="0">
                          <a:latin typeface="Meiryo" panose="020B0604030504040204" pitchFamily="34" charset="-128"/>
                          <a:ea typeface="Meiryo" panose="020B0604030504040204" pitchFamily="34" charset="-128"/>
                        </a:rPr>
                        <a:t>C</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78</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103</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82</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83748394"/>
                  </a:ext>
                </a:extLst>
              </a:tr>
              <a:tr h="385814">
                <a:tc>
                  <a:txBody>
                    <a:bodyPr/>
                    <a:lstStyle/>
                    <a:p>
                      <a:pPr algn="ctr"/>
                      <a:r>
                        <a:rPr kumimoji="1" lang="en-US" altLang="ja-JP" dirty="0">
                          <a:latin typeface="Meiryo" panose="020B0604030504040204" pitchFamily="34" charset="-128"/>
                          <a:ea typeface="Meiryo" panose="020B0604030504040204" pitchFamily="34" charset="-128"/>
                        </a:rPr>
                        <a:t>D</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25</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21</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19</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10944190"/>
                  </a:ext>
                </a:extLst>
              </a:tr>
            </a:tbl>
          </a:graphicData>
        </a:graphic>
      </p:graphicFrame>
      <p:sp>
        <p:nvSpPr>
          <p:cNvPr id="27" name="左右矢印 26">
            <a:extLst>
              <a:ext uri="{FF2B5EF4-FFF2-40B4-BE49-F238E27FC236}">
                <a16:creationId xmlns:a16="http://schemas.microsoft.com/office/drawing/2014/main" id="{3588EBFC-FEAA-8D47-9265-3226CA4AAE5C}"/>
              </a:ext>
            </a:extLst>
          </p:cNvPr>
          <p:cNvSpPr/>
          <p:nvPr/>
        </p:nvSpPr>
        <p:spPr>
          <a:xfrm>
            <a:off x="4165610" y="4149080"/>
            <a:ext cx="1008112" cy="891394"/>
          </a:xfrm>
          <a:prstGeom prst="leftRightArrow">
            <a:avLst>
              <a:gd name="adj1" fmla="val 52772"/>
              <a:gd name="adj2" fmla="val 38135"/>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aphicFrame>
        <p:nvGraphicFramePr>
          <p:cNvPr id="10" name="グラフ 9">
            <a:extLst>
              <a:ext uri="{FF2B5EF4-FFF2-40B4-BE49-F238E27FC236}">
                <a16:creationId xmlns:a16="http://schemas.microsoft.com/office/drawing/2014/main" id="{F466D93E-4D35-1940-92E1-EB17D641F28C}"/>
              </a:ext>
            </a:extLst>
          </p:cNvPr>
          <p:cNvGraphicFramePr/>
          <p:nvPr>
            <p:extLst>
              <p:ext uri="{D42A27DB-BD31-4B8C-83A1-F6EECF244321}">
                <p14:modId xmlns:p14="http://schemas.microsoft.com/office/powerpoint/2010/main" val="3858423966"/>
              </p:ext>
            </p:extLst>
          </p:nvPr>
        </p:nvGraphicFramePr>
        <p:xfrm>
          <a:off x="5159896" y="3428873"/>
          <a:ext cx="3428237" cy="27364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グラフ 27">
            <a:extLst>
              <a:ext uri="{FF2B5EF4-FFF2-40B4-BE49-F238E27FC236}">
                <a16:creationId xmlns:a16="http://schemas.microsoft.com/office/drawing/2014/main" id="{AAB0F2B0-64DE-5D4B-A3E2-D2A8E1A7B57A}"/>
              </a:ext>
            </a:extLst>
          </p:cNvPr>
          <p:cNvGraphicFramePr/>
          <p:nvPr>
            <p:extLst>
              <p:ext uri="{D42A27DB-BD31-4B8C-83A1-F6EECF244321}">
                <p14:modId xmlns:p14="http://schemas.microsoft.com/office/powerpoint/2010/main" val="404912316"/>
              </p:ext>
            </p:extLst>
          </p:nvPr>
        </p:nvGraphicFramePr>
        <p:xfrm>
          <a:off x="8609619" y="3428873"/>
          <a:ext cx="3428237" cy="27364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8763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162FFAFC-8E0B-EF47-B22D-C455F21ACC2F}"/>
              </a:ext>
            </a:extLst>
          </p:cNvPr>
          <p:cNvSpPr>
            <a:spLocks noGrp="1"/>
          </p:cNvSpPr>
          <p:nvPr>
            <p:ph idx="1"/>
          </p:nvPr>
        </p:nvSpPr>
        <p:spPr/>
        <p:txBody>
          <a:bodyPr/>
          <a:lstStyle/>
          <a:p>
            <a:r>
              <a:rPr lang="en-US" altLang="ja-JP" dirty="0"/>
              <a:t>1854</a:t>
            </a:r>
            <a:r>
              <a:rPr lang="ja-JP" altLang="en-US"/>
              <a:t>年ロンドンのソーホー地区、ブロード通りでコレラが大流行</a:t>
            </a:r>
            <a:endParaRPr lang="en-US" altLang="ja-JP" dirty="0"/>
          </a:p>
          <a:p>
            <a:r>
              <a:rPr lang="ja-JP" altLang="en-US"/>
              <a:t>当時、「瘴気」と呼ばれる空気中の粒子が原因とされていたが、　コレラが</a:t>
            </a:r>
            <a:r>
              <a:rPr lang="ja-JP" altLang="en-US">
                <a:solidFill>
                  <a:srgbClr val="C00000"/>
                </a:solidFill>
              </a:rPr>
              <a:t>なぜおこるのか、よく分かっていなかった。</a:t>
            </a:r>
            <a:endParaRPr lang="en-US" altLang="ja-JP" dirty="0">
              <a:solidFill>
                <a:srgbClr val="C00000"/>
              </a:solidFill>
            </a:endParaRPr>
          </a:p>
          <a:p>
            <a:endParaRPr lang="en-US" altLang="ja-JP" dirty="0"/>
          </a:p>
          <a:p>
            <a:endParaRPr lang="ja-JP" altLang="en-US"/>
          </a:p>
        </p:txBody>
      </p:sp>
      <p:sp>
        <p:nvSpPr>
          <p:cNvPr id="2" name="タイトル 1">
            <a:extLst>
              <a:ext uri="{FF2B5EF4-FFF2-40B4-BE49-F238E27FC236}">
                <a16:creationId xmlns:a16="http://schemas.microsoft.com/office/drawing/2014/main" id="{6E2C140E-A5A2-1142-A7C2-A7220BFDDB55}"/>
              </a:ext>
            </a:extLst>
          </p:cNvPr>
          <p:cNvSpPr>
            <a:spLocks noGrp="1"/>
          </p:cNvSpPr>
          <p:nvPr>
            <p:ph type="title"/>
          </p:nvPr>
        </p:nvSpPr>
        <p:spPr/>
        <p:txBody>
          <a:bodyPr/>
          <a:lstStyle/>
          <a:p>
            <a:r>
              <a:rPr lang="ja-JP" altLang="en-US"/>
              <a:t>データ可視化が役に立った事例（１）</a:t>
            </a:r>
          </a:p>
        </p:txBody>
      </p:sp>
      <p:sp>
        <p:nvSpPr>
          <p:cNvPr id="6" name="テキスト プレースホルダー 5">
            <a:extLst>
              <a:ext uri="{FF2B5EF4-FFF2-40B4-BE49-F238E27FC236}">
                <a16:creationId xmlns:a16="http://schemas.microsoft.com/office/drawing/2014/main" id="{60B071F3-DA63-2E47-B07F-E02A0591A702}"/>
              </a:ext>
            </a:extLst>
          </p:cNvPr>
          <p:cNvSpPr>
            <a:spLocks noGrp="1"/>
          </p:cNvSpPr>
          <p:nvPr>
            <p:ph type="body" sz="quarter" idx="14"/>
          </p:nvPr>
        </p:nvSpPr>
        <p:spPr/>
        <p:txBody>
          <a:bodyPr>
            <a:normAutofit fontScale="85000" lnSpcReduction="20000"/>
          </a:bodyPr>
          <a:lstStyle/>
          <a:p>
            <a:endParaRPr lang="ja-JP" altLang="en-US"/>
          </a:p>
        </p:txBody>
      </p:sp>
      <p:grpSp>
        <p:nvGrpSpPr>
          <p:cNvPr id="11" name="グループ化 10">
            <a:extLst>
              <a:ext uri="{FF2B5EF4-FFF2-40B4-BE49-F238E27FC236}">
                <a16:creationId xmlns:a16="http://schemas.microsoft.com/office/drawing/2014/main" id="{3382DD51-106E-394B-8455-EBF13563D875}"/>
              </a:ext>
            </a:extLst>
          </p:cNvPr>
          <p:cNvGrpSpPr/>
          <p:nvPr/>
        </p:nvGrpSpPr>
        <p:grpSpPr>
          <a:xfrm>
            <a:off x="3361184" y="4366831"/>
            <a:ext cx="8304922" cy="1989519"/>
            <a:chOff x="3359696" y="3573016"/>
            <a:chExt cx="8304922" cy="1989519"/>
          </a:xfrm>
        </p:grpSpPr>
        <p:sp>
          <p:nvSpPr>
            <p:cNvPr id="9" name="角丸四角形 8">
              <a:extLst>
                <a:ext uri="{FF2B5EF4-FFF2-40B4-BE49-F238E27FC236}">
                  <a16:creationId xmlns:a16="http://schemas.microsoft.com/office/drawing/2014/main" id="{CB328520-6D1C-2947-B86C-E671694C64DD}"/>
                </a:ext>
              </a:extLst>
            </p:cNvPr>
            <p:cNvSpPr/>
            <p:nvPr/>
          </p:nvSpPr>
          <p:spPr>
            <a:xfrm>
              <a:off x="3359696" y="3573016"/>
              <a:ext cx="8304922" cy="1954578"/>
            </a:xfrm>
            <a:prstGeom prst="roundRect">
              <a:avLst/>
            </a:prstGeom>
            <a:solidFill>
              <a:schemeClr val="bg1"/>
            </a:solidFill>
            <a:ln w="28575">
              <a:solidFill>
                <a:schemeClr val="tx2"/>
              </a:solidFill>
            </a:ln>
            <a:effectLst>
              <a:innerShdw blurRad="63500" dist="50800" dir="13500000">
                <a:prstClr val="black">
                  <a:alpha val="50000"/>
                </a:prstClr>
              </a:innerShdw>
            </a:effectLst>
          </p:spPr>
          <p:txBody>
            <a:bodyPr wrap="square">
              <a:spAutoFit/>
            </a:bodyPr>
            <a:lstStyle/>
            <a:p>
              <a:pPr lvl="0">
                <a:spcBef>
                  <a:spcPct val="20000"/>
                </a:spcBef>
              </a:pPr>
              <a:r>
                <a:rPr lang="en-US" altLang="ja-JP" sz="3200" b="1" dirty="0">
                  <a:solidFill>
                    <a:srgbClr val="1F497D"/>
                  </a:solidFill>
                  <a:latin typeface="Meiryo UI" panose="020B0604030504040204" pitchFamily="34" charset="-128"/>
                  <a:ea typeface="Meiryo UI" panose="020B0604030504040204" pitchFamily="34" charset="-128"/>
                </a:rPr>
                <a:t>※</a:t>
              </a:r>
              <a:r>
                <a:rPr lang="en-US" altLang="ja-JP" sz="3200" b="1" dirty="0">
                  <a:solidFill>
                    <a:schemeClr val="accent2"/>
                  </a:solidFill>
                  <a:latin typeface="Meiryo UI" panose="020B0604030504040204" pitchFamily="34" charset="-128"/>
                  <a:ea typeface="Meiryo UI" panose="020B0604030504040204" pitchFamily="34" charset="-128"/>
                </a:rPr>
                <a:t>1884</a:t>
              </a:r>
              <a:r>
                <a:rPr lang="ja-JP" altLang="en-US" sz="3200" b="1">
                  <a:solidFill>
                    <a:schemeClr val="accent2"/>
                  </a:solidFill>
                  <a:latin typeface="Meiryo UI" panose="020B0604030504040204" pitchFamily="34" charset="-128"/>
                  <a:ea typeface="Meiryo UI" panose="020B0604030504040204" pitchFamily="34" charset="-128"/>
                </a:rPr>
                <a:t>年</a:t>
              </a:r>
              <a:r>
                <a:rPr lang="ja-JP" altLang="en-US" sz="3200" b="1">
                  <a:solidFill>
                    <a:srgbClr val="1F497D"/>
                  </a:solidFill>
                  <a:latin typeface="Meiryo UI" panose="020B0604030504040204" pitchFamily="34" charset="-128"/>
                  <a:ea typeface="Meiryo UI" panose="020B0604030504040204" pitchFamily="34" charset="-128"/>
                </a:rPr>
                <a:t>にコッホによりコレラ菌発見</a:t>
              </a:r>
              <a:endParaRPr lang="en-US" altLang="ja-JP" sz="3200" b="1" dirty="0">
                <a:solidFill>
                  <a:srgbClr val="1F497D"/>
                </a:solidFill>
                <a:latin typeface="Meiryo UI" panose="020B0604030504040204" pitchFamily="34" charset="-128"/>
                <a:ea typeface="Meiryo UI" panose="020B0604030504040204" pitchFamily="34" charset="-128"/>
              </a:endParaRPr>
            </a:p>
            <a:p>
              <a:pPr lvl="0">
                <a:spcBef>
                  <a:spcPct val="20000"/>
                </a:spcBef>
              </a:pPr>
              <a:r>
                <a:rPr lang="ja-JP" altLang="en-US" sz="3200" b="1">
                  <a:solidFill>
                    <a:srgbClr val="1F497D"/>
                  </a:solidFill>
                  <a:latin typeface="Meiryo UI" panose="020B0604030504040204" pitchFamily="34" charset="-128"/>
                  <a:ea typeface="Meiryo UI" panose="020B0604030504040204" pitchFamily="34" charset="-128"/>
                </a:rPr>
                <a:t>ちなみにコレラは菌により汚染された</a:t>
              </a:r>
              <a:endParaRPr lang="en-US" altLang="ja-JP" sz="3200" b="1" dirty="0">
                <a:solidFill>
                  <a:srgbClr val="1F497D"/>
                </a:solidFill>
                <a:latin typeface="Meiryo UI" panose="020B0604030504040204" pitchFamily="34" charset="-128"/>
                <a:ea typeface="Meiryo UI" panose="020B0604030504040204" pitchFamily="34" charset="-128"/>
              </a:endParaRPr>
            </a:p>
            <a:p>
              <a:pPr lvl="0">
                <a:spcBef>
                  <a:spcPct val="20000"/>
                </a:spcBef>
              </a:pPr>
              <a:r>
                <a:rPr lang="ja-JP" altLang="en-US" sz="3200" b="1">
                  <a:solidFill>
                    <a:srgbClr val="1F497D"/>
                  </a:solidFill>
                  <a:latin typeface="Meiryo UI" panose="020B0604030504040204" pitchFamily="34" charset="-128"/>
                  <a:ea typeface="Meiryo UI" panose="020B0604030504040204" pitchFamily="34" charset="-128"/>
                </a:rPr>
                <a:t>水や食物により経口感染する．</a:t>
              </a:r>
              <a:endParaRPr lang="en-US" altLang="ja-JP" sz="3200" b="1" dirty="0">
                <a:solidFill>
                  <a:srgbClr val="1F497D"/>
                </a:solidFill>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E7AD7565-27B4-2C46-AEBB-9E9BFD7CB3EE}"/>
                </a:ext>
              </a:extLst>
            </p:cNvPr>
            <p:cNvPicPr>
              <a:picLocks noChangeAspect="1"/>
            </p:cNvPicPr>
            <p:nvPr/>
          </p:nvPicPr>
          <p:blipFill>
            <a:blip r:embed="rId2"/>
            <a:stretch>
              <a:fillRect/>
            </a:stretch>
          </p:blipFill>
          <p:spPr>
            <a:xfrm>
              <a:off x="9920023" y="3588280"/>
              <a:ext cx="1592141" cy="1974255"/>
            </a:xfrm>
            <a:prstGeom prst="ellipse">
              <a:avLst/>
            </a:prstGeom>
            <a:ln>
              <a:noFill/>
            </a:ln>
            <a:effectLst>
              <a:softEdge rad="112500"/>
            </a:effectLst>
          </p:spPr>
        </p:pic>
      </p:gr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83080" y="0"/>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Tree>
    <p:extLst>
      <p:ext uri="{BB962C8B-B14F-4D97-AF65-F5344CB8AC3E}">
        <p14:creationId xmlns:p14="http://schemas.microsoft.com/office/powerpoint/2010/main" val="302700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EC53222-C168-6149-A843-6EB4F8981BEE}"/>
              </a:ext>
            </a:extLst>
          </p:cNvPr>
          <p:cNvSpPr>
            <a:spLocks noGrp="1"/>
          </p:cNvSpPr>
          <p:nvPr>
            <p:ph idx="1"/>
          </p:nvPr>
        </p:nvSpPr>
        <p:spPr>
          <a:xfrm>
            <a:off x="527383" y="1844824"/>
            <a:ext cx="5745890" cy="4511526"/>
          </a:xfrm>
        </p:spPr>
        <p:txBody>
          <a:bodyPr>
            <a:normAutofit fontScale="92500" lnSpcReduction="10000"/>
          </a:bodyPr>
          <a:lstStyle/>
          <a:p>
            <a:r>
              <a:rPr lang="ja-JP" altLang="en-US"/>
              <a:t>ジョン・スノーは，コレラ患者の発生数を地図で可視化した</a:t>
            </a:r>
          </a:p>
          <a:p>
            <a:pPr marL="0" indent="0">
              <a:buNone/>
            </a:pPr>
            <a:endParaRPr lang="en-US" altLang="ja-JP" dirty="0"/>
          </a:p>
          <a:p>
            <a:r>
              <a:rPr lang="ja-JP" altLang="en-US"/>
              <a:t>ひとつの井戸の周囲に患者が集中し，その井戸を利用する家に患者が発生することが判明</a:t>
            </a:r>
            <a:endParaRPr lang="en-US" altLang="ja-JP" dirty="0"/>
          </a:p>
          <a:p>
            <a:endParaRPr lang="en-US" altLang="ja-JP" dirty="0"/>
          </a:p>
          <a:p>
            <a:endParaRPr lang="en-US" altLang="ja-JP" dirty="0"/>
          </a:p>
          <a:p>
            <a:pPr marL="0" indent="0">
              <a:buNone/>
            </a:pPr>
            <a:r>
              <a:rPr lang="ja-JP" altLang="en-US"/>
              <a:t>　</a:t>
            </a:r>
          </a:p>
        </p:txBody>
      </p:sp>
      <p:sp>
        <p:nvSpPr>
          <p:cNvPr id="6" name="テキスト プレースホルダー 5">
            <a:extLst>
              <a:ext uri="{FF2B5EF4-FFF2-40B4-BE49-F238E27FC236}">
                <a16:creationId xmlns:a16="http://schemas.microsoft.com/office/drawing/2014/main" id="{2F625006-807C-9B4F-B3AF-A2186B7EA2AD}"/>
              </a:ext>
            </a:extLst>
          </p:cNvPr>
          <p:cNvSpPr>
            <a:spLocks noGrp="1"/>
          </p:cNvSpPr>
          <p:nvPr>
            <p:ph type="body" sz="quarter" idx="13"/>
          </p:nvPr>
        </p:nvSpPr>
        <p:spPr/>
        <p:txBody>
          <a:bodyPr>
            <a:normAutofit fontScale="92500" lnSpcReduction="20000"/>
          </a:bodyPr>
          <a:lstStyle/>
          <a:p>
            <a:r>
              <a:rPr lang="ja-JP" altLang="en-US"/>
              <a:t>ジョン・スノー（</a:t>
            </a:r>
            <a:r>
              <a:rPr lang="en-US" altLang="ja-JP" dirty="0"/>
              <a:t>1813-1858</a:t>
            </a:r>
            <a:r>
              <a:rPr lang="ja-JP" altLang="en-US"/>
              <a:t>）のコレラ地図</a:t>
            </a:r>
          </a:p>
        </p:txBody>
      </p:sp>
      <p:sp>
        <p:nvSpPr>
          <p:cNvPr id="2" name="タイトル 1">
            <a:extLst>
              <a:ext uri="{FF2B5EF4-FFF2-40B4-BE49-F238E27FC236}">
                <a16:creationId xmlns:a16="http://schemas.microsoft.com/office/drawing/2014/main" id="{91DBADB7-F542-4C4C-B457-1AB81141BE9C}"/>
              </a:ext>
            </a:extLst>
          </p:cNvPr>
          <p:cNvSpPr>
            <a:spLocks noGrp="1"/>
          </p:cNvSpPr>
          <p:nvPr>
            <p:ph type="title"/>
          </p:nvPr>
        </p:nvSpPr>
        <p:spPr/>
        <p:txBody>
          <a:bodyPr/>
          <a:lstStyle/>
          <a:p>
            <a:r>
              <a:rPr lang="ja-JP" altLang="en-US"/>
              <a:t>データ可視化が役に立った事例（１）</a:t>
            </a:r>
          </a:p>
        </p:txBody>
      </p:sp>
      <p:sp>
        <p:nvSpPr>
          <p:cNvPr id="7" name="テキスト プレースホルダー 6">
            <a:extLst>
              <a:ext uri="{FF2B5EF4-FFF2-40B4-BE49-F238E27FC236}">
                <a16:creationId xmlns:a16="http://schemas.microsoft.com/office/drawing/2014/main" id="{20BFB7B0-1B82-6C48-94F3-D48EEA4C43E9}"/>
              </a:ext>
            </a:extLst>
          </p:cNvPr>
          <p:cNvSpPr>
            <a:spLocks noGrp="1"/>
          </p:cNvSpPr>
          <p:nvPr>
            <p:ph type="body" sz="quarter" idx="14"/>
          </p:nvPr>
        </p:nvSpPr>
        <p:spPr/>
        <p:txBody>
          <a:bodyPr/>
          <a:lstStyle/>
          <a:p>
            <a:endParaRPr lang="ja-JP" altLang="en-US"/>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783080" y="0"/>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grpSp>
        <p:nvGrpSpPr>
          <p:cNvPr id="31" name="グループ化 30">
            <a:extLst>
              <a:ext uri="{FF2B5EF4-FFF2-40B4-BE49-F238E27FC236}">
                <a16:creationId xmlns:a16="http://schemas.microsoft.com/office/drawing/2014/main" id="{8BFCDBCE-2F83-2D43-8D39-A98026B4ED49}"/>
              </a:ext>
            </a:extLst>
          </p:cNvPr>
          <p:cNvGrpSpPr/>
          <p:nvPr/>
        </p:nvGrpSpPr>
        <p:grpSpPr>
          <a:xfrm>
            <a:off x="6456040" y="1700808"/>
            <a:ext cx="5184576" cy="4835532"/>
            <a:chOff x="6557384" y="1714028"/>
            <a:chExt cx="5515280" cy="5143972"/>
          </a:xfrm>
        </p:grpSpPr>
        <p:grpSp>
          <p:nvGrpSpPr>
            <p:cNvPr id="11" name="グループ化 10">
              <a:extLst>
                <a:ext uri="{FF2B5EF4-FFF2-40B4-BE49-F238E27FC236}">
                  <a16:creationId xmlns:a16="http://schemas.microsoft.com/office/drawing/2014/main" id="{EC391313-FDC9-9441-9F63-5EA6ED256FEC}"/>
                </a:ext>
              </a:extLst>
            </p:cNvPr>
            <p:cNvGrpSpPr/>
            <p:nvPr/>
          </p:nvGrpSpPr>
          <p:grpSpPr>
            <a:xfrm>
              <a:off x="6557384" y="1714028"/>
              <a:ext cx="5515280" cy="5143972"/>
              <a:chOff x="6557384" y="1714028"/>
              <a:chExt cx="5515280" cy="5143972"/>
            </a:xfrm>
          </p:grpSpPr>
          <p:pic>
            <p:nvPicPr>
              <p:cNvPr id="10" name="図 9">
                <a:extLst>
                  <a:ext uri="{FF2B5EF4-FFF2-40B4-BE49-F238E27FC236}">
                    <a16:creationId xmlns:a16="http://schemas.microsoft.com/office/drawing/2014/main" id="{7215EC16-AF96-F349-BA19-842AD1A72446}"/>
                  </a:ext>
                </a:extLst>
              </p:cNvPr>
              <p:cNvPicPr>
                <a:picLocks noChangeAspect="1"/>
              </p:cNvPicPr>
              <p:nvPr/>
            </p:nvPicPr>
            <p:blipFill>
              <a:blip r:embed="rId2"/>
              <a:stretch>
                <a:fillRect/>
              </a:stretch>
            </p:blipFill>
            <p:spPr>
              <a:xfrm>
                <a:off x="6557384" y="1714028"/>
                <a:ext cx="5515280" cy="5143972"/>
              </a:xfrm>
              <a:prstGeom prst="rect">
                <a:avLst/>
              </a:prstGeom>
            </p:spPr>
          </p:pic>
          <p:sp>
            <p:nvSpPr>
              <p:cNvPr id="8" name="正方形/長方形 7">
                <a:extLst>
                  <a:ext uri="{FF2B5EF4-FFF2-40B4-BE49-F238E27FC236}">
                    <a16:creationId xmlns:a16="http://schemas.microsoft.com/office/drawing/2014/main" id="{F8524788-ADC5-9A47-8CEC-AA2ADA336A02}"/>
                  </a:ext>
                </a:extLst>
              </p:cNvPr>
              <p:cNvSpPr/>
              <p:nvPr/>
            </p:nvSpPr>
            <p:spPr>
              <a:xfrm>
                <a:off x="8832304" y="3429000"/>
                <a:ext cx="1728192" cy="136815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9" name="円/楕円 18">
              <a:extLst>
                <a:ext uri="{FF2B5EF4-FFF2-40B4-BE49-F238E27FC236}">
                  <a16:creationId xmlns:a16="http://schemas.microsoft.com/office/drawing/2014/main" id="{47AB017B-9C7C-C142-A600-7A4F6D132E93}"/>
                </a:ext>
              </a:extLst>
            </p:cNvPr>
            <p:cNvSpPr/>
            <p:nvPr/>
          </p:nvSpPr>
          <p:spPr>
            <a:xfrm>
              <a:off x="9552384" y="3983728"/>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 name="円/楕円 19">
              <a:extLst>
                <a:ext uri="{FF2B5EF4-FFF2-40B4-BE49-F238E27FC236}">
                  <a16:creationId xmlns:a16="http://schemas.microsoft.com/office/drawing/2014/main" id="{3616E4E0-F729-7649-B376-C5574F322E56}"/>
                </a:ext>
              </a:extLst>
            </p:cNvPr>
            <p:cNvSpPr/>
            <p:nvPr/>
          </p:nvSpPr>
          <p:spPr>
            <a:xfrm>
              <a:off x="9891088" y="2132856"/>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 name="円/楕円 20">
              <a:extLst>
                <a:ext uri="{FF2B5EF4-FFF2-40B4-BE49-F238E27FC236}">
                  <a16:creationId xmlns:a16="http://schemas.microsoft.com/office/drawing/2014/main" id="{02948938-80F0-C841-B3F2-B2EFD1C87762}"/>
                </a:ext>
              </a:extLst>
            </p:cNvPr>
            <p:cNvSpPr/>
            <p:nvPr/>
          </p:nvSpPr>
          <p:spPr>
            <a:xfrm>
              <a:off x="10374278" y="1989816"/>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2" name="円/楕円 21">
              <a:extLst>
                <a:ext uri="{FF2B5EF4-FFF2-40B4-BE49-F238E27FC236}">
                  <a16:creationId xmlns:a16="http://schemas.microsoft.com/office/drawing/2014/main" id="{41DAA880-0A50-974C-9BD0-3270CE48280B}"/>
                </a:ext>
              </a:extLst>
            </p:cNvPr>
            <p:cNvSpPr/>
            <p:nvPr/>
          </p:nvSpPr>
          <p:spPr>
            <a:xfrm>
              <a:off x="8328248" y="2897262"/>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 name="円/楕円 22">
              <a:extLst>
                <a:ext uri="{FF2B5EF4-FFF2-40B4-BE49-F238E27FC236}">
                  <a16:creationId xmlns:a16="http://schemas.microsoft.com/office/drawing/2014/main" id="{F459B5BF-2331-6C42-844F-0C8066C63FE6}"/>
                </a:ext>
              </a:extLst>
            </p:cNvPr>
            <p:cNvSpPr/>
            <p:nvPr/>
          </p:nvSpPr>
          <p:spPr>
            <a:xfrm>
              <a:off x="8342871" y="3585740"/>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 name="円/楕円 23">
              <a:extLst>
                <a:ext uri="{FF2B5EF4-FFF2-40B4-BE49-F238E27FC236}">
                  <a16:creationId xmlns:a16="http://schemas.microsoft.com/office/drawing/2014/main" id="{3FD5B399-2FA7-E64B-86BE-BC6A94B97DAD}"/>
                </a:ext>
              </a:extLst>
            </p:cNvPr>
            <p:cNvSpPr/>
            <p:nvPr/>
          </p:nvSpPr>
          <p:spPr>
            <a:xfrm>
              <a:off x="8904312" y="5351880"/>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5" name="円/楕円 24">
              <a:extLst>
                <a:ext uri="{FF2B5EF4-FFF2-40B4-BE49-F238E27FC236}">
                  <a16:creationId xmlns:a16="http://schemas.microsoft.com/office/drawing/2014/main" id="{CCA0DB4A-BC46-704F-9F94-3E195114D073}"/>
                </a:ext>
              </a:extLst>
            </p:cNvPr>
            <p:cNvSpPr/>
            <p:nvPr/>
          </p:nvSpPr>
          <p:spPr>
            <a:xfrm>
              <a:off x="9840416" y="5186528"/>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6" name="円/楕円 25">
              <a:extLst>
                <a:ext uri="{FF2B5EF4-FFF2-40B4-BE49-F238E27FC236}">
                  <a16:creationId xmlns:a16="http://schemas.microsoft.com/office/drawing/2014/main" id="{1C7CA85D-79C9-7C4C-84E8-CE3CBA7688F5}"/>
                </a:ext>
              </a:extLst>
            </p:cNvPr>
            <p:cNvSpPr/>
            <p:nvPr/>
          </p:nvSpPr>
          <p:spPr>
            <a:xfrm>
              <a:off x="10632504" y="6165304"/>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7" name="円/楕円 26">
              <a:extLst>
                <a:ext uri="{FF2B5EF4-FFF2-40B4-BE49-F238E27FC236}">
                  <a16:creationId xmlns:a16="http://schemas.microsoft.com/office/drawing/2014/main" id="{757C34ED-E3CB-BA48-8AF5-E98060DD0EEA}"/>
                </a:ext>
              </a:extLst>
            </p:cNvPr>
            <p:cNvSpPr/>
            <p:nvPr/>
          </p:nvSpPr>
          <p:spPr>
            <a:xfrm>
              <a:off x="10827192" y="4797152"/>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円/楕円 27">
              <a:extLst>
                <a:ext uri="{FF2B5EF4-FFF2-40B4-BE49-F238E27FC236}">
                  <a16:creationId xmlns:a16="http://schemas.microsoft.com/office/drawing/2014/main" id="{4BF81959-243C-564F-AFF0-596BE01C79B2}"/>
                </a:ext>
              </a:extLst>
            </p:cNvPr>
            <p:cNvSpPr/>
            <p:nvPr/>
          </p:nvSpPr>
          <p:spPr>
            <a:xfrm>
              <a:off x="11640616" y="4663447"/>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円/楕円 28">
              <a:extLst>
                <a:ext uri="{FF2B5EF4-FFF2-40B4-BE49-F238E27FC236}">
                  <a16:creationId xmlns:a16="http://schemas.microsoft.com/office/drawing/2014/main" id="{376818BA-BA40-3D47-B391-C45474C42994}"/>
                </a:ext>
              </a:extLst>
            </p:cNvPr>
            <p:cNvSpPr/>
            <p:nvPr/>
          </p:nvSpPr>
          <p:spPr>
            <a:xfrm>
              <a:off x="8341250" y="1907140"/>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0" name="円/楕円 29">
              <a:extLst>
                <a:ext uri="{FF2B5EF4-FFF2-40B4-BE49-F238E27FC236}">
                  <a16:creationId xmlns:a16="http://schemas.microsoft.com/office/drawing/2014/main" id="{D7D67747-20DC-A64A-BE95-57801B9212AE}"/>
                </a:ext>
              </a:extLst>
            </p:cNvPr>
            <p:cNvSpPr/>
            <p:nvPr/>
          </p:nvSpPr>
          <p:spPr>
            <a:xfrm>
              <a:off x="9087690" y="1749633"/>
              <a:ext cx="165352" cy="1653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18" name="グループ化 17">
            <a:extLst>
              <a:ext uri="{FF2B5EF4-FFF2-40B4-BE49-F238E27FC236}">
                <a16:creationId xmlns:a16="http://schemas.microsoft.com/office/drawing/2014/main" id="{7DB14199-6F58-8E40-BC09-C1021A71D301}"/>
              </a:ext>
            </a:extLst>
          </p:cNvPr>
          <p:cNvGrpSpPr/>
          <p:nvPr/>
        </p:nvGrpSpPr>
        <p:grpSpPr>
          <a:xfrm>
            <a:off x="7060647" y="2519343"/>
            <a:ext cx="4983473" cy="3809097"/>
            <a:chOff x="6528048" y="1700808"/>
            <a:chExt cx="4983473" cy="3809097"/>
          </a:xfrm>
        </p:grpSpPr>
        <p:pic>
          <p:nvPicPr>
            <p:cNvPr id="9" name="図 8">
              <a:extLst>
                <a:ext uri="{FF2B5EF4-FFF2-40B4-BE49-F238E27FC236}">
                  <a16:creationId xmlns:a16="http://schemas.microsoft.com/office/drawing/2014/main" id="{2DFAE2FA-2771-FC44-8E77-44ED6A6BE643}"/>
                </a:ext>
              </a:extLst>
            </p:cNvPr>
            <p:cNvPicPr>
              <a:picLocks noChangeAspect="1"/>
            </p:cNvPicPr>
            <p:nvPr/>
          </p:nvPicPr>
          <p:blipFill rotWithShape="1">
            <a:blip r:embed="rId2"/>
            <a:srcRect l="41921" t="33217" r="28015" b="42145"/>
            <a:stretch/>
          </p:blipFill>
          <p:spPr>
            <a:xfrm>
              <a:off x="6528048" y="1700808"/>
              <a:ext cx="4983473" cy="3809097"/>
            </a:xfrm>
            <a:prstGeom prst="rect">
              <a:avLst/>
            </a:prstGeom>
            <a:ln w="57150">
              <a:solidFill>
                <a:schemeClr val="accent2"/>
              </a:solidFill>
            </a:ln>
            <a:effectLst>
              <a:outerShdw blurRad="101600" dist="101600" dir="2700000" algn="tl" rotWithShape="0">
                <a:prstClr val="black">
                  <a:alpha val="40000"/>
                </a:prstClr>
              </a:outerShdw>
            </a:effectLst>
          </p:spPr>
        </p:pic>
        <p:sp>
          <p:nvSpPr>
            <p:cNvPr id="12" name="円/楕円 11">
              <a:extLst>
                <a:ext uri="{FF2B5EF4-FFF2-40B4-BE49-F238E27FC236}">
                  <a16:creationId xmlns:a16="http://schemas.microsoft.com/office/drawing/2014/main" id="{4406D7F9-F815-EC47-BCD7-B79F97CECCF5}"/>
                </a:ext>
              </a:extLst>
            </p:cNvPr>
            <p:cNvSpPr/>
            <p:nvPr/>
          </p:nvSpPr>
          <p:spPr>
            <a:xfrm>
              <a:off x="8616280" y="3284984"/>
              <a:ext cx="576064" cy="57606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4" name="正方形/長方形 13">
              <a:extLst>
                <a:ext uri="{FF2B5EF4-FFF2-40B4-BE49-F238E27FC236}">
                  <a16:creationId xmlns:a16="http://schemas.microsoft.com/office/drawing/2014/main" id="{64C2472E-2A0D-D842-9AB5-7C44075F0AA6}"/>
                </a:ext>
              </a:extLst>
            </p:cNvPr>
            <p:cNvSpPr/>
            <p:nvPr/>
          </p:nvSpPr>
          <p:spPr>
            <a:xfrm rot="3776454">
              <a:off x="9737718" y="3330355"/>
              <a:ext cx="871297" cy="464388"/>
            </a:xfrm>
            <a:prstGeom prst="rect">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6" name="直線矢印コネクタ 15">
              <a:extLst>
                <a:ext uri="{FF2B5EF4-FFF2-40B4-BE49-F238E27FC236}">
                  <a16:creationId xmlns:a16="http://schemas.microsoft.com/office/drawing/2014/main" id="{A17876E3-E7FF-5D4C-916C-E71C6C1E0B86}"/>
                </a:ext>
              </a:extLst>
            </p:cNvPr>
            <p:cNvCxnSpPr/>
            <p:nvPr/>
          </p:nvCxnSpPr>
          <p:spPr>
            <a:xfrm>
              <a:off x="8616280" y="3068960"/>
              <a:ext cx="216024" cy="504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E6AACCC-B9C9-004A-AAF7-8BA016D0A271}"/>
                </a:ext>
              </a:extLst>
            </p:cNvPr>
            <p:cNvSpPr txBox="1"/>
            <p:nvPr/>
          </p:nvSpPr>
          <p:spPr>
            <a:xfrm>
              <a:off x="8226043" y="2511037"/>
              <a:ext cx="877163" cy="646331"/>
            </a:xfrm>
            <a:prstGeom prst="rect">
              <a:avLst/>
            </a:prstGeom>
            <a:noFill/>
          </p:spPr>
          <p:txBody>
            <a:bodyPr wrap="none" rtlCol="0">
              <a:spAutoFit/>
            </a:bodyPr>
            <a:lstStyle/>
            <a:p>
              <a:r>
                <a:rPr kumimoji="1" lang="ja-JP" altLang="en-US">
                  <a:solidFill>
                    <a:srgbClr val="FF0000"/>
                  </a:solidFill>
                </a:rPr>
                <a:t>問題の</a:t>
              </a:r>
              <a:endParaRPr kumimoji="1" lang="en-US" altLang="ja-JP" dirty="0">
                <a:solidFill>
                  <a:srgbClr val="FF0000"/>
                </a:solidFill>
              </a:endParaRPr>
            </a:p>
            <a:p>
              <a:r>
                <a:rPr kumimoji="1" lang="ja-JP" altLang="en-US">
                  <a:solidFill>
                    <a:srgbClr val="FF0000"/>
                  </a:solidFill>
                </a:rPr>
                <a:t>井戸</a:t>
              </a:r>
            </a:p>
          </p:txBody>
        </p:sp>
      </p:grpSp>
      <p:pic>
        <p:nvPicPr>
          <p:cNvPr id="32" name="図 31">
            <a:extLst>
              <a:ext uri="{FF2B5EF4-FFF2-40B4-BE49-F238E27FC236}">
                <a16:creationId xmlns:a16="http://schemas.microsoft.com/office/drawing/2014/main" id="{2537065B-7572-A44D-81DA-703E5A8408AD}"/>
              </a:ext>
            </a:extLst>
          </p:cNvPr>
          <p:cNvPicPr>
            <a:picLocks noChangeAspect="1"/>
          </p:cNvPicPr>
          <p:nvPr/>
        </p:nvPicPr>
        <p:blipFill>
          <a:blip r:embed="rId3"/>
          <a:stretch>
            <a:fillRect/>
          </a:stretch>
        </p:blipFill>
        <p:spPr>
          <a:xfrm>
            <a:off x="10705965" y="3490241"/>
            <a:ext cx="638747" cy="821539"/>
          </a:xfrm>
          <a:prstGeom prst="rect">
            <a:avLst/>
          </a:prstGeom>
        </p:spPr>
      </p:pic>
      <p:grpSp>
        <p:nvGrpSpPr>
          <p:cNvPr id="35" name="グループ化 34">
            <a:extLst>
              <a:ext uri="{FF2B5EF4-FFF2-40B4-BE49-F238E27FC236}">
                <a16:creationId xmlns:a16="http://schemas.microsoft.com/office/drawing/2014/main" id="{1C7C99C7-6673-6940-A911-64FFFD65E890}"/>
              </a:ext>
            </a:extLst>
          </p:cNvPr>
          <p:cNvGrpSpPr/>
          <p:nvPr/>
        </p:nvGrpSpPr>
        <p:grpSpPr>
          <a:xfrm>
            <a:off x="527051" y="4631126"/>
            <a:ext cx="5444231" cy="1750202"/>
            <a:chOff x="527051" y="4631126"/>
            <a:chExt cx="5444231" cy="1750202"/>
          </a:xfrm>
        </p:grpSpPr>
        <p:sp>
          <p:nvSpPr>
            <p:cNvPr id="33" name="下矢印 32">
              <a:extLst>
                <a:ext uri="{FF2B5EF4-FFF2-40B4-BE49-F238E27FC236}">
                  <a16:creationId xmlns:a16="http://schemas.microsoft.com/office/drawing/2014/main" id="{B6EEE481-A74F-9E47-A0B3-7FD546BD1B12}"/>
                </a:ext>
              </a:extLst>
            </p:cNvPr>
            <p:cNvSpPr/>
            <p:nvPr/>
          </p:nvSpPr>
          <p:spPr>
            <a:xfrm>
              <a:off x="2467057" y="4631126"/>
              <a:ext cx="1482502" cy="421717"/>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4" name="角丸四角形 33">
              <a:extLst>
                <a:ext uri="{FF2B5EF4-FFF2-40B4-BE49-F238E27FC236}">
                  <a16:creationId xmlns:a16="http://schemas.microsoft.com/office/drawing/2014/main" id="{0C807723-E00B-6946-8172-9A1B42588877}"/>
                </a:ext>
              </a:extLst>
            </p:cNvPr>
            <p:cNvSpPr/>
            <p:nvPr/>
          </p:nvSpPr>
          <p:spPr>
            <a:xfrm>
              <a:off x="527051" y="5080546"/>
              <a:ext cx="5444231" cy="1300782"/>
            </a:xfrm>
            <a:prstGeom prst="roundRect">
              <a:avLst/>
            </a:prstGeom>
            <a:solidFill>
              <a:schemeClr val="bg1"/>
            </a:solidFill>
            <a:ln w="28575">
              <a:solidFill>
                <a:schemeClr val="accent2"/>
              </a:solidFill>
            </a:ln>
            <a:effectLst>
              <a:innerShdw blurRad="63500" dist="50800" dir="13500000">
                <a:prstClr val="black">
                  <a:alpha val="50000"/>
                </a:prstClr>
              </a:innerShdw>
            </a:effectLst>
          </p:spPr>
          <p:txBody>
            <a:bodyPr wrap="square">
              <a:spAutoFit/>
            </a:bodyPr>
            <a:lstStyle/>
            <a:p>
              <a:pPr lvl="0">
                <a:spcBef>
                  <a:spcPct val="20000"/>
                </a:spcBef>
              </a:pPr>
              <a:r>
                <a:rPr lang="ja-JP" altLang="en-US" sz="3200" b="1">
                  <a:solidFill>
                    <a:schemeClr val="accent2"/>
                  </a:solidFill>
                  <a:latin typeface="Meiryo UI" panose="020B0604030504040204" pitchFamily="34" charset="-128"/>
                  <a:ea typeface="Meiryo UI" panose="020B0604030504040204" pitchFamily="34" charset="-128"/>
                </a:rPr>
                <a:t>井戸の利用を中止させたところ</a:t>
              </a:r>
              <a:endParaRPr lang="en-US" altLang="ja-JP" sz="3200" b="1" dirty="0">
                <a:solidFill>
                  <a:schemeClr val="accent2"/>
                </a:solidFill>
                <a:latin typeface="Meiryo UI" panose="020B0604030504040204" pitchFamily="34" charset="-128"/>
                <a:ea typeface="Meiryo UI" panose="020B0604030504040204" pitchFamily="34" charset="-128"/>
              </a:endParaRPr>
            </a:p>
            <a:p>
              <a:pPr lvl="0">
                <a:spcBef>
                  <a:spcPct val="20000"/>
                </a:spcBef>
              </a:pPr>
              <a:r>
                <a:rPr lang="ja-JP" altLang="en-US" sz="3200" b="1">
                  <a:solidFill>
                    <a:schemeClr val="accent2"/>
                  </a:solidFill>
                  <a:latin typeface="Meiryo UI" panose="020B0604030504040204" pitchFamily="34" charset="-128"/>
                  <a:ea typeface="Meiryo UI" panose="020B0604030504040204" pitchFamily="34" charset="-128"/>
                </a:rPr>
                <a:t>流行はおさまった！</a:t>
              </a:r>
            </a:p>
          </p:txBody>
        </p:sp>
      </p:grpSp>
      <p:pic>
        <p:nvPicPr>
          <p:cNvPr id="36" name="図 35">
            <a:extLst>
              <a:ext uri="{FF2B5EF4-FFF2-40B4-BE49-F238E27FC236}">
                <a16:creationId xmlns:a16="http://schemas.microsoft.com/office/drawing/2014/main" id="{3C2B3774-E466-EB44-A3C2-03972362EA9C}"/>
              </a:ext>
            </a:extLst>
          </p:cNvPr>
          <p:cNvPicPr>
            <a:picLocks noChangeAspect="1"/>
          </p:cNvPicPr>
          <p:nvPr/>
        </p:nvPicPr>
        <p:blipFill rotWithShape="1">
          <a:blip r:embed="rId4"/>
          <a:srcRect l="25945" r="15738" b="56616"/>
          <a:stretch/>
        </p:blipFill>
        <p:spPr>
          <a:xfrm>
            <a:off x="10616099" y="339981"/>
            <a:ext cx="1477076" cy="1616518"/>
          </a:xfrm>
          <a:prstGeom prst="ellipse">
            <a:avLst/>
          </a:prstGeom>
          <a:ln>
            <a:noFill/>
          </a:ln>
          <a:effectLst>
            <a:softEdge rad="112500"/>
          </a:effectLst>
        </p:spPr>
      </p:pic>
    </p:spTree>
    <p:extLst>
      <p:ext uri="{BB962C8B-B14F-4D97-AF65-F5344CB8AC3E}">
        <p14:creationId xmlns:p14="http://schemas.microsoft.com/office/powerpoint/2010/main" val="26975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C5D5841D-403B-3140-AEEE-9CF0B83ECA50}"/>
              </a:ext>
            </a:extLst>
          </p:cNvPr>
          <p:cNvPicPr>
            <a:picLocks noChangeAspect="1"/>
          </p:cNvPicPr>
          <p:nvPr/>
        </p:nvPicPr>
        <p:blipFill rotWithShape="1">
          <a:blip r:embed="rId2">
            <a:extLst>
              <a:ext uri="{28A0092B-C50C-407E-A947-70E740481C1C}">
                <a14:useLocalDpi xmlns:a14="http://schemas.microsoft.com/office/drawing/2010/main" val="0"/>
              </a:ext>
            </a:extLst>
          </a:blip>
          <a:srcRect l="8499" r="8976"/>
          <a:stretch/>
        </p:blipFill>
        <p:spPr>
          <a:xfrm>
            <a:off x="6096000" y="2162104"/>
            <a:ext cx="6040882" cy="4003200"/>
          </a:xfrm>
          <a:prstGeom prst="rect">
            <a:avLst/>
          </a:prstGeom>
        </p:spPr>
      </p:pic>
      <p:sp>
        <p:nvSpPr>
          <p:cNvPr id="2" name="コンテンツ プレースホルダー 1">
            <a:extLst>
              <a:ext uri="{FF2B5EF4-FFF2-40B4-BE49-F238E27FC236}">
                <a16:creationId xmlns:a16="http://schemas.microsoft.com/office/drawing/2014/main" id="{4ED2402C-3971-B445-A4FA-B3CDD7B9690A}"/>
              </a:ext>
            </a:extLst>
          </p:cNvPr>
          <p:cNvSpPr>
            <a:spLocks noGrp="1"/>
          </p:cNvSpPr>
          <p:nvPr>
            <p:ph idx="1"/>
          </p:nvPr>
        </p:nvSpPr>
        <p:spPr>
          <a:xfrm>
            <a:off x="407368" y="1844824"/>
            <a:ext cx="5822617" cy="4511526"/>
          </a:xfrm>
        </p:spPr>
        <p:txBody>
          <a:bodyPr>
            <a:normAutofit/>
          </a:bodyPr>
          <a:lstStyle/>
          <a:p>
            <a:r>
              <a:rPr lang="ja-JP" altLang="en-US"/>
              <a:t>「病人を救うのは、宗教者の愛よりも衛生環境である」</a:t>
            </a:r>
            <a:endParaRPr lang="en-US" altLang="ja-JP" dirty="0"/>
          </a:p>
          <a:p>
            <a:pPr lvl="1"/>
            <a:r>
              <a:rPr lang="ja-JP" altLang="en-US" b="0"/>
              <a:t>クリミア戦争中</a:t>
            </a:r>
            <a:r>
              <a:rPr lang="ja-JP" altLang="en-US"/>
              <a:t>では、</a:t>
            </a:r>
            <a:r>
              <a:rPr lang="ja-JP" altLang="en-US" b="0"/>
              <a:t>兵士たちが劣悪な衛生状態と栄養失調で</a:t>
            </a:r>
            <a:r>
              <a:rPr lang="ja-JP" altLang="en-US"/>
              <a:t>死亡</a:t>
            </a:r>
            <a:endParaRPr lang="en-US" altLang="ja-JP" b="0" dirty="0"/>
          </a:p>
          <a:p>
            <a:pPr lvl="1"/>
            <a:r>
              <a:rPr lang="ja-JP" altLang="en-US" b="0"/>
              <a:t>病院での死亡者数を綿密に記録</a:t>
            </a:r>
            <a:endParaRPr lang="en-US" altLang="ja-JP" dirty="0"/>
          </a:p>
          <a:p>
            <a:pPr lvl="1"/>
            <a:endParaRPr lang="en-US" altLang="ja-JP" dirty="0"/>
          </a:p>
          <a:p>
            <a:endParaRPr kumimoji="1" lang="ja-JP" altLang="en-US" b="0"/>
          </a:p>
        </p:txBody>
      </p:sp>
      <p:sp>
        <p:nvSpPr>
          <p:cNvPr id="3" name="フッター プレースホルダー 2">
            <a:extLst>
              <a:ext uri="{FF2B5EF4-FFF2-40B4-BE49-F238E27FC236}">
                <a16:creationId xmlns:a16="http://schemas.microsoft.com/office/drawing/2014/main" id="{D3CA9C22-5B51-B34A-AE63-E148CA9505AD}"/>
              </a:ext>
            </a:extLst>
          </p:cNvPr>
          <p:cNvSpPr>
            <a:spLocks noGrp="1"/>
          </p:cNvSpPr>
          <p:nvPr>
            <p:ph type="ftr" sz="quarter" idx="11"/>
          </p:nvPr>
        </p:nvSpPr>
        <p:spPr>
          <a:xfrm>
            <a:off x="527381" y="6237312"/>
            <a:ext cx="5064563" cy="365125"/>
          </a:xfrm>
        </p:spPr>
        <p:txBody>
          <a:bodyPr/>
          <a:lstStyle/>
          <a:p>
            <a:r>
              <a:rPr lang="en" altLang="ja-JP" sz="1400" dirty="0">
                <a:hlinkClick r:id="rId3"/>
              </a:rPr>
              <a:t>http://chaton2.blogspot.com/2011/10/blog-post.html</a:t>
            </a:r>
            <a:endParaRPr lang="ja-JP" altLang="en-US" sz="1400"/>
          </a:p>
        </p:txBody>
      </p:sp>
      <p:sp>
        <p:nvSpPr>
          <p:cNvPr id="5" name="テキスト プレースホルダー 4">
            <a:extLst>
              <a:ext uri="{FF2B5EF4-FFF2-40B4-BE49-F238E27FC236}">
                <a16:creationId xmlns:a16="http://schemas.microsoft.com/office/drawing/2014/main" id="{454DF393-1BF0-5E4F-97C6-B7F029B5CD48}"/>
              </a:ext>
            </a:extLst>
          </p:cNvPr>
          <p:cNvSpPr>
            <a:spLocks noGrp="1"/>
          </p:cNvSpPr>
          <p:nvPr>
            <p:ph type="body" sz="quarter" idx="13"/>
          </p:nvPr>
        </p:nvSpPr>
        <p:spPr/>
        <p:txBody>
          <a:bodyPr>
            <a:normAutofit fontScale="85000" lnSpcReduction="10000"/>
          </a:bodyPr>
          <a:lstStyle/>
          <a:p>
            <a:r>
              <a:rPr lang="ja-JP" altLang="en-US"/>
              <a:t>フローレンス・ナイチンゲール </a:t>
            </a:r>
            <a:r>
              <a:rPr lang="en" altLang="ja-JP" dirty="0"/>
              <a:t>(1820–1910)</a:t>
            </a:r>
            <a:r>
              <a:rPr lang="ja-JP" altLang="en-US"/>
              <a:t>の「鶏のトサカ」ダイアグラム</a:t>
            </a:r>
            <a:endParaRPr lang="en" altLang="ja-JP" dirty="0"/>
          </a:p>
        </p:txBody>
      </p:sp>
      <p:sp>
        <p:nvSpPr>
          <p:cNvPr id="6" name="タイトル 5">
            <a:extLst>
              <a:ext uri="{FF2B5EF4-FFF2-40B4-BE49-F238E27FC236}">
                <a16:creationId xmlns:a16="http://schemas.microsoft.com/office/drawing/2014/main" id="{C529FFDB-D6E8-7E44-8E51-D870377E241D}"/>
              </a:ext>
            </a:extLst>
          </p:cNvPr>
          <p:cNvSpPr>
            <a:spLocks noGrp="1"/>
          </p:cNvSpPr>
          <p:nvPr>
            <p:ph type="title"/>
          </p:nvPr>
        </p:nvSpPr>
        <p:spPr>
          <a:xfrm>
            <a:off x="1535493" y="260648"/>
            <a:ext cx="10477648" cy="864096"/>
          </a:xfrm>
        </p:spPr>
        <p:txBody>
          <a:bodyPr>
            <a:normAutofit/>
          </a:bodyPr>
          <a:lstStyle/>
          <a:p>
            <a:r>
              <a:rPr lang="ja-JP" altLang="en-US"/>
              <a:t>データ可視化が役に立った事例（２）</a:t>
            </a:r>
            <a:endParaRPr kumimoji="1" lang="ja-JP" altLang="en-US"/>
          </a:p>
        </p:txBody>
      </p:sp>
      <p:sp>
        <p:nvSpPr>
          <p:cNvPr id="7" name="テキスト プレースホルダー 6">
            <a:extLst>
              <a:ext uri="{FF2B5EF4-FFF2-40B4-BE49-F238E27FC236}">
                <a16:creationId xmlns:a16="http://schemas.microsoft.com/office/drawing/2014/main" id="{FE120AC6-9E9D-FB48-94C8-263D9587DEC4}"/>
              </a:ext>
            </a:extLst>
          </p:cNvPr>
          <p:cNvSpPr>
            <a:spLocks noGrp="1"/>
          </p:cNvSpPr>
          <p:nvPr>
            <p:ph type="body" sz="quarter" idx="14"/>
          </p:nvPr>
        </p:nvSpPr>
        <p:spPr/>
        <p:txBody>
          <a:bodyPr/>
          <a:lstStyle/>
          <a:p>
            <a:endParaRPr kumimoji="1" lang="ja-JP" altLang="en-US"/>
          </a:p>
        </p:txBody>
      </p:sp>
      <p:grpSp>
        <p:nvGrpSpPr>
          <p:cNvPr id="25" name="グループ化 24">
            <a:extLst>
              <a:ext uri="{FF2B5EF4-FFF2-40B4-BE49-F238E27FC236}">
                <a16:creationId xmlns:a16="http://schemas.microsoft.com/office/drawing/2014/main" id="{BAA9EDD6-FE6B-A342-BBC8-F4483ADEBC7E}"/>
              </a:ext>
            </a:extLst>
          </p:cNvPr>
          <p:cNvGrpSpPr/>
          <p:nvPr/>
        </p:nvGrpSpPr>
        <p:grpSpPr>
          <a:xfrm>
            <a:off x="7896200" y="2766314"/>
            <a:ext cx="4126053" cy="3708004"/>
            <a:chOff x="7896200" y="2766314"/>
            <a:chExt cx="4126053" cy="3708004"/>
          </a:xfrm>
        </p:grpSpPr>
        <p:sp>
          <p:nvSpPr>
            <p:cNvPr id="10" name="テキスト ボックス 9">
              <a:extLst>
                <a:ext uri="{FF2B5EF4-FFF2-40B4-BE49-F238E27FC236}">
                  <a16:creationId xmlns:a16="http://schemas.microsoft.com/office/drawing/2014/main" id="{8FEBDE9C-0320-4E47-8B4C-8692A0045931}"/>
                </a:ext>
              </a:extLst>
            </p:cNvPr>
            <p:cNvSpPr txBox="1"/>
            <p:nvPr/>
          </p:nvSpPr>
          <p:spPr>
            <a:xfrm>
              <a:off x="9171627" y="5827987"/>
              <a:ext cx="2823209" cy="646331"/>
            </a:xfrm>
            <a:prstGeom prst="borderCallout2">
              <a:avLst>
                <a:gd name="adj1" fmla="val 21524"/>
                <a:gd name="adj2" fmla="val -3299"/>
                <a:gd name="adj3" fmla="val 18750"/>
                <a:gd name="adj4" fmla="val -16667"/>
                <a:gd name="adj5" fmla="val -126067"/>
                <a:gd name="adj6" fmla="val 40355"/>
              </a:avLst>
            </a:prstGeom>
            <a:solidFill>
              <a:srgbClr val="FFFFFF"/>
            </a:solidFill>
            <a:ln>
              <a:solidFill>
                <a:schemeClr val="tx2"/>
              </a:solidFill>
            </a:ln>
          </p:spPr>
          <p:txBody>
            <a:bodyPr wrap="none" rtlCol="0">
              <a:spAutoFit/>
            </a:bodyPr>
            <a:lstStyle/>
            <a:p>
              <a:r>
                <a:rPr kumimoji="1" lang="ja-JP" altLang="en-US">
                  <a:solidFill>
                    <a:srgbClr val="7DCCF8"/>
                  </a:solidFill>
                  <a:effectLst>
                    <a:outerShdw blurRad="12700" dist="38100" dir="2700000" algn="tl" rotWithShape="0">
                      <a:prstClr val="black"/>
                    </a:outerShdw>
                  </a:effectLst>
                </a:rPr>
                <a:t>負傷後の</a:t>
              </a:r>
              <a:r>
                <a:rPr lang="ja-JP" altLang="en-US">
                  <a:solidFill>
                    <a:srgbClr val="7DCCF8"/>
                  </a:solidFill>
                  <a:effectLst>
                    <a:outerShdw blurRad="12700" dist="38100" dir="2700000" algn="tl" rotWithShape="0">
                      <a:prstClr val="black"/>
                    </a:outerShdw>
                  </a:effectLst>
                </a:rPr>
                <a:t>劣悪な衛生状態</a:t>
              </a:r>
              <a:endParaRPr lang="en-US" altLang="ja-JP" dirty="0">
                <a:solidFill>
                  <a:srgbClr val="7DCCF8"/>
                </a:solidFill>
                <a:effectLst>
                  <a:outerShdw blurRad="12700" dist="38100" dir="2700000" algn="tl" rotWithShape="0">
                    <a:prstClr val="black"/>
                  </a:outerShdw>
                </a:effectLst>
              </a:endParaRPr>
            </a:p>
            <a:p>
              <a:r>
                <a:rPr lang="ja-JP" altLang="en-US">
                  <a:solidFill>
                    <a:srgbClr val="7DCCF8"/>
                  </a:solidFill>
                  <a:effectLst>
                    <a:outerShdw blurRad="12700" dist="38100" dir="2700000" algn="tl" rotWithShape="0">
                      <a:prstClr val="black"/>
                    </a:outerShdw>
                  </a:effectLst>
                </a:rPr>
                <a:t>と</a:t>
              </a:r>
              <a:r>
                <a:rPr kumimoji="1" lang="ja-JP" altLang="en-US">
                  <a:solidFill>
                    <a:srgbClr val="7DCCF8"/>
                  </a:solidFill>
                  <a:effectLst>
                    <a:outerShdw blurRad="12700" dist="38100" dir="2700000" algn="tl" rotWithShape="0">
                      <a:prstClr val="black"/>
                    </a:outerShdw>
                  </a:effectLst>
                </a:rPr>
                <a:t>栄養失調による死亡者数</a:t>
              </a:r>
            </a:p>
          </p:txBody>
        </p:sp>
        <p:sp>
          <p:nvSpPr>
            <p:cNvPr id="11" name="テキスト ボックス 10">
              <a:extLst>
                <a:ext uri="{FF2B5EF4-FFF2-40B4-BE49-F238E27FC236}">
                  <a16:creationId xmlns:a16="http://schemas.microsoft.com/office/drawing/2014/main" id="{84115C3A-A8E5-B241-AC6E-6560C4FD7407}"/>
                </a:ext>
              </a:extLst>
            </p:cNvPr>
            <p:cNvSpPr txBox="1"/>
            <p:nvPr/>
          </p:nvSpPr>
          <p:spPr>
            <a:xfrm>
              <a:off x="7896200" y="2766314"/>
              <a:ext cx="2175596" cy="369332"/>
            </a:xfrm>
            <a:prstGeom prst="borderCallout2">
              <a:avLst>
                <a:gd name="adj1" fmla="val 67296"/>
                <a:gd name="adj2" fmla="val 102923"/>
                <a:gd name="adj3" fmla="val 77005"/>
                <a:gd name="adj4" fmla="val 120136"/>
                <a:gd name="adj5" fmla="val 282409"/>
                <a:gd name="adj6" fmla="val 140407"/>
              </a:avLst>
            </a:prstGeom>
            <a:solidFill>
              <a:srgbClr val="FFFFFF"/>
            </a:solidFill>
            <a:ln>
              <a:solidFill>
                <a:schemeClr val="accent2">
                  <a:lumMod val="75000"/>
                </a:schemeClr>
              </a:solidFill>
            </a:ln>
          </p:spPr>
          <p:txBody>
            <a:bodyPr wrap="none" rtlCol="0">
              <a:spAutoFit/>
            </a:bodyPr>
            <a:lstStyle/>
            <a:p>
              <a:r>
                <a:rPr kumimoji="1" lang="ja-JP" altLang="en-US">
                  <a:solidFill>
                    <a:schemeClr val="accent2">
                      <a:lumMod val="60000"/>
                      <a:lumOff val="40000"/>
                    </a:schemeClr>
                  </a:solidFill>
                  <a:effectLst>
                    <a:outerShdw blurRad="12700" dist="38100" dir="2700000" algn="tl" rotWithShape="0">
                      <a:prstClr val="black"/>
                    </a:outerShdw>
                  </a:effectLst>
                </a:rPr>
                <a:t>負傷による死亡者数</a:t>
              </a:r>
            </a:p>
          </p:txBody>
        </p:sp>
        <p:sp>
          <p:nvSpPr>
            <p:cNvPr id="12" name="テキスト ボックス 11">
              <a:extLst>
                <a:ext uri="{FF2B5EF4-FFF2-40B4-BE49-F238E27FC236}">
                  <a16:creationId xmlns:a16="http://schemas.microsoft.com/office/drawing/2014/main" id="{8E477C69-1E79-A944-A1BD-2B57AAA76213}"/>
                </a:ext>
              </a:extLst>
            </p:cNvPr>
            <p:cNvSpPr txBox="1"/>
            <p:nvPr/>
          </p:nvSpPr>
          <p:spPr>
            <a:xfrm>
              <a:off x="8114755" y="3207065"/>
              <a:ext cx="2013693" cy="369332"/>
            </a:xfrm>
            <a:prstGeom prst="borderCallout2">
              <a:avLst>
                <a:gd name="adj1" fmla="val 120696"/>
                <a:gd name="adj2" fmla="val 28172"/>
                <a:gd name="adj3" fmla="val 246915"/>
                <a:gd name="adj4" fmla="val 22510"/>
                <a:gd name="adj5" fmla="val 243573"/>
                <a:gd name="adj6" fmla="val 112710"/>
              </a:avLst>
            </a:prstGeom>
            <a:solidFill>
              <a:srgbClr val="FFFFFF"/>
            </a:solidFill>
            <a:ln>
              <a:solidFill>
                <a:schemeClr val="tx1"/>
              </a:solidFill>
            </a:ln>
          </p:spPr>
          <p:txBody>
            <a:bodyPr wrap="none" rtlCol="0">
              <a:spAutoFit/>
            </a:bodyPr>
            <a:lstStyle/>
            <a:p>
              <a:r>
                <a:rPr kumimoji="1" lang="ja-JP" altLang="en-US">
                  <a:solidFill>
                    <a:schemeClr val="tx1">
                      <a:lumMod val="50000"/>
                      <a:lumOff val="50000"/>
                    </a:schemeClr>
                  </a:solidFill>
                  <a:effectLst>
                    <a:outerShdw blurRad="12700" dist="38100" dir="2700000" algn="tl" rotWithShape="0">
                      <a:prstClr val="black"/>
                    </a:outerShdw>
                  </a:effectLst>
                </a:rPr>
                <a:t>その他の死亡者数</a:t>
              </a:r>
            </a:p>
          </p:txBody>
        </p:sp>
        <p:sp>
          <p:nvSpPr>
            <p:cNvPr id="13" name="テキスト ボックス 12">
              <a:extLst>
                <a:ext uri="{FF2B5EF4-FFF2-40B4-BE49-F238E27FC236}">
                  <a16:creationId xmlns:a16="http://schemas.microsoft.com/office/drawing/2014/main" id="{29BEA739-051C-AD43-BC9F-AF2F8DB417E1}"/>
                </a:ext>
              </a:extLst>
            </p:cNvPr>
            <p:cNvSpPr txBox="1"/>
            <p:nvPr/>
          </p:nvSpPr>
          <p:spPr>
            <a:xfrm>
              <a:off x="10845842" y="2852936"/>
              <a:ext cx="434734" cy="276999"/>
            </a:xfrm>
            <a:prstGeom prst="rect">
              <a:avLst/>
            </a:prstGeom>
            <a:noFill/>
          </p:spPr>
          <p:txBody>
            <a:bodyPr wrap="none" rtlCol="0">
              <a:spAutoFit/>
            </a:bodyPr>
            <a:lstStyle/>
            <a:p>
              <a:r>
                <a:rPr kumimoji="1" lang="en-US" altLang="ja-JP" sz="1200" dirty="0">
                  <a:latin typeface="Meiryo UI" panose="020B0604030504040204" pitchFamily="34" charset="-128"/>
                  <a:ea typeface="Meiryo UI" panose="020B0604030504040204" pitchFamily="34" charset="-128"/>
                </a:rPr>
                <a:t>7</a:t>
              </a:r>
              <a:r>
                <a:rPr kumimoji="1" lang="ja-JP" altLang="en-US" sz="1200">
                  <a:latin typeface="Meiryo UI" panose="020B0604030504040204" pitchFamily="34" charset="-128"/>
                  <a:ea typeface="Meiryo UI" panose="020B0604030504040204" pitchFamily="34" charset="-128"/>
                </a:rPr>
                <a:t>月</a:t>
              </a:r>
            </a:p>
          </p:txBody>
        </p:sp>
        <p:sp>
          <p:nvSpPr>
            <p:cNvPr id="14" name="テキスト ボックス 13">
              <a:extLst>
                <a:ext uri="{FF2B5EF4-FFF2-40B4-BE49-F238E27FC236}">
                  <a16:creationId xmlns:a16="http://schemas.microsoft.com/office/drawing/2014/main" id="{F2E6FF75-7FDB-3042-A0DA-1B9B8860CB35}"/>
                </a:ext>
              </a:extLst>
            </p:cNvPr>
            <p:cNvSpPr txBox="1"/>
            <p:nvPr/>
          </p:nvSpPr>
          <p:spPr>
            <a:xfrm>
              <a:off x="11358826" y="2779771"/>
              <a:ext cx="434734" cy="276999"/>
            </a:xfrm>
            <a:prstGeom prst="rect">
              <a:avLst/>
            </a:prstGeom>
            <a:noFill/>
          </p:spPr>
          <p:txBody>
            <a:bodyPr wrap="none" rtlCol="0">
              <a:spAutoFit/>
            </a:bodyPr>
            <a:lstStyle/>
            <a:p>
              <a:r>
                <a:rPr kumimoji="1" lang="en-US" altLang="ja-JP" sz="1200" dirty="0">
                  <a:latin typeface="Meiryo UI" panose="020B0604030504040204" pitchFamily="34" charset="-128"/>
                  <a:ea typeface="Meiryo UI" panose="020B0604030504040204" pitchFamily="34" charset="-128"/>
                </a:rPr>
                <a:t>8</a:t>
              </a:r>
              <a:r>
                <a:rPr kumimoji="1" lang="ja-JP" altLang="en-US" sz="1200">
                  <a:latin typeface="Meiryo UI" panose="020B0604030504040204" pitchFamily="34" charset="-128"/>
                  <a:ea typeface="Meiryo UI" panose="020B0604030504040204" pitchFamily="34" charset="-128"/>
                </a:rPr>
                <a:t>月</a:t>
              </a:r>
            </a:p>
          </p:txBody>
        </p:sp>
        <p:sp>
          <p:nvSpPr>
            <p:cNvPr id="15" name="テキスト ボックス 14">
              <a:extLst>
                <a:ext uri="{FF2B5EF4-FFF2-40B4-BE49-F238E27FC236}">
                  <a16:creationId xmlns:a16="http://schemas.microsoft.com/office/drawing/2014/main" id="{3ABC069E-E535-6E4A-ACCC-951BC0D03B13}"/>
                </a:ext>
              </a:extLst>
            </p:cNvPr>
            <p:cNvSpPr txBox="1"/>
            <p:nvPr/>
          </p:nvSpPr>
          <p:spPr>
            <a:xfrm>
              <a:off x="11587519" y="3312855"/>
              <a:ext cx="434734" cy="276999"/>
            </a:xfrm>
            <a:prstGeom prst="rect">
              <a:avLst/>
            </a:prstGeom>
            <a:noFill/>
          </p:spPr>
          <p:txBody>
            <a:bodyPr wrap="none" rtlCol="0">
              <a:spAutoFit/>
            </a:bodyPr>
            <a:lstStyle/>
            <a:p>
              <a:r>
                <a:rPr lang="en-US" altLang="ja-JP" sz="1200" dirty="0">
                  <a:latin typeface="Meiryo UI" panose="020B0604030504040204" pitchFamily="34" charset="-128"/>
                  <a:ea typeface="Meiryo UI" panose="020B0604030504040204" pitchFamily="34" charset="-128"/>
                </a:rPr>
                <a:t>9</a:t>
              </a:r>
              <a:r>
                <a:rPr kumimoji="1" lang="ja-JP" altLang="en-US" sz="1200">
                  <a:latin typeface="Meiryo UI" panose="020B0604030504040204" pitchFamily="34" charset="-128"/>
                  <a:ea typeface="Meiryo UI" panose="020B0604030504040204" pitchFamily="34" charset="-128"/>
                </a:rPr>
                <a:t>月</a:t>
              </a:r>
            </a:p>
          </p:txBody>
        </p:sp>
        <p:sp>
          <p:nvSpPr>
            <p:cNvPr id="16" name="テキスト ボックス 15">
              <a:extLst>
                <a:ext uri="{FF2B5EF4-FFF2-40B4-BE49-F238E27FC236}">
                  <a16:creationId xmlns:a16="http://schemas.microsoft.com/office/drawing/2014/main" id="{716846B6-2093-8A49-B3C8-03045BE52DBA}"/>
                </a:ext>
              </a:extLst>
            </p:cNvPr>
            <p:cNvSpPr txBox="1"/>
            <p:nvPr/>
          </p:nvSpPr>
          <p:spPr>
            <a:xfrm>
              <a:off x="11280576" y="3707439"/>
              <a:ext cx="530915" cy="276999"/>
            </a:xfrm>
            <a:prstGeom prst="rect">
              <a:avLst/>
            </a:prstGeom>
            <a:noFill/>
          </p:spPr>
          <p:txBody>
            <a:bodyPr wrap="none" rtlCol="0">
              <a:spAutoFit/>
            </a:bodyPr>
            <a:lstStyle/>
            <a:p>
              <a:r>
                <a:rPr kumimoji="1" lang="en-US" altLang="ja-JP" sz="1200" dirty="0">
                  <a:latin typeface="Meiryo UI" panose="020B0604030504040204" pitchFamily="34" charset="-128"/>
                  <a:ea typeface="Meiryo UI" panose="020B0604030504040204" pitchFamily="34" charset="-128"/>
                </a:rPr>
                <a:t>10</a:t>
              </a:r>
              <a:r>
                <a:rPr kumimoji="1" lang="ja-JP" altLang="en-US" sz="1200">
                  <a:latin typeface="Meiryo UI" panose="020B0604030504040204" pitchFamily="34" charset="-128"/>
                  <a:ea typeface="Meiryo UI" panose="020B0604030504040204" pitchFamily="34" charset="-128"/>
                </a:rPr>
                <a:t>月</a:t>
              </a:r>
            </a:p>
          </p:txBody>
        </p:sp>
        <p:sp>
          <p:nvSpPr>
            <p:cNvPr id="17" name="テキスト ボックス 16">
              <a:extLst>
                <a:ext uri="{FF2B5EF4-FFF2-40B4-BE49-F238E27FC236}">
                  <a16:creationId xmlns:a16="http://schemas.microsoft.com/office/drawing/2014/main" id="{0DC1DD98-0625-B04C-A9CC-9B8324AFA351}"/>
                </a:ext>
              </a:extLst>
            </p:cNvPr>
            <p:cNvSpPr txBox="1"/>
            <p:nvPr/>
          </p:nvSpPr>
          <p:spPr>
            <a:xfrm>
              <a:off x="11322061" y="4284943"/>
              <a:ext cx="530915" cy="276999"/>
            </a:xfrm>
            <a:prstGeom prst="rect">
              <a:avLst/>
            </a:prstGeom>
            <a:noFill/>
          </p:spPr>
          <p:txBody>
            <a:bodyPr wrap="none" rtlCol="0">
              <a:spAutoFit/>
            </a:bodyPr>
            <a:lstStyle/>
            <a:p>
              <a:r>
                <a:rPr kumimoji="1" lang="en-US" altLang="ja-JP" sz="1200" dirty="0">
                  <a:latin typeface="Meiryo UI" panose="020B0604030504040204" pitchFamily="34" charset="-128"/>
                  <a:ea typeface="Meiryo UI" panose="020B0604030504040204" pitchFamily="34" charset="-128"/>
                </a:rPr>
                <a:t>11</a:t>
              </a:r>
              <a:r>
                <a:rPr kumimoji="1" lang="ja-JP" altLang="en-US" sz="1200">
                  <a:latin typeface="Meiryo UI" panose="020B0604030504040204" pitchFamily="34" charset="-128"/>
                  <a:ea typeface="Meiryo UI" panose="020B0604030504040204" pitchFamily="34" charset="-128"/>
                </a:rPr>
                <a:t>月</a:t>
              </a:r>
            </a:p>
          </p:txBody>
        </p:sp>
        <p:sp>
          <p:nvSpPr>
            <p:cNvPr id="18" name="テキスト ボックス 17">
              <a:extLst>
                <a:ext uri="{FF2B5EF4-FFF2-40B4-BE49-F238E27FC236}">
                  <a16:creationId xmlns:a16="http://schemas.microsoft.com/office/drawing/2014/main" id="{CE40E1D4-9409-8241-8F09-E5EA3FCB2781}"/>
                </a:ext>
              </a:extLst>
            </p:cNvPr>
            <p:cNvSpPr txBox="1"/>
            <p:nvPr/>
          </p:nvSpPr>
          <p:spPr>
            <a:xfrm>
              <a:off x="11064552" y="4952201"/>
              <a:ext cx="530915" cy="276999"/>
            </a:xfrm>
            <a:prstGeom prst="rect">
              <a:avLst/>
            </a:prstGeom>
            <a:noFill/>
          </p:spPr>
          <p:txBody>
            <a:bodyPr wrap="none" rtlCol="0">
              <a:spAutoFit/>
            </a:bodyPr>
            <a:lstStyle/>
            <a:p>
              <a:r>
                <a:rPr lang="en-US" altLang="ja-JP" sz="1200" dirty="0">
                  <a:latin typeface="Meiryo UI" panose="020B0604030504040204" pitchFamily="34" charset="-128"/>
                  <a:ea typeface="Meiryo UI" panose="020B0604030504040204" pitchFamily="34" charset="-128"/>
                </a:rPr>
                <a:t>12</a:t>
              </a:r>
              <a:r>
                <a:rPr kumimoji="1" lang="ja-JP" altLang="en-US" sz="1200">
                  <a:latin typeface="Meiryo UI" panose="020B0604030504040204" pitchFamily="34" charset="-128"/>
                  <a:ea typeface="Meiryo UI" panose="020B0604030504040204" pitchFamily="34" charset="-128"/>
                </a:rPr>
                <a:t>月</a:t>
              </a:r>
            </a:p>
          </p:txBody>
        </p:sp>
        <p:sp>
          <p:nvSpPr>
            <p:cNvPr id="19" name="テキスト ボックス 18">
              <a:extLst>
                <a:ext uri="{FF2B5EF4-FFF2-40B4-BE49-F238E27FC236}">
                  <a16:creationId xmlns:a16="http://schemas.microsoft.com/office/drawing/2014/main" id="{60766D18-2A7A-114D-B0A8-A3A689962BFD}"/>
                </a:ext>
              </a:extLst>
            </p:cNvPr>
            <p:cNvSpPr txBox="1"/>
            <p:nvPr/>
          </p:nvSpPr>
          <p:spPr>
            <a:xfrm>
              <a:off x="10071796" y="5381383"/>
              <a:ext cx="434734" cy="276999"/>
            </a:xfrm>
            <a:prstGeom prst="rect">
              <a:avLst/>
            </a:prstGeom>
            <a:noFill/>
          </p:spPr>
          <p:txBody>
            <a:bodyPr wrap="none" rtlCol="0">
              <a:spAutoFit/>
            </a:bodyPr>
            <a:lstStyle/>
            <a:p>
              <a:r>
                <a:rPr lang="en-US" altLang="ja-JP" sz="1200" dirty="0">
                  <a:latin typeface="Meiryo UI" panose="020B0604030504040204" pitchFamily="34" charset="-128"/>
                  <a:ea typeface="Meiryo UI" panose="020B0604030504040204" pitchFamily="34" charset="-128"/>
                </a:rPr>
                <a:t>1</a:t>
              </a:r>
              <a:r>
                <a:rPr kumimoji="1" lang="ja-JP" altLang="en-US" sz="1200">
                  <a:latin typeface="Meiryo UI" panose="020B0604030504040204" pitchFamily="34" charset="-128"/>
                  <a:ea typeface="Meiryo UI" panose="020B0604030504040204" pitchFamily="34" charset="-128"/>
                </a:rPr>
                <a:t>月</a:t>
              </a:r>
            </a:p>
          </p:txBody>
        </p:sp>
        <p:sp>
          <p:nvSpPr>
            <p:cNvPr id="20" name="テキスト ボックス 19">
              <a:extLst>
                <a:ext uri="{FF2B5EF4-FFF2-40B4-BE49-F238E27FC236}">
                  <a16:creationId xmlns:a16="http://schemas.microsoft.com/office/drawing/2014/main" id="{F0737A04-52AA-9F43-9EF1-AE2B1FA72413}"/>
                </a:ext>
              </a:extLst>
            </p:cNvPr>
            <p:cNvSpPr txBox="1"/>
            <p:nvPr/>
          </p:nvSpPr>
          <p:spPr>
            <a:xfrm>
              <a:off x="9480376" y="4736177"/>
              <a:ext cx="434734" cy="276999"/>
            </a:xfrm>
            <a:prstGeom prst="rect">
              <a:avLst/>
            </a:prstGeom>
            <a:noFill/>
          </p:spPr>
          <p:txBody>
            <a:bodyPr wrap="none" rtlCol="0">
              <a:spAutoFit/>
            </a:bodyPr>
            <a:lstStyle/>
            <a:p>
              <a:r>
                <a:rPr kumimoji="1" lang="en-US" altLang="ja-JP" sz="1200" dirty="0">
                  <a:latin typeface="Meiryo UI" panose="020B0604030504040204" pitchFamily="34" charset="-128"/>
                  <a:ea typeface="Meiryo UI" panose="020B0604030504040204" pitchFamily="34" charset="-128"/>
                </a:rPr>
                <a:t>2</a:t>
              </a:r>
              <a:r>
                <a:rPr kumimoji="1" lang="ja-JP" altLang="en-US" sz="1200">
                  <a:latin typeface="Meiryo UI" panose="020B0604030504040204" pitchFamily="34" charset="-128"/>
                  <a:ea typeface="Meiryo UI" panose="020B0604030504040204" pitchFamily="34" charset="-128"/>
                </a:rPr>
                <a:t>月</a:t>
              </a:r>
            </a:p>
          </p:txBody>
        </p:sp>
        <p:sp>
          <p:nvSpPr>
            <p:cNvPr id="21" name="テキスト ボックス 20">
              <a:extLst>
                <a:ext uri="{FF2B5EF4-FFF2-40B4-BE49-F238E27FC236}">
                  <a16:creationId xmlns:a16="http://schemas.microsoft.com/office/drawing/2014/main" id="{48B3A000-E536-944F-9195-A9707DFECE33}"/>
                </a:ext>
              </a:extLst>
            </p:cNvPr>
            <p:cNvSpPr txBox="1"/>
            <p:nvPr/>
          </p:nvSpPr>
          <p:spPr>
            <a:xfrm>
              <a:off x="9480376" y="3728065"/>
              <a:ext cx="434734" cy="276999"/>
            </a:xfrm>
            <a:prstGeom prst="rect">
              <a:avLst/>
            </a:prstGeom>
            <a:noFill/>
          </p:spPr>
          <p:txBody>
            <a:bodyPr wrap="none" rtlCol="0">
              <a:spAutoFit/>
            </a:bodyPr>
            <a:lstStyle/>
            <a:p>
              <a:r>
                <a:rPr lang="en-US" altLang="ja-JP" sz="1200" dirty="0">
                  <a:latin typeface="Meiryo UI" panose="020B0604030504040204" pitchFamily="34" charset="-128"/>
                  <a:ea typeface="Meiryo UI" panose="020B0604030504040204" pitchFamily="34" charset="-128"/>
                </a:rPr>
                <a:t>3</a:t>
              </a:r>
              <a:r>
                <a:rPr kumimoji="1" lang="ja-JP" altLang="en-US" sz="1200">
                  <a:latin typeface="Meiryo UI" panose="020B0604030504040204" pitchFamily="34" charset="-128"/>
                  <a:ea typeface="Meiryo UI" panose="020B0604030504040204" pitchFamily="34" charset="-128"/>
                </a:rPr>
                <a:t>月</a:t>
              </a:r>
            </a:p>
          </p:txBody>
        </p:sp>
      </p:grpSp>
      <p:grpSp>
        <p:nvGrpSpPr>
          <p:cNvPr id="22" name="グループ化 21">
            <a:extLst>
              <a:ext uri="{FF2B5EF4-FFF2-40B4-BE49-F238E27FC236}">
                <a16:creationId xmlns:a16="http://schemas.microsoft.com/office/drawing/2014/main" id="{97258412-FED4-6A43-B9AD-E538AA1B4A24}"/>
              </a:ext>
            </a:extLst>
          </p:cNvPr>
          <p:cNvGrpSpPr/>
          <p:nvPr/>
        </p:nvGrpSpPr>
        <p:grpSpPr>
          <a:xfrm>
            <a:off x="596534" y="4449189"/>
            <a:ext cx="5728796" cy="1500091"/>
            <a:chOff x="242487" y="4631126"/>
            <a:chExt cx="5728796" cy="1500091"/>
          </a:xfrm>
        </p:grpSpPr>
        <p:sp>
          <p:nvSpPr>
            <p:cNvPr id="23" name="下矢印 22">
              <a:extLst>
                <a:ext uri="{FF2B5EF4-FFF2-40B4-BE49-F238E27FC236}">
                  <a16:creationId xmlns:a16="http://schemas.microsoft.com/office/drawing/2014/main" id="{CD577F59-C258-5C4A-9D32-EB2833817118}"/>
                </a:ext>
              </a:extLst>
            </p:cNvPr>
            <p:cNvSpPr/>
            <p:nvPr/>
          </p:nvSpPr>
          <p:spPr>
            <a:xfrm>
              <a:off x="2467057" y="4631126"/>
              <a:ext cx="1482502" cy="421717"/>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rgbClr val="FF0000"/>
                </a:solidFill>
              </a:endParaRPr>
            </a:p>
          </p:txBody>
        </p:sp>
        <p:sp>
          <p:nvSpPr>
            <p:cNvPr id="24" name="角丸四角形 23">
              <a:extLst>
                <a:ext uri="{FF2B5EF4-FFF2-40B4-BE49-F238E27FC236}">
                  <a16:creationId xmlns:a16="http://schemas.microsoft.com/office/drawing/2014/main" id="{58368577-F519-9F49-B436-5CEE14CB75D9}"/>
                </a:ext>
              </a:extLst>
            </p:cNvPr>
            <p:cNvSpPr/>
            <p:nvPr/>
          </p:nvSpPr>
          <p:spPr>
            <a:xfrm>
              <a:off x="242487" y="5075609"/>
              <a:ext cx="5728796" cy="1055608"/>
            </a:xfrm>
            <a:prstGeom prst="roundRect">
              <a:avLst/>
            </a:prstGeom>
            <a:solidFill>
              <a:schemeClr val="bg1"/>
            </a:solidFill>
            <a:ln w="28575">
              <a:solidFill>
                <a:schemeClr val="accent2"/>
              </a:solidFill>
            </a:ln>
            <a:effectLst>
              <a:innerShdw blurRad="63500" dist="50800" dir="13500000">
                <a:prstClr val="black">
                  <a:alpha val="50000"/>
                </a:prstClr>
              </a:innerShdw>
            </a:effectLst>
          </p:spPr>
          <p:txBody>
            <a:bodyPr wrap="square">
              <a:spAutoFit/>
            </a:bodyPr>
            <a:lstStyle/>
            <a:p>
              <a:pPr lvl="0">
                <a:spcBef>
                  <a:spcPct val="20000"/>
                </a:spcBef>
              </a:pPr>
              <a:r>
                <a:rPr lang="ja-JP" altLang="en-US" sz="2800" b="1">
                  <a:solidFill>
                    <a:schemeClr val="accent2"/>
                  </a:solidFill>
                  <a:latin typeface="Meiryo UI" panose="020B0604030504040204" pitchFamily="34" charset="-128"/>
                  <a:ea typeface="Meiryo UI" panose="020B0604030504040204" pitchFamily="34" charset="-128"/>
                </a:rPr>
                <a:t>データから分かりやすいダイアグラムを作成し、</a:t>
              </a:r>
              <a:r>
                <a:rPr lang="ja-JP" altLang="en-US" sz="2800">
                  <a:latin typeface="Meiryo UI" panose="020B0604030504040204" pitchFamily="34" charset="-128"/>
                  <a:ea typeface="Meiryo UI" panose="020B0604030504040204" pitchFamily="34" charset="-128"/>
                </a:rPr>
                <a:t>衛生状態の改善などを要求</a:t>
              </a:r>
            </a:p>
          </p:txBody>
        </p:sp>
      </p:grpSp>
      <p:pic>
        <p:nvPicPr>
          <p:cNvPr id="26" name="図 25">
            <a:extLst>
              <a:ext uri="{FF2B5EF4-FFF2-40B4-BE49-F238E27FC236}">
                <a16:creationId xmlns:a16="http://schemas.microsoft.com/office/drawing/2014/main" id="{0C48912C-BF8E-2246-A729-8FA0668ED678}"/>
              </a:ext>
            </a:extLst>
          </p:cNvPr>
          <p:cNvPicPr>
            <a:picLocks noChangeAspect="1"/>
          </p:cNvPicPr>
          <p:nvPr/>
        </p:nvPicPr>
        <p:blipFill rotWithShape="1">
          <a:blip r:embed="rId4"/>
          <a:srcRect l="6495" r="15637" b="33041"/>
          <a:stretch/>
        </p:blipFill>
        <p:spPr>
          <a:xfrm>
            <a:off x="10794745" y="519160"/>
            <a:ext cx="1466115" cy="1656162"/>
          </a:xfrm>
          <a:prstGeom prst="ellipse">
            <a:avLst/>
          </a:prstGeom>
          <a:ln>
            <a:noFill/>
          </a:ln>
          <a:effectLst>
            <a:softEdge rad="112500"/>
          </a:effectLst>
        </p:spPr>
      </p:pic>
    </p:spTree>
    <p:extLst>
      <p:ext uri="{BB962C8B-B14F-4D97-AF65-F5344CB8AC3E}">
        <p14:creationId xmlns:p14="http://schemas.microsoft.com/office/powerpoint/2010/main" val="6635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10EA3-36B1-B446-B3AE-A656457C2E87}"/>
              </a:ext>
            </a:extLst>
          </p:cNvPr>
          <p:cNvSpPr>
            <a:spLocks noGrp="1"/>
          </p:cNvSpPr>
          <p:nvPr>
            <p:ph type="title"/>
          </p:nvPr>
        </p:nvSpPr>
        <p:spPr/>
        <p:txBody>
          <a:bodyPr/>
          <a:lstStyle/>
          <a:p>
            <a:r>
              <a:rPr lang="ja-JP" altLang="en-US"/>
              <a:t>データ可視化が必要なとき</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11680" y="500062"/>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a:xfrm>
            <a:off x="527382" y="1281289"/>
            <a:ext cx="11137237" cy="4523976"/>
          </a:xfrm>
        </p:spPr>
        <p:txBody>
          <a:bodyPr>
            <a:normAutofit fontScale="85000" lnSpcReduction="20000"/>
          </a:bodyPr>
          <a:lstStyle/>
          <a:p>
            <a:pPr marL="742950" indent="-742950">
              <a:buAutoNum type="arabicPeriod"/>
            </a:pPr>
            <a:r>
              <a:rPr lang="ja-JP" altLang="en-US" sz="3600"/>
              <a:t>探索的データ解析＜自分で作って自分で見る＞</a:t>
            </a:r>
            <a:endParaRPr lang="en-US" altLang="ja-JP" sz="3600" dirty="0"/>
          </a:p>
          <a:p>
            <a:pPr lvl="1"/>
            <a:r>
              <a:rPr lang="ja-JP" altLang="en-US" sz="3600"/>
              <a:t>仮説生成やモデル選択の前段階での「データそのものを理解する」場面で必要となる．</a:t>
            </a:r>
          </a:p>
          <a:p>
            <a:pPr lvl="1"/>
            <a:r>
              <a:rPr lang="ja-JP" altLang="en-US" sz="3600"/>
              <a:t>視覚的にデータのいろいろな面を表示することで，「データに語らせる」</a:t>
            </a:r>
            <a:endParaRPr lang="en-US" altLang="ja-JP" sz="3600" dirty="0"/>
          </a:p>
          <a:p>
            <a:pPr lvl="1"/>
            <a:endParaRPr lang="en-US" altLang="ja-JP" sz="3600" dirty="0"/>
          </a:p>
          <a:p>
            <a:pPr marL="742950" indent="-742950">
              <a:buFont typeface="+mj-lt"/>
              <a:buAutoNum type="arabicPeriod"/>
            </a:pPr>
            <a:r>
              <a:rPr lang="ja-JP" altLang="en-US" sz="3600"/>
              <a:t>プレゼンテーション＜他の人に見せて納得させる＞</a:t>
            </a:r>
            <a:endParaRPr lang="en-US" altLang="ja-JP" sz="3600" dirty="0"/>
          </a:p>
          <a:p>
            <a:pPr lvl="1"/>
            <a:r>
              <a:rPr lang="ja-JP" altLang="en-US" sz="3600"/>
              <a:t>データ解析の結果を用いて，なんらかの主張を第三者に納得させるための可視化</a:t>
            </a:r>
            <a:endParaRPr lang="en-US" altLang="ja-JP" sz="3600" dirty="0"/>
          </a:p>
          <a:p>
            <a:pPr marL="1543050" lvl="2" indent="-742950"/>
            <a:r>
              <a:rPr lang="en-US" altLang="ja-JP" sz="2800" dirty="0"/>
              <a:t>Ex.</a:t>
            </a:r>
            <a:r>
              <a:rPr lang="ja-JP" altLang="en-US" sz="2800"/>
              <a:t>　一般市民＠広告，上司＠会社など</a:t>
            </a:r>
          </a:p>
          <a:p>
            <a:pPr lvl="1"/>
            <a:endParaRPr lang="en-US" altLang="ja-JP" sz="3600" dirty="0"/>
          </a:p>
          <a:p>
            <a:pPr marL="0" indent="0">
              <a:buNone/>
            </a:pPr>
            <a:endParaRPr lang="en-US" altLang="ja-JP" sz="3600" dirty="0"/>
          </a:p>
        </p:txBody>
      </p:sp>
      <p:sp>
        <p:nvSpPr>
          <p:cNvPr id="4" name="テキスト プレースホルダー 3">
            <a:extLst>
              <a:ext uri="{FF2B5EF4-FFF2-40B4-BE49-F238E27FC236}">
                <a16:creationId xmlns:a16="http://schemas.microsoft.com/office/drawing/2014/main" id="{4D705B11-5733-DA4D-8C50-92206C18907D}"/>
              </a:ext>
            </a:extLst>
          </p:cNvPr>
          <p:cNvSpPr>
            <a:spLocks noGrp="1"/>
          </p:cNvSpPr>
          <p:nvPr>
            <p:ph type="body" sz="quarter" idx="14"/>
          </p:nvPr>
        </p:nvSpPr>
        <p:spPr/>
        <p:txBody>
          <a:bodyPr/>
          <a:lstStyle/>
          <a:p>
            <a:endParaRPr lang="ja-JP" altLang="en-US"/>
          </a:p>
        </p:txBody>
      </p:sp>
      <p:grpSp>
        <p:nvGrpSpPr>
          <p:cNvPr id="8" name="グループ化 7">
            <a:extLst>
              <a:ext uri="{FF2B5EF4-FFF2-40B4-BE49-F238E27FC236}">
                <a16:creationId xmlns:a16="http://schemas.microsoft.com/office/drawing/2014/main" id="{86818457-6A70-D145-9E23-5557A137211D}"/>
              </a:ext>
            </a:extLst>
          </p:cNvPr>
          <p:cNvGrpSpPr/>
          <p:nvPr/>
        </p:nvGrpSpPr>
        <p:grpSpPr>
          <a:xfrm>
            <a:off x="1007434" y="5733256"/>
            <a:ext cx="10657184" cy="646986"/>
            <a:chOff x="1007434" y="6032857"/>
            <a:chExt cx="10657184" cy="646986"/>
          </a:xfrm>
        </p:grpSpPr>
        <p:sp>
          <p:nvSpPr>
            <p:cNvPr id="5" name="角丸四角形 4">
              <a:extLst>
                <a:ext uri="{FF2B5EF4-FFF2-40B4-BE49-F238E27FC236}">
                  <a16:creationId xmlns:a16="http://schemas.microsoft.com/office/drawing/2014/main" id="{DA839B55-E8F4-A24D-8ECF-1A45D8D9FBD9}"/>
                </a:ext>
              </a:extLst>
            </p:cNvPr>
            <p:cNvSpPr/>
            <p:nvPr/>
          </p:nvSpPr>
          <p:spPr>
            <a:xfrm>
              <a:off x="1653219" y="6032857"/>
              <a:ext cx="10011399" cy="646986"/>
            </a:xfrm>
            <a:prstGeom prst="round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square">
              <a:spAutoFit/>
            </a:bodyPr>
            <a:lstStyle/>
            <a:p>
              <a:pPr>
                <a:spcBef>
                  <a:spcPct val="20000"/>
                </a:spcBef>
              </a:pPr>
              <a:r>
                <a:rPr lang="ja-JP" altLang="en-US" sz="3200" b="1">
                  <a:solidFill>
                    <a:srgbClr val="C00000"/>
                  </a:solidFill>
                  <a:latin typeface="Meiryo UI" panose="020B0604030504040204" pitchFamily="34" charset="-128"/>
                  <a:ea typeface="Meiryo UI" panose="020B0604030504040204" pitchFamily="34" charset="-128"/>
                </a:rPr>
                <a:t>データ可視化により，直観的かつ効率的に主張を伝える</a:t>
              </a:r>
            </a:p>
          </p:txBody>
        </p:sp>
        <p:sp>
          <p:nvSpPr>
            <p:cNvPr id="7" name="右矢印 6">
              <a:extLst>
                <a:ext uri="{FF2B5EF4-FFF2-40B4-BE49-F238E27FC236}">
                  <a16:creationId xmlns:a16="http://schemas.microsoft.com/office/drawing/2014/main" id="{A7FAAA94-99E9-A344-8381-A9EC4A2283F5}"/>
                </a:ext>
              </a:extLst>
            </p:cNvPr>
            <p:cNvSpPr/>
            <p:nvPr/>
          </p:nvSpPr>
          <p:spPr>
            <a:xfrm>
              <a:off x="1007434" y="6032857"/>
              <a:ext cx="645785" cy="646986"/>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3687312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18831F-E436-D041-9BDF-264F7E80EFC6}"/>
              </a:ext>
            </a:extLst>
          </p:cNvPr>
          <p:cNvSpPr>
            <a:spLocks noGrp="1"/>
          </p:cNvSpPr>
          <p:nvPr>
            <p:ph type="title"/>
          </p:nvPr>
        </p:nvSpPr>
        <p:spPr/>
        <p:txBody>
          <a:bodyPr/>
          <a:lstStyle/>
          <a:p>
            <a:r>
              <a:rPr lang="ja-JP" altLang="en-US"/>
              <a:t>データ可視化の手順</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988128" y="383066"/>
            <a:ext cx="797762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9" name="コンテンツ プレースホルダー 8">
            <a:extLst>
              <a:ext uri="{FF2B5EF4-FFF2-40B4-BE49-F238E27FC236}">
                <a16:creationId xmlns:a16="http://schemas.microsoft.com/office/drawing/2014/main" id="{0A1754A8-D6F2-B843-A8E9-774D2D757444}"/>
              </a:ext>
            </a:extLst>
          </p:cNvPr>
          <p:cNvSpPr>
            <a:spLocks noGrp="1"/>
          </p:cNvSpPr>
          <p:nvPr>
            <p:ph idx="1"/>
          </p:nvPr>
        </p:nvSpPr>
        <p:spPr/>
        <p:txBody>
          <a:bodyPr>
            <a:normAutofit/>
          </a:bodyPr>
          <a:lstStyle/>
          <a:p>
            <a:pPr marL="514350" indent="-514350">
              <a:lnSpc>
                <a:spcPct val="150000"/>
              </a:lnSpc>
              <a:buFont typeface="+mj-lt"/>
              <a:buAutoNum type="arabicPeriod"/>
            </a:pPr>
            <a:r>
              <a:rPr lang="ja-JP" altLang="en-US" sz="3200"/>
              <a:t>伝えたい主張に使うデータ解析結果を選び抜く</a:t>
            </a:r>
            <a:endParaRPr lang="en-US" altLang="ja-JP" sz="3200" dirty="0"/>
          </a:p>
          <a:p>
            <a:pPr marL="514350" indent="-514350">
              <a:lnSpc>
                <a:spcPct val="150000"/>
              </a:lnSpc>
              <a:buFont typeface="+mj-lt"/>
              <a:buAutoNum type="arabicPeriod"/>
            </a:pPr>
            <a:r>
              <a:rPr lang="ja-JP" altLang="en-US" sz="3200"/>
              <a:t>解析結果の各要素に最も合う視覚表現を選ぶ</a:t>
            </a:r>
            <a:endParaRPr lang="en-US" altLang="ja-JP" sz="3200" dirty="0"/>
          </a:p>
          <a:p>
            <a:pPr marL="514350" indent="-514350">
              <a:lnSpc>
                <a:spcPct val="150000"/>
              </a:lnSpc>
              <a:buFont typeface="+mj-lt"/>
              <a:buAutoNum type="arabicPeriod"/>
            </a:pPr>
            <a:r>
              <a:rPr lang="ja-JP" altLang="en-US" sz="3200"/>
              <a:t>解析結果に最も合う可視化手法を選ぶ</a:t>
            </a:r>
            <a:endParaRPr lang="en-US" altLang="ja-JP" sz="3200" dirty="0"/>
          </a:p>
        </p:txBody>
      </p:sp>
      <p:sp>
        <p:nvSpPr>
          <p:cNvPr id="4" name="テキスト プレースホルダー 3">
            <a:extLst>
              <a:ext uri="{FF2B5EF4-FFF2-40B4-BE49-F238E27FC236}">
                <a16:creationId xmlns:a16="http://schemas.microsoft.com/office/drawing/2014/main" id="{4E29D53C-1DCE-2C41-9507-EFBA98E8D19D}"/>
              </a:ext>
            </a:extLst>
          </p:cNvPr>
          <p:cNvSpPr>
            <a:spLocks noGrp="1"/>
          </p:cNvSpPr>
          <p:nvPr>
            <p:ph type="body" sz="quarter" idx="14"/>
          </p:nvPr>
        </p:nvSpPr>
        <p:spPr/>
        <p:txBody>
          <a:bodyPr/>
          <a:lstStyle/>
          <a:p>
            <a:endParaRPr lang="ja-JP" altLang="en-US"/>
          </a:p>
        </p:txBody>
      </p:sp>
      <p:grpSp>
        <p:nvGrpSpPr>
          <p:cNvPr id="7" name="グループ化 6">
            <a:extLst>
              <a:ext uri="{FF2B5EF4-FFF2-40B4-BE49-F238E27FC236}">
                <a16:creationId xmlns:a16="http://schemas.microsoft.com/office/drawing/2014/main" id="{66613CAD-13AF-324B-B1F8-EFB647931D64}"/>
              </a:ext>
            </a:extLst>
          </p:cNvPr>
          <p:cNvGrpSpPr/>
          <p:nvPr/>
        </p:nvGrpSpPr>
        <p:grpSpPr>
          <a:xfrm>
            <a:off x="1992774" y="4099377"/>
            <a:ext cx="8838300" cy="2065927"/>
            <a:chOff x="1992774" y="3710833"/>
            <a:chExt cx="8838300" cy="2065927"/>
          </a:xfrm>
        </p:grpSpPr>
        <p:sp>
          <p:nvSpPr>
            <p:cNvPr id="6" name="角丸四角形 5">
              <a:extLst>
                <a:ext uri="{FF2B5EF4-FFF2-40B4-BE49-F238E27FC236}">
                  <a16:creationId xmlns:a16="http://schemas.microsoft.com/office/drawing/2014/main" id="{F51C990C-6C98-6944-BB43-382E2E1ADFF0}"/>
                </a:ext>
              </a:extLst>
            </p:cNvPr>
            <p:cNvSpPr/>
            <p:nvPr/>
          </p:nvSpPr>
          <p:spPr>
            <a:xfrm>
              <a:off x="1992774" y="4149080"/>
              <a:ext cx="8838300" cy="1627680"/>
            </a:xfrm>
            <a:prstGeom prst="roundRect">
              <a:avLst/>
            </a:prstGeom>
            <a:solidFill>
              <a:schemeClr val="bg1"/>
            </a:solidFill>
            <a:ln w="57150">
              <a:solidFill>
                <a:schemeClr val="accent2"/>
              </a:solidFill>
            </a:ln>
            <a:effectLst>
              <a:innerShdw blurRad="63500" dist="50800" dir="13500000">
                <a:prstClr val="black">
                  <a:alpha val="50000"/>
                </a:prstClr>
              </a:innerShdw>
            </a:effectLst>
          </p:spPr>
          <p:txBody>
            <a:bodyPr wrap="square">
              <a:spAutoFit/>
            </a:bodyPr>
            <a:lstStyle/>
            <a:p>
              <a:pPr lvl="0">
                <a:spcBef>
                  <a:spcPct val="20000"/>
                </a:spcBef>
              </a:pPr>
              <a:r>
                <a:rPr lang="ja-JP" altLang="en-US" sz="3200" b="1">
                  <a:solidFill>
                    <a:schemeClr val="accent2"/>
                  </a:solidFill>
                  <a:latin typeface="Meiryo UI" panose="020B0604030504040204" pitchFamily="34" charset="-128"/>
                  <a:ea typeface="Meiryo UI" panose="020B0604030504040204" pitchFamily="34" charset="-128"/>
                </a:rPr>
                <a:t>不適切な可視化手法を選ぶと誤解を招くので注意</a:t>
              </a:r>
              <a:endParaRPr lang="en-US" altLang="ja-JP" sz="3200" b="1" dirty="0">
                <a:solidFill>
                  <a:schemeClr val="accent2"/>
                </a:solidFill>
                <a:latin typeface="Meiryo UI" panose="020B0604030504040204" pitchFamily="34" charset="-128"/>
                <a:ea typeface="Meiryo UI" panose="020B0604030504040204" pitchFamily="34" charset="-128"/>
              </a:endParaRPr>
            </a:p>
            <a:p>
              <a:pPr marL="231775" lvl="0" indent="-231775">
                <a:spcBef>
                  <a:spcPct val="20000"/>
                </a:spcBef>
                <a:buFont typeface="Wingdings" pitchFamily="2" charset="2"/>
                <a:buChar char="l"/>
              </a:pPr>
              <a:r>
                <a:rPr lang="ja-JP" altLang="en-US" sz="2400" b="1">
                  <a:solidFill>
                    <a:schemeClr val="accent2"/>
                  </a:solidFill>
                  <a:latin typeface="Meiryo UI" panose="020B0604030504040204" pitchFamily="34" charset="-128"/>
                  <a:ea typeface="Meiryo UI" panose="020B0604030504040204" pitchFamily="34" charset="-128"/>
                </a:rPr>
                <a:t>巷にあふれているグラフなどでは誤解を招く表現や間違い多数</a:t>
              </a:r>
              <a:endParaRPr lang="en-US" altLang="ja-JP" sz="2400" b="1" dirty="0">
                <a:solidFill>
                  <a:schemeClr val="accent2"/>
                </a:solidFill>
                <a:latin typeface="Meiryo UI" panose="020B0604030504040204" pitchFamily="34" charset="-128"/>
                <a:ea typeface="Meiryo UI" panose="020B0604030504040204" pitchFamily="34" charset="-128"/>
              </a:endParaRPr>
            </a:p>
            <a:p>
              <a:pPr marL="231775" lvl="0" indent="-231775">
                <a:spcBef>
                  <a:spcPct val="20000"/>
                </a:spcBef>
                <a:buFont typeface="Wingdings" pitchFamily="2" charset="2"/>
                <a:buChar char="l"/>
              </a:pPr>
              <a:r>
                <a:rPr lang="ja-JP" altLang="en-US" sz="2400" b="1">
                  <a:solidFill>
                    <a:schemeClr val="accent2"/>
                  </a:solidFill>
                  <a:latin typeface="Meiryo UI" panose="020B0604030504040204" pitchFamily="34" charset="-128"/>
                  <a:ea typeface="Meiryo UI" panose="020B0604030504040204" pitchFamily="34" charset="-128"/>
                </a:rPr>
                <a:t>データに嘘をつかせようとしている可視化を見抜く力も大切</a:t>
              </a:r>
              <a:endParaRPr lang="en-US" altLang="ja-JP" sz="2400" b="1" dirty="0">
                <a:solidFill>
                  <a:schemeClr val="accent2"/>
                </a:solidFill>
                <a:latin typeface="Meiryo UI" panose="020B0604030504040204" pitchFamily="34" charset="-128"/>
                <a:ea typeface="Meiryo UI" panose="020B0604030504040204" pitchFamily="34" charset="-128"/>
              </a:endParaRPr>
            </a:p>
          </p:txBody>
        </p:sp>
        <p:sp>
          <p:nvSpPr>
            <p:cNvPr id="8" name="下矢印 7">
              <a:extLst>
                <a:ext uri="{FF2B5EF4-FFF2-40B4-BE49-F238E27FC236}">
                  <a16:creationId xmlns:a16="http://schemas.microsoft.com/office/drawing/2014/main" id="{C879B001-2507-594C-9418-AADFBA9E4254}"/>
                </a:ext>
              </a:extLst>
            </p:cNvPr>
            <p:cNvSpPr/>
            <p:nvPr/>
          </p:nvSpPr>
          <p:spPr>
            <a:xfrm rot="10800000">
              <a:off x="4613498" y="3710833"/>
              <a:ext cx="1482502" cy="421717"/>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rgbClr val="FF0000"/>
                </a:solidFill>
              </a:endParaRPr>
            </a:p>
          </p:txBody>
        </p:sp>
      </p:grpSp>
    </p:spTree>
    <p:extLst>
      <p:ext uri="{BB962C8B-B14F-4D97-AF65-F5344CB8AC3E}">
        <p14:creationId xmlns:p14="http://schemas.microsoft.com/office/powerpoint/2010/main" val="1862577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p:txBody>
          <a:bodyPr>
            <a:normAutofit/>
          </a:bodyPr>
          <a:lstStyle/>
          <a:p>
            <a:r>
              <a:rPr lang="ja-JP" altLang="en-US"/>
              <a:t>網膜の変数</a:t>
            </a:r>
            <a:endParaRPr lang="en-US" altLang="ja-JP" dirty="0"/>
          </a:p>
          <a:p>
            <a:pPr lvl="1"/>
            <a:r>
              <a:rPr lang="ja-JP" altLang="en-US"/>
              <a:t>形</a:t>
            </a:r>
            <a:endParaRPr lang="en-US" altLang="ja-JP" dirty="0"/>
          </a:p>
          <a:p>
            <a:pPr lvl="1"/>
            <a:r>
              <a:rPr lang="ja-JP" altLang="en-US"/>
              <a:t>大きさ</a:t>
            </a:r>
            <a:endParaRPr lang="en-US" altLang="ja-JP" dirty="0"/>
          </a:p>
          <a:p>
            <a:pPr lvl="1"/>
            <a:r>
              <a:rPr lang="ja-JP" altLang="en-US"/>
              <a:t>色相</a:t>
            </a:r>
            <a:endParaRPr lang="en-US" altLang="ja-JP" dirty="0"/>
          </a:p>
          <a:p>
            <a:pPr lvl="1"/>
            <a:r>
              <a:rPr lang="ja-JP" altLang="en-US"/>
              <a:t>明度</a:t>
            </a:r>
            <a:endParaRPr lang="en-US" altLang="ja-JP" dirty="0"/>
          </a:p>
          <a:p>
            <a:pPr lvl="1"/>
            <a:r>
              <a:rPr lang="ja-JP" altLang="en-US"/>
              <a:t>彩度</a:t>
            </a:r>
            <a:endParaRPr lang="en-US" altLang="ja-JP" dirty="0"/>
          </a:p>
          <a:p>
            <a:pPr lvl="1"/>
            <a:r>
              <a:rPr lang="ja-JP" altLang="en-US"/>
              <a:t>テクスチャー</a:t>
            </a:r>
            <a:endParaRPr lang="en-US" altLang="ja-JP" sz="3600" dirty="0"/>
          </a:p>
        </p:txBody>
      </p:sp>
      <p:sp>
        <p:nvSpPr>
          <p:cNvPr id="5" name="テキスト プレースホルダー 4">
            <a:extLst>
              <a:ext uri="{FF2B5EF4-FFF2-40B4-BE49-F238E27FC236}">
                <a16:creationId xmlns:a16="http://schemas.microsoft.com/office/drawing/2014/main" id="{982E88BC-DC63-8F4A-BFFC-E330E474E879}"/>
              </a:ext>
            </a:extLst>
          </p:cNvPr>
          <p:cNvSpPr>
            <a:spLocks noGrp="1"/>
          </p:cNvSpPr>
          <p:nvPr>
            <p:ph type="body" sz="quarter" idx="13"/>
          </p:nvPr>
        </p:nvSpPr>
        <p:spPr/>
        <p:txBody>
          <a:bodyPr>
            <a:normAutofit fontScale="92500" lnSpcReduction="20000"/>
          </a:bodyPr>
          <a:lstStyle/>
          <a:p>
            <a:r>
              <a:rPr lang="ja-JP" altLang="en-US"/>
              <a:t>対象や特性を区別して表すための要素</a:t>
            </a:r>
            <a:endParaRPr lang="en-US" altLang="ja-JP" dirty="0"/>
          </a:p>
        </p:txBody>
      </p:sp>
      <p:sp>
        <p:nvSpPr>
          <p:cNvPr id="2" name="タイトル 1">
            <a:extLst>
              <a:ext uri="{FF2B5EF4-FFF2-40B4-BE49-F238E27FC236}">
                <a16:creationId xmlns:a16="http://schemas.microsoft.com/office/drawing/2014/main" id="{602CC369-1235-F444-B9D9-D7ACFA0B9B7E}"/>
              </a:ext>
            </a:extLst>
          </p:cNvPr>
          <p:cNvSpPr>
            <a:spLocks noGrp="1"/>
          </p:cNvSpPr>
          <p:nvPr>
            <p:ph type="title"/>
          </p:nvPr>
        </p:nvSpPr>
        <p:spPr/>
        <p:txBody>
          <a:bodyPr/>
          <a:lstStyle/>
          <a:p>
            <a:r>
              <a:rPr lang="ja-JP" altLang="en-US"/>
              <a:t>視覚変数</a:t>
            </a:r>
          </a:p>
        </p:txBody>
      </p:sp>
      <p:sp>
        <p:nvSpPr>
          <p:cNvPr id="9" name="テキスト プレースホルダー 8">
            <a:extLst>
              <a:ext uri="{FF2B5EF4-FFF2-40B4-BE49-F238E27FC236}">
                <a16:creationId xmlns:a16="http://schemas.microsoft.com/office/drawing/2014/main" id="{6BA22249-1372-FB44-A4BC-2E7B0536A373}"/>
              </a:ext>
            </a:extLst>
          </p:cNvPr>
          <p:cNvSpPr>
            <a:spLocks noGrp="1"/>
          </p:cNvSpPr>
          <p:nvPr>
            <p:ph type="body" sz="quarter" idx="14"/>
          </p:nvPr>
        </p:nvSpPr>
        <p:spPr/>
        <p:txBody>
          <a:bodyPr/>
          <a:lstStyle/>
          <a:p>
            <a:endParaRPr lang="ja-JP" altLang="en-US"/>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11680" y="500062"/>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cxnSp>
        <p:nvCxnSpPr>
          <p:cNvPr id="7" name="直線コネクタ 6">
            <a:extLst>
              <a:ext uri="{FF2B5EF4-FFF2-40B4-BE49-F238E27FC236}">
                <a16:creationId xmlns:a16="http://schemas.microsoft.com/office/drawing/2014/main" id="{2CCCD915-4800-2743-95F7-8AB701BCC530}"/>
              </a:ext>
            </a:extLst>
          </p:cNvPr>
          <p:cNvCxnSpPr/>
          <p:nvPr/>
        </p:nvCxnSpPr>
        <p:spPr>
          <a:xfrm>
            <a:off x="4219388" y="3610965"/>
            <a:ext cx="0" cy="2369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C263222-FD84-ED42-848E-8F2841A75AAE}"/>
              </a:ext>
            </a:extLst>
          </p:cNvPr>
          <p:cNvCxnSpPr>
            <a:cxnSpLocks/>
          </p:cNvCxnSpPr>
          <p:nvPr/>
        </p:nvCxnSpPr>
        <p:spPr>
          <a:xfrm flipH="1">
            <a:off x="4219388" y="598009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円/楕円 9">
            <a:extLst>
              <a:ext uri="{FF2B5EF4-FFF2-40B4-BE49-F238E27FC236}">
                <a16:creationId xmlns:a16="http://schemas.microsoft.com/office/drawing/2014/main" id="{04CE684C-12B5-4B48-8BA5-48B037A47859}"/>
              </a:ext>
            </a:extLst>
          </p:cNvPr>
          <p:cNvSpPr/>
          <p:nvPr/>
        </p:nvSpPr>
        <p:spPr>
          <a:xfrm>
            <a:off x="4870552" y="3943473"/>
            <a:ext cx="193964" cy="19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円/楕円 10">
            <a:extLst>
              <a:ext uri="{FF2B5EF4-FFF2-40B4-BE49-F238E27FC236}">
                <a16:creationId xmlns:a16="http://schemas.microsoft.com/office/drawing/2014/main" id="{74A9B873-BC80-7949-ADB4-6E483A93203D}"/>
              </a:ext>
            </a:extLst>
          </p:cNvPr>
          <p:cNvSpPr/>
          <p:nvPr/>
        </p:nvSpPr>
        <p:spPr>
          <a:xfrm>
            <a:off x="5417806" y="4154276"/>
            <a:ext cx="193964" cy="19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円/楕円 11">
            <a:extLst>
              <a:ext uri="{FF2B5EF4-FFF2-40B4-BE49-F238E27FC236}">
                <a16:creationId xmlns:a16="http://schemas.microsoft.com/office/drawing/2014/main" id="{056ABA3A-01F9-E44B-8A64-F6653FB2FABB}"/>
              </a:ext>
            </a:extLst>
          </p:cNvPr>
          <p:cNvSpPr/>
          <p:nvPr/>
        </p:nvSpPr>
        <p:spPr>
          <a:xfrm>
            <a:off x="5992771" y="3943473"/>
            <a:ext cx="193964" cy="193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円/楕円 12">
            <a:extLst>
              <a:ext uri="{FF2B5EF4-FFF2-40B4-BE49-F238E27FC236}">
                <a16:creationId xmlns:a16="http://schemas.microsoft.com/office/drawing/2014/main" id="{E3E057AE-4D1B-CF42-9E13-610752E9D516}"/>
              </a:ext>
            </a:extLst>
          </p:cNvPr>
          <p:cNvSpPr/>
          <p:nvPr/>
        </p:nvSpPr>
        <p:spPr>
          <a:xfrm>
            <a:off x="4870552" y="4609983"/>
            <a:ext cx="193964" cy="1939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円/楕円 13">
            <a:extLst>
              <a:ext uri="{FF2B5EF4-FFF2-40B4-BE49-F238E27FC236}">
                <a16:creationId xmlns:a16="http://schemas.microsoft.com/office/drawing/2014/main" id="{5BC583EE-F062-6F4D-B0A7-A9368B1C6385}"/>
              </a:ext>
            </a:extLst>
          </p:cNvPr>
          <p:cNvSpPr/>
          <p:nvPr/>
        </p:nvSpPr>
        <p:spPr>
          <a:xfrm>
            <a:off x="5417806" y="4820786"/>
            <a:ext cx="193964" cy="1939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円/楕円 14">
            <a:extLst>
              <a:ext uri="{FF2B5EF4-FFF2-40B4-BE49-F238E27FC236}">
                <a16:creationId xmlns:a16="http://schemas.microsoft.com/office/drawing/2014/main" id="{76C7B8AA-26EF-0144-BCBA-7D8575AF7CDC}"/>
              </a:ext>
            </a:extLst>
          </p:cNvPr>
          <p:cNvSpPr/>
          <p:nvPr/>
        </p:nvSpPr>
        <p:spPr>
          <a:xfrm>
            <a:off x="5992771" y="5198055"/>
            <a:ext cx="193964" cy="1939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三角形 17">
            <a:extLst>
              <a:ext uri="{FF2B5EF4-FFF2-40B4-BE49-F238E27FC236}">
                <a16:creationId xmlns:a16="http://schemas.microsoft.com/office/drawing/2014/main" id="{5D667E1B-C108-1046-9721-2411791A91C3}"/>
              </a:ext>
            </a:extLst>
          </p:cNvPr>
          <p:cNvSpPr/>
          <p:nvPr/>
        </p:nvSpPr>
        <p:spPr>
          <a:xfrm>
            <a:off x="4828992" y="5339583"/>
            <a:ext cx="235527" cy="26270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三角形 18">
            <a:extLst>
              <a:ext uri="{FF2B5EF4-FFF2-40B4-BE49-F238E27FC236}">
                <a16:creationId xmlns:a16="http://schemas.microsoft.com/office/drawing/2014/main" id="{9CB446A7-4CBD-194E-8540-4E2A745EAEE2}"/>
              </a:ext>
            </a:extLst>
          </p:cNvPr>
          <p:cNvSpPr/>
          <p:nvPr/>
        </p:nvSpPr>
        <p:spPr>
          <a:xfrm>
            <a:off x="5376244" y="5423244"/>
            <a:ext cx="235527" cy="26270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三角形 19">
            <a:extLst>
              <a:ext uri="{FF2B5EF4-FFF2-40B4-BE49-F238E27FC236}">
                <a16:creationId xmlns:a16="http://schemas.microsoft.com/office/drawing/2014/main" id="{EFC1DE57-D060-6645-A9F5-3CF653FFC16C}"/>
              </a:ext>
            </a:extLst>
          </p:cNvPr>
          <p:cNvSpPr/>
          <p:nvPr/>
        </p:nvSpPr>
        <p:spPr>
          <a:xfrm>
            <a:off x="5951209" y="4689435"/>
            <a:ext cx="235527" cy="26270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3AAE0E32-42EF-7A49-9220-5066C85BF0F1}"/>
              </a:ext>
            </a:extLst>
          </p:cNvPr>
          <p:cNvSpPr txBox="1"/>
          <p:nvPr/>
        </p:nvSpPr>
        <p:spPr>
          <a:xfrm>
            <a:off x="6837898" y="4293096"/>
            <a:ext cx="4801314" cy="1569660"/>
          </a:xfrm>
          <a:prstGeom prst="rect">
            <a:avLst/>
          </a:prstGeom>
          <a:noFill/>
        </p:spPr>
        <p:txBody>
          <a:bodyPr wrap="none" rtlCol="0">
            <a:spAutoFit/>
          </a:bodyPr>
          <a:lstStyle/>
          <a:p>
            <a:r>
              <a:rPr lang="ja-JP" altLang="en-US" sz="2400">
                <a:latin typeface="Meiryo" panose="020B0604030504040204" pitchFamily="34" charset="-128"/>
                <a:ea typeface="Meiryo" panose="020B0604030504040204" pitchFamily="34" charset="-128"/>
              </a:rPr>
              <a:t>青丸と赤丸は色で区別されるが，</a:t>
            </a:r>
            <a:endParaRPr lang="en-US" altLang="ja-JP" sz="2400" dirty="0">
              <a:latin typeface="Meiryo" panose="020B0604030504040204" pitchFamily="34" charset="-128"/>
              <a:ea typeface="Meiryo" panose="020B0604030504040204" pitchFamily="34" charset="-128"/>
            </a:endParaRPr>
          </a:p>
          <a:p>
            <a:r>
              <a:rPr lang="ja-JP" altLang="en-US" sz="2400">
                <a:latin typeface="Meiryo" panose="020B0604030504040204" pitchFamily="34" charset="-128"/>
                <a:ea typeface="Meiryo" panose="020B0604030504040204" pitchFamily="34" charset="-128"/>
              </a:rPr>
              <a:t>丸という共通要素を持ち，</a:t>
            </a:r>
            <a:endParaRPr lang="en-US" altLang="ja-JP" sz="2400" dirty="0">
              <a:latin typeface="Meiryo" panose="020B0604030504040204" pitchFamily="34" charset="-128"/>
              <a:ea typeface="Meiryo" panose="020B0604030504040204" pitchFamily="34" charset="-128"/>
            </a:endParaRPr>
          </a:p>
          <a:p>
            <a:r>
              <a:rPr lang="ja-JP" altLang="en-US" sz="2400">
                <a:latin typeface="Meiryo" panose="020B0604030504040204" pitchFamily="34" charset="-128"/>
                <a:ea typeface="Meiryo" panose="020B0604030504040204" pitchFamily="34" charset="-128"/>
              </a:rPr>
              <a:t>青丸と青三角は形で区別されるが</a:t>
            </a:r>
            <a:endParaRPr lang="en-US" altLang="ja-JP" sz="2400" dirty="0">
              <a:latin typeface="Meiryo" panose="020B0604030504040204" pitchFamily="34" charset="-128"/>
              <a:ea typeface="Meiryo" panose="020B0604030504040204" pitchFamily="34" charset="-128"/>
            </a:endParaRPr>
          </a:p>
          <a:p>
            <a:r>
              <a:rPr lang="ja-JP" altLang="en-US" sz="2400">
                <a:latin typeface="Meiryo" panose="020B0604030504040204" pitchFamily="34" charset="-128"/>
                <a:ea typeface="Meiryo" panose="020B0604030504040204" pitchFamily="34" charset="-128"/>
              </a:rPr>
              <a:t>青という共通要素を持つ</a:t>
            </a:r>
          </a:p>
        </p:txBody>
      </p:sp>
    </p:spTree>
    <p:extLst>
      <p:ext uri="{BB962C8B-B14F-4D97-AF65-F5344CB8AC3E}">
        <p14:creationId xmlns:p14="http://schemas.microsoft.com/office/powerpoint/2010/main" val="288148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36547D4A-E50C-A74C-894B-5A12FC0D6D1B}"/>
              </a:ext>
            </a:extLst>
          </p:cNvPr>
          <p:cNvSpPr/>
          <p:nvPr/>
        </p:nvSpPr>
        <p:spPr>
          <a:xfrm>
            <a:off x="2994741" y="5229200"/>
            <a:ext cx="8568951" cy="929443"/>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11" name="角丸四角形 10">
            <a:extLst>
              <a:ext uri="{FF2B5EF4-FFF2-40B4-BE49-F238E27FC236}">
                <a16:creationId xmlns:a16="http://schemas.microsoft.com/office/drawing/2014/main" id="{B79B0A67-5868-4A43-9E45-A47D71A47737}"/>
              </a:ext>
            </a:extLst>
          </p:cNvPr>
          <p:cNvSpPr/>
          <p:nvPr/>
        </p:nvSpPr>
        <p:spPr>
          <a:xfrm>
            <a:off x="2994741" y="3068960"/>
            <a:ext cx="8568951" cy="1963855"/>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9" name="角丸四角形 8">
            <a:extLst>
              <a:ext uri="{FF2B5EF4-FFF2-40B4-BE49-F238E27FC236}">
                <a16:creationId xmlns:a16="http://schemas.microsoft.com/office/drawing/2014/main" id="{66154C0D-521E-6343-907A-656C68118C1B}"/>
              </a:ext>
            </a:extLst>
          </p:cNvPr>
          <p:cNvSpPr/>
          <p:nvPr/>
        </p:nvSpPr>
        <p:spPr>
          <a:xfrm>
            <a:off x="2990095" y="1196752"/>
            <a:ext cx="8568951" cy="1675823"/>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p:cNvSpPr>
            <a:spLocks noGrp="1"/>
          </p:cNvSpPr>
          <p:nvPr>
            <p:ph type="ctrTitle"/>
          </p:nvPr>
        </p:nvSpPr>
        <p:spPr/>
        <p:txBody>
          <a:bodyPr>
            <a:normAutofit/>
          </a:bodyPr>
          <a:lstStyle/>
          <a:p>
            <a:r>
              <a:rPr kumimoji="1" lang="en-US" altLang="ja-JP" dirty="0"/>
              <a:t>Table of Contents</a:t>
            </a:r>
            <a:endParaRPr kumimoji="1" lang="ja-JP" altLang="en-US" dirty="0"/>
          </a:p>
        </p:txBody>
      </p:sp>
      <p:sp>
        <p:nvSpPr>
          <p:cNvPr id="6" name="コンテンツ プレースホルダー 5">
            <a:extLst>
              <a:ext uri="{FF2B5EF4-FFF2-40B4-BE49-F238E27FC236}">
                <a16:creationId xmlns:a16="http://schemas.microsoft.com/office/drawing/2014/main" id="{D1C4DF62-088C-6F4E-97C3-C1F6A53D8459}"/>
              </a:ext>
            </a:extLst>
          </p:cNvPr>
          <p:cNvSpPr>
            <a:spLocks noGrp="1"/>
          </p:cNvSpPr>
          <p:nvPr>
            <p:ph sz="quarter" idx="10"/>
          </p:nvPr>
        </p:nvSpPr>
        <p:spPr>
          <a:xfrm>
            <a:off x="3143672" y="1268761"/>
            <a:ext cx="8282020" cy="4968551"/>
          </a:xfrm>
        </p:spPr>
        <p:txBody>
          <a:bodyPr>
            <a:normAutofit fontScale="85000" lnSpcReduction="20000"/>
          </a:bodyPr>
          <a:lstStyle/>
          <a:p>
            <a:pPr marL="0" indent="0">
              <a:buNone/>
            </a:pPr>
            <a:r>
              <a:rPr lang="ja-JP" altLang="en-US"/>
              <a:t>データの可視化</a:t>
            </a:r>
            <a:endParaRPr lang="en-US" altLang="ja-JP" dirty="0"/>
          </a:p>
          <a:p>
            <a:pPr lvl="1"/>
            <a:r>
              <a:rPr lang="ja-JP" altLang="en-US"/>
              <a:t>データの可視化とは</a:t>
            </a:r>
            <a:endParaRPr lang="en-US" altLang="ja-JP" dirty="0"/>
          </a:p>
          <a:p>
            <a:pPr lvl="1"/>
            <a:r>
              <a:rPr lang="ja-JP" altLang="en-US"/>
              <a:t>可視化の事例</a:t>
            </a:r>
            <a:endParaRPr lang="en-US" altLang="ja-JP" dirty="0"/>
          </a:p>
          <a:p>
            <a:pPr lvl="1"/>
            <a:r>
              <a:rPr lang="ja-JP" altLang="en-US"/>
              <a:t>可視化が必要な場面と方法</a:t>
            </a:r>
            <a:endParaRPr lang="en-US" altLang="ja-JP" dirty="0"/>
          </a:p>
          <a:p>
            <a:pPr lvl="1"/>
            <a:endParaRPr lang="en-US" altLang="ja-JP" dirty="0"/>
          </a:p>
          <a:p>
            <a:pPr marL="0" indent="0">
              <a:buNone/>
            </a:pPr>
            <a:r>
              <a:rPr lang="ja-JP" altLang="en-US"/>
              <a:t>代表的な可視化手法</a:t>
            </a:r>
            <a:endParaRPr lang="en-US" altLang="ja-JP" dirty="0"/>
          </a:p>
          <a:p>
            <a:pPr lvl="1"/>
            <a:r>
              <a:rPr lang="ja-JP" altLang="en-US"/>
              <a:t>棒グラフ</a:t>
            </a:r>
            <a:endParaRPr lang="en-US" altLang="ja-JP" dirty="0"/>
          </a:p>
          <a:p>
            <a:pPr lvl="1"/>
            <a:r>
              <a:rPr lang="ja-JP" altLang="en-US"/>
              <a:t>ヒストグラム</a:t>
            </a:r>
            <a:endParaRPr lang="en-US" altLang="ja-JP" dirty="0"/>
          </a:p>
          <a:p>
            <a:pPr lvl="1"/>
            <a:r>
              <a:rPr lang="ja-JP" altLang="en-US"/>
              <a:t>折れ線グラフ</a:t>
            </a:r>
            <a:endParaRPr lang="en-US" altLang="ja-JP" dirty="0"/>
          </a:p>
          <a:p>
            <a:pPr lvl="1"/>
            <a:r>
              <a:rPr lang="ja-JP" altLang="en-US"/>
              <a:t>散布図</a:t>
            </a:r>
            <a:endParaRPr lang="en-US" altLang="ja-JP" dirty="0"/>
          </a:p>
          <a:p>
            <a:pPr lvl="3"/>
            <a:endParaRPr lang="en-US" altLang="ja-JP" dirty="0"/>
          </a:p>
          <a:p>
            <a:pPr marL="0" indent="0">
              <a:buNone/>
            </a:pPr>
            <a:r>
              <a:rPr lang="ja-JP" altLang="en-US"/>
              <a:t>演習</a:t>
            </a:r>
            <a:r>
              <a:rPr lang="en-US" altLang="ja-JP" dirty="0"/>
              <a:t>:</a:t>
            </a:r>
          </a:p>
          <a:p>
            <a:pPr lvl="1"/>
            <a:r>
              <a:rPr lang="ja-JP" altLang="en-US"/>
              <a:t>データの整理・可視化演習</a:t>
            </a:r>
          </a:p>
        </p:txBody>
      </p:sp>
      <p:sp>
        <p:nvSpPr>
          <p:cNvPr id="7" name="テキスト プレースホルダー 6">
            <a:extLst>
              <a:ext uri="{FF2B5EF4-FFF2-40B4-BE49-F238E27FC236}">
                <a16:creationId xmlns:a16="http://schemas.microsoft.com/office/drawing/2014/main" id="{F9D925F8-FF7C-B144-88D7-BD5ACC1DA0EF}"/>
              </a:ext>
            </a:extLst>
          </p:cNvPr>
          <p:cNvSpPr>
            <a:spLocks noGrp="1"/>
          </p:cNvSpPr>
          <p:nvPr>
            <p:ph type="body" sz="quarter" idx="11"/>
          </p:nvPr>
        </p:nvSpPr>
        <p:spPr/>
        <p:txBody>
          <a:bodyPr/>
          <a:lstStyle/>
          <a:p>
            <a:r>
              <a:rPr lang="ja-JP" altLang="en-US"/>
              <a:t>データの可視化</a:t>
            </a:r>
          </a:p>
        </p:txBody>
      </p:sp>
      <p:sp>
        <p:nvSpPr>
          <p:cNvPr id="8" name="コンテンツ プレースホルダー 5">
            <a:extLst>
              <a:ext uri="{FF2B5EF4-FFF2-40B4-BE49-F238E27FC236}">
                <a16:creationId xmlns:a16="http://schemas.microsoft.com/office/drawing/2014/main" id="{97EBBE47-DF0F-9340-B029-5E93BD7EC1DE}"/>
              </a:ext>
            </a:extLst>
          </p:cNvPr>
          <p:cNvSpPr txBox="1">
            <a:spLocks/>
          </p:cNvSpPr>
          <p:nvPr/>
        </p:nvSpPr>
        <p:spPr>
          <a:xfrm>
            <a:off x="5779198" y="3573016"/>
            <a:ext cx="2672680" cy="13632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a:r>
              <a:rPr lang="ja-JP" altLang="en-US"/>
              <a:t>円グラフ</a:t>
            </a:r>
          </a:p>
          <a:p>
            <a:pPr lvl="1"/>
            <a:r>
              <a:rPr lang="ja-JP" altLang="en-US"/>
              <a:t>箱髭グラフ</a:t>
            </a:r>
          </a:p>
          <a:p>
            <a:pPr lvl="1"/>
            <a:r>
              <a:rPr lang="ja-JP" altLang="en-US"/>
              <a:t>ネットワーク</a:t>
            </a:r>
          </a:p>
        </p:txBody>
      </p:sp>
    </p:spTree>
    <p:extLst>
      <p:ext uri="{BB962C8B-B14F-4D97-AF65-F5344CB8AC3E}">
        <p14:creationId xmlns:p14="http://schemas.microsoft.com/office/powerpoint/2010/main" val="2245747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BD602508-1307-F249-8850-9CADA22CEF7A}"/>
              </a:ext>
            </a:extLst>
          </p:cNvPr>
          <p:cNvSpPr/>
          <p:nvPr/>
        </p:nvSpPr>
        <p:spPr>
          <a:xfrm>
            <a:off x="1711197" y="6237312"/>
            <a:ext cx="8575964" cy="369332"/>
          </a:xfrm>
          <a:prstGeom prst="rect">
            <a:avLst/>
          </a:prstGeom>
        </p:spPr>
        <p:txBody>
          <a:bodyPr wrap="square">
            <a:spAutoFit/>
          </a:bodyPr>
          <a:lstStyle/>
          <a:p>
            <a:r>
              <a:rPr lang="en-US" altLang="ja-JP" dirty="0">
                <a:solidFill>
                  <a:srgbClr val="C00000"/>
                </a:solidFill>
                <a:latin typeface="Meiryo" panose="020B0604030504040204" pitchFamily="34" charset="-128"/>
                <a:ea typeface="Meiryo" panose="020B0604030504040204" pitchFamily="34" charset="-128"/>
              </a:rPr>
              <a:t>http://</a:t>
            </a:r>
            <a:r>
              <a:rPr lang="en-US" altLang="ja-JP" dirty="0" err="1">
                <a:solidFill>
                  <a:srgbClr val="C00000"/>
                </a:solidFill>
                <a:latin typeface="Meiryo" panose="020B0604030504040204" pitchFamily="34" charset="-128"/>
                <a:ea typeface="Meiryo" panose="020B0604030504040204" pitchFamily="34" charset="-128"/>
              </a:rPr>
              <a:t>understandinggraphics.com</a:t>
            </a:r>
            <a:r>
              <a:rPr lang="en-US" altLang="ja-JP" dirty="0">
                <a:solidFill>
                  <a:srgbClr val="C00000"/>
                </a:solidFill>
                <a:latin typeface="Meiryo" panose="020B0604030504040204" pitchFamily="34" charset="-128"/>
                <a:ea typeface="Meiryo" panose="020B0604030504040204" pitchFamily="34" charset="-128"/>
              </a:rPr>
              <a:t>/visualizations/information-display-tips/</a:t>
            </a:r>
            <a:endParaRPr lang="ja-JP" altLang="en-US">
              <a:solidFill>
                <a:srgbClr val="C00000"/>
              </a:solidFill>
              <a:latin typeface="Meiryo" panose="020B0604030504040204" pitchFamily="34" charset="-128"/>
              <a:ea typeface="Meiryo" panose="020B0604030504040204" pitchFamily="34" charset="-128"/>
            </a:endParaRPr>
          </a:p>
        </p:txBody>
      </p:sp>
      <p:grpSp>
        <p:nvGrpSpPr>
          <p:cNvPr id="16" name="グループ化 15">
            <a:extLst>
              <a:ext uri="{FF2B5EF4-FFF2-40B4-BE49-F238E27FC236}">
                <a16:creationId xmlns:a16="http://schemas.microsoft.com/office/drawing/2014/main" id="{02E7ECDE-0436-DA44-9BBE-37C7B98912DB}"/>
              </a:ext>
            </a:extLst>
          </p:cNvPr>
          <p:cNvGrpSpPr/>
          <p:nvPr/>
        </p:nvGrpSpPr>
        <p:grpSpPr>
          <a:xfrm>
            <a:off x="1437862" y="980728"/>
            <a:ext cx="9122634" cy="5458509"/>
            <a:chOff x="1808018" y="980728"/>
            <a:chExt cx="9721099" cy="5816600"/>
          </a:xfrm>
        </p:grpSpPr>
        <p:sp>
          <p:nvSpPr>
            <p:cNvPr id="9" name="正方形/長方形 8">
              <a:extLst>
                <a:ext uri="{FF2B5EF4-FFF2-40B4-BE49-F238E27FC236}">
                  <a16:creationId xmlns:a16="http://schemas.microsoft.com/office/drawing/2014/main" id="{E564A062-5ECB-5F44-9FF4-32BCA0FCCE47}"/>
                </a:ext>
              </a:extLst>
            </p:cNvPr>
            <p:cNvSpPr/>
            <p:nvPr/>
          </p:nvSpPr>
          <p:spPr>
            <a:xfrm>
              <a:off x="8640618" y="1792518"/>
              <a:ext cx="1526000" cy="354250"/>
            </a:xfrm>
            <a:prstGeom prst="rect">
              <a:avLst/>
            </a:prstGeom>
          </p:spPr>
          <p:txBody>
            <a:bodyPr wrap="none">
              <a:spAutoFit/>
            </a:bodyPr>
            <a:lstStyle/>
            <a:p>
              <a:r>
                <a:rPr lang="ja-JP" altLang="en-US" sz="2000">
                  <a:solidFill>
                    <a:srgbClr val="C00000"/>
                  </a:solidFill>
                  <a:latin typeface="Meiryo" panose="020B0604030504040204" pitchFamily="34" charset="-128"/>
                  <a:ea typeface="Meiryo" panose="020B0604030504040204" pitchFamily="34" charset="-128"/>
                </a:rPr>
                <a:t>形：質の違い</a:t>
              </a:r>
            </a:p>
          </p:txBody>
        </p:sp>
        <p:sp>
          <p:nvSpPr>
            <p:cNvPr id="10" name="正方形/長方形 9">
              <a:extLst>
                <a:ext uri="{FF2B5EF4-FFF2-40B4-BE49-F238E27FC236}">
                  <a16:creationId xmlns:a16="http://schemas.microsoft.com/office/drawing/2014/main" id="{978BF38C-E202-C64C-87A8-A14CA63FBE60}"/>
                </a:ext>
              </a:extLst>
            </p:cNvPr>
            <p:cNvSpPr/>
            <p:nvPr/>
          </p:nvSpPr>
          <p:spPr>
            <a:xfrm>
              <a:off x="8640618" y="2629290"/>
              <a:ext cx="1980166" cy="354250"/>
            </a:xfrm>
            <a:prstGeom prst="rect">
              <a:avLst/>
            </a:prstGeom>
          </p:spPr>
          <p:txBody>
            <a:bodyPr wrap="none">
              <a:spAutoFit/>
            </a:bodyPr>
            <a:lstStyle/>
            <a:p>
              <a:r>
                <a:rPr lang="ja-JP" altLang="en-US" sz="2000">
                  <a:solidFill>
                    <a:srgbClr val="C00000"/>
                  </a:solidFill>
                  <a:latin typeface="Meiryo" panose="020B0604030504040204" pitchFamily="34" charset="-128"/>
                  <a:ea typeface="Meiryo" panose="020B0604030504040204" pitchFamily="34" charset="-128"/>
                </a:rPr>
                <a:t>大きさ：量の違い</a:t>
              </a:r>
            </a:p>
          </p:txBody>
        </p:sp>
        <p:sp>
          <p:nvSpPr>
            <p:cNvPr id="11" name="正方形/長方形 10">
              <a:extLst>
                <a:ext uri="{FF2B5EF4-FFF2-40B4-BE49-F238E27FC236}">
                  <a16:creationId xmlns:a16="http://schemas.microsoft.com/office/drawing/2014/main" id="{2E3D86C9-2AED-B14F-A2DA-21F0D9DAE597}"/>
                </a:ext>
              </a:extLst>
            </p:cNvPr>
            <p:cNvSpPr/>
            <p:nvPr/>
          </p:nvSpPr>
          <p:spPr>
            <a:xfrm>
              <a:off x="8640618" y="3495435"/>
              <a:ext cx="1753083" cy="354250"/>
            </a:xfrm>
            <a:prstGeom prst="rect">
              <a:avLst/>
            </a:prstGeom>
          </p:spPr>
          <p:txBody>
            <a:bodyPr wrap="none">
              <a:spAutoFit/>
            </a:bodyPr>
            <a:lstStyle/>
            <a:p>
              <a:r>
                <a:rPr lang="ja-JP" altLang="en-US" sz="2000">
                  <a:solidFill>
                    <a:srgbClr val="C00000"/>
                  </a:solidFill>
                  <a:latin typeface="Meiryo" panose="020B0604030504040204" pitchFamily="34" charset="-128"/>
                  <a:ea typeface="Meiryo" panose="020B0604030504040204" pitchFamily="34" charset="-128"/>
                </a:rPr>
                <a:t>色調：質の違い</a:t>
              </a:r>
            </a:p>
          </p:txBody>
        </p:sp>
        <p:sp>
          <p:nvSpPr>
            <p:cNvPr id="12" name="正方形/長方形 11">
              <a:extLst>
                <a:ext uri="{FF2B5EF4-FFF2-40B4-BE49-F238E27FC236}">
                  <a16:creationId xmlns:a16="http://schemas.microsoft.com/office/drawing/2014/main" id="{D18DEC25-B398-9541-AFEA-F1FD8AE3C076}"/>
                </a:ext>
              </a:extLst>
            </p:cNvPr>
            <p:cNvSpPr/>
            <p:nvPr/>
          </p:nvSpPr>
          <p:spPr>
            <a:xfrm>
              <a:off x="8640618" y="5196016"/>
              <a:ext cx="2207249" cy="354250"/>
            </a:xfrm>
            <a:prstGeom prst="rect">
              <a:avLst/>
            </a:prstGeom>
          </p:spPr>
          <p:txBody>
            <a:bodyPr wrap="none">
              <a:spAutoFit/>
            </a:bodyPr>
            <a:lstStyle/>
            <a:p>
              <a:r>
                <a:rPr lang="ja-JP" altLang="en-US" sz="2000">
                  <a:solidFill>
                    <a:srgbClr val="C00000"/>
                  </a:solidFill>
                  <a:latin typeface="Meiryo" panose="020B0604030504040204" pitchFamily="34" charset="-128"/>
                  <a:ea typeface="Meiryo" panose="020B0604030504040204" pitchFamily="34" charset="-128"/>
                </a:rPr>
                <a:t>色の強さ：質の違い</a:t>
              </a:r>
            </a:p>
          </p:txBody>
        </p:sp>
        <p:sp>
          <p:nvSpPr>
            <p:cNvPr id="13" name="正方形/長方形 12">
              <a:extLst>
                <a:ext uri="{FF2B5EF4-FFF2-40B4-BE49-F238E27FC236}">
                  <a16:creationId xmlns:a16="http://schemas.microsoft.com/office/drawing/2014/main" id="{847BB86C-0674-5A45-8C68-DEBE34CEE7AA}"/>
                </a:ext>
              </a:extLst>
            </p:cNvPr>
            <p:cNvSpPr/>
            <p:nvPr/>
          </p:nvSpPr>
          <p:spPr>
            <a:xfrm>
              <a:off x="8640618" y="4392443"/>
              <a:ext cx="1753083" cy="354250"/>
            </a:xfrm>
            <a:prstGeom prst="rect">
              <a:avLst/>
            </a:prstGeom>
          </p:spPr>
          <p:txBody>
            <a:bodyPr wrap="none">
              <a:spAutoFit/>
            </a:bodyPr>
            <a:lstStyle/>
            <a:p>
              <a:r>
                <a:rPr lang="ja-JP" altLang="en-US" sz="2000">
                  <a:solidFill>
                    <a:srgbClr val="C00000"/>
                  </a:solidFill>
                  <a:latin typeface="Meiryo" panose="020B0604030504040204" pitchFamily="34" charset="-128"/>
                  <a:ea typeface="Meiryo" panose="020B0604030504040204" pitchFamily="34" charset="-128"/>
                </a:rPr>
                <a:t>明度：量の違い</a:t>
              </a:r>
            </a:p>
          </p:txBody>
        </p:sp>
        <p:sp>
          <p:nvSpPr>
            <p:cNvPr id="14" name="正方形/長方形 13">
              <a:extLst>
                <a:ext uri="{FF2B5EF4-FFF2-40B4-BE49-F238E27FC236}">
                  <a16:creationId xmlns:a16="http://schemas.microsoft.com/office/drawing/2014/main" id="{F51D6168-73E5-FC44-B06E-5AACFDF33DB5}"/>
                </a:ext>
              </a:extLst>
            </p:cNvPr>
            <p:cNvSpPr/>
            <p:nvPr/>
          </p:nvSpPr>
          <p:spPr>
            <a:xfrm>
              <a:off x="8640618" y="6145564"/>
              <a:ext cx="2888499" cy="354250"/>
            </a:xfrm>
            <a:prstGeom prst="rect">
              <a:avLst/>
            </a:prstGeom>
          </p:spPr>
          <p:txBody>
            <a:bodyPr wrap="none">
              <a:spAutoFit/>
            </a:bodyPr>
            <a:lstStyle/>
            <a:p>
              <a:r>
                <a:rPr lang="ja-JP" altLang="en-US" sz="2000">
                  <a:solidFill>
                    <a:srgbClr val="C00000"/>
                  </a:solidFill>
                  <a:latin typeface="Meiryo" panose="020B0604030504040204" pitchFamily="34" charset="-128"/>
                  <a:ea typeface="Meiryo" panose="020B0604030504040204" pitchFamily="34" charset="-128"/>
                </a:rPr>
                <a:t>テクスチャ：質と量の違い</a:t>
              </a:r>
            </a:p>
          </p:txBody>
        </p:sp>
        <p:pic>
          <p:nvPicPr>
            <p:cNvPr id="4" name="図 3">
              <a:extLst>
                <a:ext uri="{FF2B5EF4-FFF2-40B4-BE49-F238E27FC236}">
                  <a16:creationId xmlns:a16="http://schemas.microsoft.com/office/drawing/2014/main" id="{8C2E1BBB-5C9A-0743-B1CA-60324C6BF40E}"/>
                </a:ext>
              </a:extLst>
            </p:cNvPr>
            <p:cNvPicPr>
              <a:picLocks noChangeAspect="1"/>
            </p:cNvPicPr>
            <p:nvPr/>
          </p:nvPicPr>
          <p:blipFill>
            <a:blip r:embed="rId2">
              <a:clrChange>
                <a:clrFrom>
                  <a:srgbClr val="FCFDFE"/>
                </a:clrFrom>
                <a:clrTo>
                  <a:srgbClr val="FCFDFE">
                    <a:alpha val="0"/>
                  </a:srgbClr>
                </a:clrTo>
              </a:clrChange>
            </a:blip>
            <a:stretch>
              <a:fillRect/>
            </a:stretch>
          </p:blipFill>
          <p:spPr>
            <a:xfrm>
              <a:off x="1808018" y="980728"/>
              <a:ext cx="6832600" cy="5816600"/>
            </a:xfrm>
            <a:prstGeom prst="rect">
              <a:avLst/>
            </a:prstGeom>
          </p:spPr>
        </p:pic>
      </p:grpSp>
      <p:sp>
        <p:nvSpPr>
          <p:cNvPr id="8" name="タイトル 7">
            <a:extLst>
              <a:ext uri="{FF2B5EF4-FFF2-40B4-BE49-F238E27FC236}">
                <a16:creationId xmlns:a16="http://schemas.microsoft.com/office/drawing/2014/main" id="{F6033EC0-E734-0D46-900B-CA56EC48954E}"/>
              </a:ext>
            </a:extLst>
          </p:cNvPr>
          <p:cNvSpPr>
            <a:spLocks noGrp="1"/>
          </p:cNvSpPr>
          <p:nvPr>
            <p:ph type="title"/>
          </p:nvPr>
        </p:nvSpPr>
        <p:spPr/>
        <p:txBody>
          <a:bodyPr/>
          <a:lstStyle/>
          <a:p>
            <a:r>
              <a:rPr lang="ja-JP" altLang="en-US"/>
              <a:t>点・線・エリアで様々な性質を表現　ー視覚変数ー</a:t>
            </a:r>
          </a:p>
        </p:txBody>
      </p:sp>
      <p:sp>
        <p:nvSpPr>
          <p:cNvPr id="18" name="テキスト プレースホルダー 17">
            <a:extLst>
              <a:ext uri="{FF2B5EF4-FFF2-40B4-BE49-F238E27FC236}">
                <a16:creationId xmlns:a16="http://schemas.microsoft.com/office/drawing/2014/main" id="{DA63B5C3-F889-5242-BA9B-43D5253CCFE2}"/>
              </a:ext>
            </a:extLst>
          </p:cNvPr>
          <p:cNvSpPr>
            <a:spLocks noGrp="1"/>
          </p:cNvSpPr>
          <p:nvPr>
            <p:ph type="body" sz="quarter" idx="14"/>
          </p:nvPr>
        </p:nvSpPr>
        <p:spPr/>
        <p:txBody>
          <a:bodyPr/>
          <a:lstStyle/>
          <a:p>
            <a:endParaRPr lang="ja-JP" altLang="en-US"/>
          </a:p>
        </p:txBody>
      </p:sp>
    </p:spTree>
    <p:extLst>
      <p:ext uri="{BB962C8B-B14F-4D97-AF65-F5344CB8AC3E}">
        <p14:creationId xmlns:p14="http://schemas.microsoft.com/office/powerpoint/2010/main" val="284772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B79B0A67-5868-4A43-9E45-A47D71A47737}"/>
              </a:ext>
            </a:extLst>
          </p:cNvPr>
          <p:cNvSpPr/>
          <p:nvPr/>
        </p:nvSpPr>
        <p:spPr>
          <a:xfrm>
            <a:off x="2994741" y="3068960"/>
            <a:ext cx="8568951" cy="1963855"/>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p:cNvSpPr>
            <a:spLocks noGrp="1"/>
          </p:cNvSpPr>
          <p:nvPr>
            <p:ph type="ctrTitle"/>
          </p:nvPr>
        </p:nvSpPr>
        <p:spPr/>
        <p:txBody>
          <a:bodyPr>
            <a:normAutofit/>
          </a:bodyPr>
          <a:lstStyle/>
          <a:p>
            <a:r>
              <a:rPr kumimoji="1" lang="ja-JP" altLang="en-US"/>
              <a:t>データの可視化</a:t>
            </a:r>
            <a:endParaRPr kumimoji="1" lang="ja-JP" altLang="en-US" dirty="0"/>
          </a:p>
        </p:txBody>
      </p:sp>
      <p:sp>
        <p:nvSpPr>
          <p:cNvPr id="6" name="コンテンツ プレースホルダー 5">
            <a:extLst>
              <a:ext uri="{FF2B5EF4-FFF2-40B4-BE49-F238E27FC236}">
                <a16:creationId xmlns:a16="http://schemas.microsoft.com/office/drawing/2014/main" id="{D1C4DF62-088C-6F4E-97C3-C1F6A53D8459}"/>
              </a:ext>
            </a:extLst>
          </p:cNvPr>
          <p:cNvSpPr>
            <a:spLocks noGrp="1"/>
          </p:cNvSpPr>
          <p:nvPr>
            <p:ph sz="quarter" idx="10"/>
          </p:nvPr>
        </p:nvSpPr>
        <p:spPr>
          <a:xfrm>
            <a:off x="3142572" y="1268761"/>
            <a:ext cx="8282020" cy="4968551"/>
          </a:xfrm>
        </p:spPr>
        <p:txBody>
          <a:bodyPr>
            <a:normAutofit fontScale="85000" lnSpcReduction="20000"/>
          </a:bodyPr>
          <a:lstStyle/>
          <a:p>
            <a:pPr marL="0" indent="0">
              <a:buNone/>
            </a:pPr>
            <a:r>
              <a:rPr lang="ja-JP" altLang="en-US"/>
              <a:t>データの可視化</a:t>
            </a:r>
            <a:endParaRPr lang="en-US" altLang="ja-JP" dirty="0"/>
          </a:p>
          <a:p>
            <a:pPr lvl="1"/>
            <a:r>
              <a:rPr lang="ja-JP" altLang="en-US"/>
              <a:t>データの可視化とは</a:t>
            </a:r>
            <a:endParaRPr lang="en-US" altLang="ja-JP" dirty="0"/>
          </a:p>
          <a:p>
            <a:pPr lvl="1"/>
            <a:r>
              <a:rPr lang="ja-JP" altLang="en-US"/>
              <a:t>可視化の事例</a:t>
            </a:r>
            <a:endParaRPr lang="en-US" altLang="ja-JP" dirty="0"/>
          </a:p>
          <a:p>
            <a:pPr lvl="1"/>
            <a:r>
              <a:rPr lang="ja-JP" altLang="en-US"/>
              <a:t>可視化が必要な場面と方法</a:t>
            </a:r>
            <a:endParaRPr lang="en-US" altLang="ja-JP" dirty="0"/>
          </a:p>
          <a:p>
            <a:pPr lvl="1"/>
            <a:endParaRPr lang="en-US" altLang="ja-JP" dirty="0"/>
          </a:p>
          <a:p>
            <a:pPr marL="0" indent="0">
              <a:buNone/>
            </a:pPr>
            <a:r>
              <a:rPr lang="ja-JP" altLang="en-US"/>
              <a:t>代表的な可視化手法</a:t>
            </a:r>
            <a:endParaRPr lang="en-US" altLang="ja-JP" dirty="0"/>
          </a:p>
          <a:p>
            <a:pPr lvl="1"/>
            <a:r>
              <a:rPr lang="ja-JP" altLang="en-US"/>
              <a:t>棒グラフ</a:t>
            </a:r>
            <a:endParaRPr lang="en-US" altLang="ja-JP" dirty="0"/>
          </a:p>
          <a:p>
            <a:pPr lvl="1"/>
            <a:r>
              <a:rPr lang="ja-JP" altLang="en-US"/>
              <a:t>ヒストグラム</a:t>
            </a:r>
            <a:endParaRPr lang="en-US" altLang="ja-JP" dirty="0"/>
          </a:p>
          <a:p>
            <a:pPr lvl="1"/>
            <a:r>
              <a:rPr lang="ja-JP" altLang="en-US"/>
              <a:t>折れ線グラフ</a:t>
            </a:r>
            <a:endParaRPr lang="en-US" altLang="ja-JP" dirty="0"/>
          </a:p>
          <a:p>
            <a:pPr lvl="1"/>
            <a:r>
              <a:rPr lang="ja-JP" altLang="en-US"/>
              <a:t>散布図</a:t>
            </a:r>
            <a:endParaRPr lang="en-US" altLang="ja-JP" dirty="0"/>
          </a:p>
          <a:p>
            <a:pPr lvl="3"/>
            <a:endParaRPr lang="en-US" altLang="ja-JP" dirty="0"/>
          </a:p>
          <a:p>
            <a:pPr marL="0" indent="0">
              <a:buNone/>
            </a:pPr>
            <a:r>
              <a:rPr lang="ja-JP" altLang="en-US"/>
              <a:t>演習</a:t>
            </a:r>
            <a:r>
              <a:rPr lang="en-US" altLang="ja-JP" dirty="0"/>
              <a:t>:</a:t>
            </a:r>
          </a:p>
          <a:p>
            <a:pPr lvl="1"/>
            <a:r>
              <a:rPr lang="ja-JP" altLang="en-US"/>
              <a:t>データの整理・可視化演習</a:t>
            </a:r>
          </a:p>
        </p:txBody>
      </p:sp>
      <p:sp>
        <p:nvSpPr>
          <p:cNvPr id="7" name="テキスト プレースホルダー 6">
            <a:extLst>
              <a:ext uri="{FF2B5EF4-FFF2-40B4-BE49-F238E27FC236}">
                <a16:creationId xmlns:a16="http://schemas.microsoft.com/office/drawing/2014/main" id="{F9D925F8-FF7C-B144-88D7-BD5ACC1DA0EF}"/>
              </a:ext>
            </a:extLst>
          </p:cNvPr>
          <p:cNvSpPr>
            <a:spLocks noGrp="1"/>
          </p:cNvSpPr>
          <p:nvPr>
            <p:ph type="body" sz="quarter" idx="11"/>
          </p:nvPr>
        </p:nvSpPr>
        <p:spPr/>
        <p:txBody>
          <a:bodyPr/>
          <a:lstStyle/>
          <a:p>
            <a:r>
              <a:rPr lang="ja-JP" altLang="en-US"/>
              <a:t>データの可視化</a:t>
            </a:r>
          </a:p>
        </p:txBody>
      </p:sp>
      <p:sp>
        <p:nvSpPr>
          <p:cNvPr id="8" name="コンテンツ プレースホルダー 5">
            <a:extLst>
              <a:ext uri="{FF2B5EF4-FFF2-40B4-BE49-F238E27FC236}">
                <a16:creationId xmlns:a16="http://schemas.microsoft.com/office/drawing/2014/main" id="{97EBBE47-DF0F-9340-B029-5E93BD7EC1DE}"/>
              </a:ext>
            </a:extLst>
          </p:cNvPr>
          <p:cNvSpPr txBox="1">
            <a:spLocks/>
          </p:cNvSpPr>
          <p:nvPr/>
        </p:nvSpPr>
        <p:spPr>
          <a:xfrm>
            <a:off x="5779198" y="3573016"/>
            <a:ext cx="2672680" cy="13632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a:r>
              <a:rPr lang="ja-JP" altLang="en-US"/>
              <a:t>円グラフ</a:t>
            </a:r>
          </a:p>
          <a:p>
            <a:pPr lvl="1"/>
            <a:r>
              <a:rPr lang="ja-JP" altLang="en-US"/>
              <a:t>箱髭グラフ</a:t>
            </a:r>
          </a:p>
          <a:p>
            <a:pPr lvl="1"/>
            <a:r>
              <a:rPr lang="ja-JP" altLang="en-US"/>
              <a:t>ネットワーク</a:t>
            </a:r>
          </a:p>
        </p:txBody>
      </p:sp>
      <p:sp>
        <p:nvSpPr>
          <p:cNvPr id="10" name="角丸四角形 9">
            <a:extLst>
              <a:ext uri="{FF2B5EF4-FFF2-40B4-BE49-F238E27FC236}">
                <a16:creationId xmlns:a16="http://schemas.microsoft.com/office/drawing/2014/main" id="{36547D4A-E50C-A74C-894B-5A12FC0D6D1B}"/>
              </a:ext>
            </a:extLst>
          </p:cNvPr>
          <p:cNvSpPr/>
          <p:nvPr/>
        </p:nvSpPr>
        <p:spPr>
          <a:xfrm>
            <a:off x="2994741" y="5229200"/>
            <a:ext cx="8568951" cy="929443"/>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9" name="角丸四角形 8">
            <a:extLst>
              <a:ext uri="{FF2B5EF4-FFF2-40B4-BE49-F238E27FC236}">
                <a16:creationId xmlns:a16="http://schemas.microsoft.com/office/drawing/2014/main" id="{66154C0D-521E-6343-907A-656C68118C1B}"/>
              </a:ext>
            </a:extLst>
          </p:cNvPr>
          <p:cNvSpPr/>
          <p:nvPr/>
        </p:nvSpPr>
        <p:spPr>
          <a:xfrm>
            <a:off x="2990095" y="1196752"/>
            <a:ext cx="8568951" cy="1582537"/>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2080036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1423FE-608B-5549-8FA3-E184991B3B95}"/>
              </a:ext>
            </a:extLst>
          </p:cNvPr>
          <p:cNvSpPr>
            <a:spLocks noGrp="1"/>
          </p:cNvSpPr>
          <p:nvPr>
            <p:ph type="title"/>
          </p:nvPr>
        </p:nvSpPr>
        <p:spPr/>
        <p:txBody>
          <a:bodyPr>
            <a:normAutofit/>
          </a:bodyPr>
          <a:lstStyle/>
          <a:p>
            <a:r>
              <a:rPr lang="ja-JP" altLang="en-US"/>
              <a:t>棒グラフ</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11680" y="500062"/>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p:txBody>
          <a:bodyPr>
            <a:normAutofit/>
          </a:bodyPr>
          <a:lstStyle/>
          <a:p>
            <a:pPr marL="0" indent="0">
              <a:buNone/>
            </a:pPr>
            <a:r>
              <a:rPr kumimoji="1" lang="ja-JP" altLang="en-US">
                <a:latin typeface="Meiryo" charset="-128"/>
                <a:ea typeface="Meiryo" charset="-128"/>
                <a:cs typeface="Meiryo" charset="-128"/>
              </a:rPr>
              <a:t>形状：棒の長さにより大小を表す二次元グラフ</a:t>
            </a:r>
            <a:r>
              <a:rPr lang="ja-JP" altLang="en-US"/>
              <a:t>．</a:t>
            </a:r>
            <a:endParaRPr lang="en-US" altLang="ja-JP" dirty="0"/>
          </a:p>
          <a:p>
            <a:pPr marL="0" indent="0">
              <a:buNone/>
            </a:pPr>
            <a:r>
              <a:rPr lang="ja-JP" altLang="en-US"/>
              <a:t>　　　棒の向きは縦と横がある．</a:t>
            </a:r>
            <a:endParaRPr kumimoji="1" lang="en-US" altLang="ja-JP" dirty="0">
              <a:latin typeface="Meiryo" charset="-128"/>
              <a:ea typeface="Meiryo" charset="-128"/>
              <a:cs typeface="Meiryo" charset="-128"/>
            </a:endParaRPr>
          </a:p>
          <a:p>
            <a:pPr marL="0" indent="0">
              <a:buNone/>
            </a:pPr>
            <a:r>
              <a:rPr lang="ja-JP" altLang="en-US"/>
              <a:t>目的：大小の比較</a:t>
            </a:r>
            <a:endParaRPr lang="en-US" altLang="ja-JP" dirty="0"/>
          </a:p>
        </p:txBody>
      </p:sp>
      <p:sp>
        <p:nvSpPr>
          <p:cNvPr id="5" name="テキスト プレースホルダー 4">
            <a:extLst>
              <a:ext uri="{FF2B5EF4-FFF2-40B4-BE49-F238E27FC236}">
                <a16:creationId xmlns:a16="http://schemas.microsoft.com/office/drawing/2014/main" id="{1AA505BF-78C1-B34F-9F23-FD13D9F4D737}"/>
              </a:ext>
            </a:extLst>
          </p:cNvPr>
          <p:cNvSpPr>
            <a:spLocks noGrp="1"/>
          </p:cNvSpPr>
          <p:nvPr>
            <p:ph type="body" sz="quarter" idx="14"/>
          </p:nvPr>
        </p:nvSpPr>
        <p:spPr/>
        <p:txBody>
          <a:bodyPr/>
          <a:lstStyle/>
          <a:p>
            <a:endParaRPr lang="ja-JP" altLang="en-US"/>
          </a:p>
        </p:txBody>
      </p:sp>
      <p:graphicFrame>
        <p:nvGraphicFramePr>
          <p:cNvPr id="8" name="グラフ 7">
            <a:extLst>
              <a:ext uri="{FF2B5EF4-FFF2-40B4-BE49-F238E27FC236}">
                <a16:creationId xmlns:a16="http://schemas.microsoft.com/office/drawing/2014/main" id="{93D03247-4F43-1A4A-9F02-0513EDBFA639}"/>
              </a:ext>
            </a:extLst>
          </p:cNvPr>
          <p:cNvGraphicFramePr/>
          <p:nvPr>
            <p:extLst>
              <p:ext uri="{D42A27DB-BD31-4B8C-83A1-F6EECF244321}">
                <p14:modId xmlns:p14="http://schemas.microsoft.com/office/powerpoint/2010/main" val="2974705382"/>
              </p:ext>
            </p:extLst>
          </p:nvPr>
        </p:nvGraphicFramePr>
        <p:xfrm>
          <a:off x="6312024" y="2492896"/>
          <a:ext cx="5805188" cy="3861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表 8">
            <a:extLst>
              <a:ext uri="{FF2B5EF4-FFF2-40B4-BE49-F238E27FC236}">
                <a16:creationId xmlns:a16="http://schemas.microsoft.com/office/drawing/2014/main" id="{84B6E605-5D6E-9449-B5EB-758C461C45F2}"/>
              </a:ext>
            </a:extLst>
          </p:cNvPr>
          <p:cNvGraphicFramePr>
            <a:graphicFrameLocks noGrp="1"/>
          </p:cNvGraphicFramePr>
          <p:nvPr>
            <p:extLst>
              <p:ext uri="{D42A27DB-BD31-4B8C-83A1-F6EECF244321}">
                <p14:modId xmlns:p14="http://schemas.microsoft.com/office/powerpoint/2010/main" val="790115454"/>
              </p:ext>
            </p:extLst>
          </p:nvPr>
        </p:nvGraphicFramePr>
        <p:xfrm>
          <a:off x="695400" y="3713803"/>
          <a:ext cx="3810000" cy="1419225"/>
        </p:xfrm>
        <a:graphic>
          <a:graphicData uri="http://schemas.openxmlformats.org/drawingml/2006/table">
            <a:tbl>
              <a:tblPr>
                <a:tableStyleId>{5C22544A-7EE6-4342-B048-85BDC9FD1C3A}</a:tableStyleId>
              </a:tblPr>
              <a:tblGrid>
                <a:gridCol w="952500">
                  <a:extLst>
                    <a:ext uri="{9D8B030D-6E8A-4147-A177-3AD203B41FA5}">
                      <a16:colId xmlns:a16="http://schemas.microsoft.com/office/drawing/2014/main" val="282149033"/>
                    </a:ext>
                  </a:extLst>
                </a:gridCol>
                <a:gridCol w="952500">
                  <a:extLst>
                    <a:ext uri="{9D8B030D-6E8A-4147-A177-3AD203B41FA5}">
                      <a16:colId xmlns:a16="http://schemas.microsoft.com/office/drawing/2014/main" val="3336579055"/>
                    </a:ext>
                  </a:extLst>
                </a:gridCol>
                <a:gridCol w="952500">
                  <a:extLst>
                    <a:ext uri="{9D8B030D-6E8A-4147-A177-3AD203B41FA5}">
                      <a16:colId xmlns:a16="http://schemas.microsoft.com/office/drawing/2014/main" val="505235082"/>
                    </a:ext>
                  </a:extLst>
                </a:gridCol>
                <a:gridCol w="952500">
                  <a:extLst>
                    <a:ext uri="{9D8B030D-6E8A-4147-A177-3AD203B41FA5}">
                      <a16:colId xmlns:a16="http://schemas.microsoft.com/office/drawing/2014/main" val="2550379495"/>
                    </a:ext>
                  </a:extLst>
                </a:gridCol>
              </a:tblGrid>
              <a:tr h="254000">
                <a:tc>
                  <a:txBody>
                    <a:bodyPr/>
                    <a:lstStyle/>
                    <a:p>
                      <a:pPr algn="ctr" fontAlgn="ct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ctr"/>
                      <a:r>
                        <a:rPr lang="en-US" altLang="ja-JP" sz="1800" u="none" strike="noStrike" dirty="0">
                          <a:effectLst/>
                        </a:rPr>
                        <a:t>7</a:t>
                      </a:r>
                      <a:r>
                        <a:rPr lang="ja-JP" altLang="en-US" sz="1800" u="none" strike="noStrike">
                          <a:effectLst/>
                        </a:rPr>
                        <a:t>月</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ctr"/>
                      <a:r>
                        <a:rPr lang="en-US" altLang="ja-JP" sz="1800" u="none" strike="noStrike" dirty="0">
                          <a:effectLst/>
                        </a:rPr>
                        <a:t>8</a:t>
                      </a:r>
                      <a:r>
                        <a:rPr lang="ja-JP" altLang="en-US" sz="1800" u="none" strike="noStrike">
                          <a:effectLst/>
                        </a:rPr>
                        <a:t>月</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ctr"/>
                      <a:r>
                        <a:rPr lang="en-US" altLang="ja-JP" sz="1800" u="none" strike="noStrike" dirty="0">
                          <a:effectLst/>
                        </a:rPr>
                        <a:t>9</a:t>
                      </a:r>
                      <a:r>
                        <a:rPr lang="ja-JP" altLang="en-US" sz="1800" u="none" strike="noStrike">
                          <a:effectLst/>
                        </a:rPr>
                        <a:t>月</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293055814"/>
                  </a:ext>
                </a:extLst>
              </a:tr>
              <a:tr h="254000">
                <a:tc>
                  <a:txBody>
                    <a:bodyPr/>
                    <a:lstStyle/>
                    <a:p>
                      <a:pPr algn="ctr" fontAlgn="ctr"/>
                      <a:r>
                        <a:rPr lang="en" sz="1800" u="none" strike="noStrike" dirty="0">
                          <a:effectLst/>
                        </a:rPr>
                        <a:t>A</a:t>
                      </a:r>
                      <a:endParaRPr lang="en"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4.3</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2.4</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2</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814747378"/>
                  </a:ext>
                </a:extLst>
              </a:tr>
              <a:tr h="254000">
                <a:tc>
                  <a:txBody>
                    <a:bodyPr/>
                    <a:lstStyle/>
                    <a:p>
                      <a:pPr algn="ctr" fontAlgn="ctr"/>
                      <a:r>
                        <a:rPr lang="en" sz="1800" u="none" strike="noStrike" dirty="0">
                          <a:effectLst/>
                        </a:rPr>
                        <a:t>B</a:t>
                      </a:r>
                      <a:endParaRPr lang="en"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2.5</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4.4</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2</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058074719"/>
                  </a:ext>
                </a:extLst>
              </a:tr>
              <a:tr h="254000">
                <a:tc>
                  <a:txBody>
                    <a:bodyPr/>
                    <a:lstStyle/>
                    <a:p>
                      <a:pPr algn="ctr" fontAlgn="ctr"/>
                      <a:r>
                        <a:rPr lang="en" sz="1800" u="none" strike="noStrike" dirty="0">
                          <a:effectLst/>
                        </a:rPr>
                        <a:t>C</a:t>
                      </a:r>
                      <a:endParaRPr lang="en"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3.5</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1.8</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3</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090301957"/>
                  </a:ext>
                </a:extLst>
              </a:tr>
              <a:tr h="254000">
                <a:tc>
                  <a:txBody>
                    <a:bodyPr/>
                    <a:lstStyle/>
                    <a:p>
                      <a:pPr algn="ctr" fontAlgn="ctr"/>
                      <a:r>
                        <a:rPr lang="en" sz="1800" u="none" strike="noStrike" dirty="0">
                          <a:effectLst/>
                        </a:rPr>
                        <a:t>D</a:t>
                      </a:r>
                      <a:endParaRPr lang="en"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4.5</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2.8</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5</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724558155"/>
                  </a:ext>
                </a:extLst>
              </a:tr>
            </a:tbl>
          </a:graphicData>
        </a:graphic>
      </p:graphicFrame>
      <p:sp>
        <p:nvSpPr>
          <p:cNvPr id="10" name="右矢印 9">
            <a:extLst>
              <a:ext uri="{FF2B5EF4-FFF2-40B4-BE49-F238E27FC236}">
                <a16:creationId xmlns:a16="http://schemas.microsoft.com/office/drawing/2014/main" id="{FC21BF5D-CC61-6047-8B8C-FEF5E2FAE316}"/>
              </a:ext>
            </a:extLst>
          </p:cNvPr>
          <p:cNvSpPr/>
          <p:nvPr/>
        </p:nvSpPr>
        <p:spPr>
          <a:xfrm>
            <a:off x="5046826" y="3940859"/>
            <a:ext cx="833150" cy="891394"/>
          </a:xfrm>
          <a:prstGeom prst="rightArrow">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3164443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3C0DA-EA98-864F-BD4A-C6B0FBE2637A}"/>
              </a:ext>
            </a:extLst>
          </p:cNvPr>
          <p:cNvSpPr>
            <a:spLocks noGrp="1"/>
          </p:cNvSpPr>
          <p:nvPr>
            <p:ph type="title"/>
          </p:nvPr>
        </p:nvSpPr>
        <p:spPr/>
        <p:txBody>
          <a:bodyPr>
            <a:normAutofit/>
          </a:bodyPr>
          <a:lstStyle/>
          <a:p>
            <a:r>
              <a:rPr lang="ja-JP" altLang="en-US"/>
              <a:t>円グラフ</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59280" y="106165"/>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p:txBody>
          <a:bodyPr>
            <a:normAutofit/>
          </a:bodyPr>
          <a:lstStyle/>
          <a:p>
            <a:pPr marL="0" indent="0">
              <a:lnSpc>
                <a:spcPct val="120000"/>
              </a:lnSpc>
              <a:buNone/>
            </a:pPr>
            <a:r>
              <a:rPr lang="ja-JP" altLang="en-US" sz="2400"/>
              <a:t>形状：丸い図形を扇形に分割したグラフ．</a:t>
            </a:r>
            <a:endParaRPr lang="en-US" altLang="ja-JP" sz="2400" dirty="0"/>
          </a:p>
          <a:p>
            <a:pPr marL="0" indent="0">
              <a:lnSpc>
                <a:spcPct val="120000"/>
              </a:lnSpc>
              <a:buNone/>
            </a:pPr>
            <a:r>
              <a:rPr lang="ja-JP" altLang="en-US" sz="2400"/>
              <a:t>目的：全体に対する割合の視覚化</a:t>
            </a:r>
            <a:endParaRPr lang="en-US" altLang="ja-JP" sz="2400" dirty="0"/>
          </a:p>
        </p:txBody>
      </p:sp>
      <p:sp>
        <p:nvSpPr>
          <p:cNvPr id="4" name="テキスト プレースホルダー 3">
            <a:extLst>
              <a:ext uri="{FF2B5EF4-FFF2-40B4-BE49-F238E27FC236}">
                <a16:creationId xmlns:a16="http://schemas.microsoft.com/office/drawing/2014/main" id="{51E5803D-AB46-B847-8E52-C2FEBE9C8706}"/>
              </a:ext>
            </a:extLst>
          </p:cNvPr>
          <p:cNvSpPr>
            <a:spLocks noGrp="1"/>
          </p:cNvSpPr>
          <p:nvPr>
            <p:ph type="body" sz="quarter" idx="14"/>
          </p:nvPr>
        </p:nvSpPr>
        <p:spPr/>
        <p:txBody>
          <a:bodyPr/>
          <a:lstStyle/>
          <a:p>
            <a:endParaRPr lang="ja-JP" altLang="en-US"/>
          </a:p>
        </p:txBody>
      </p:sp>
      <p:graphicFrame>
        <p:nvGraphicFramePr>
          <p:cNvPr id="5" name="グラフ 4">
            <a:extLst>
              <a:ext uri="{FF2B5EF4-FFF2-40B4-BE49-F238E27FC236}">
                <a16:creationId xmlns:a16="http://schemas.microsoft.com/office/drawing/2014/main" id="{E288CE39-9E73-3E49-BE47-8159811A2909}"/>
              </a:ext>
            </a:extLst>
          </p:cNvPr>
          <p:cNvGraphicFramePr/>
          <p:nvPr>
            <p:extLst>
              <p:ext uri="{D42A27DB-BD31-4B8C-83A1-F6EECF244321}">
                <p14:modId xmlns:p14="http://schemas.microsoft.com/office/powerpoint/2010/main" val="1310962456"/>
              </p:ext>
            </p:extLst>
          </p:nvPr>
        </p:nvGraphicFramePr>
        <p:xfrm>
          <a:off x="6321974" y="1106677"/>
          <a:ext cx="5666432" cy="5418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表 7">
            <a:extLst>
              <a:ext uri="{FF2B5EF4-FFF2-40B4-BE49-F238E27FC236}">
                <a16:creationId xmlns:a16="http://schemas.microsoft.com/office/drawing/2014/main" id="{C263144D-84C4-AE45-81F2-F63C9EA92137}"/>
              </a:ext>
            </a:extLst>
          </p:cNvPr>
          <p:cNvGraphicFramePr>
            <a:graphicFrameLocks noGrp="1"/>
          </p:cNvGraphicFramePr>
          <p:nvPr>
            <p:extLst>
              <p:ext uri="{D42A27DB-BD31-4B8C-83A1-F6EECF244321}">
                <p14:modId xmlns:p14="http://schemas.microsoft.com/office/powerpoint/2010/main" val="1094933158"/>
              </p:ext>
            </p:extLst>
          </p:nvPr>
        </p:nvGraphicFramePr>
        <p:xfrm>
          <a:off x="1343472" y="3429000"/>
          <a:ext cx="2483330" cy="1571625"/>
        </p:xfrm>
        <a:graphic>
          <a:graphicData uri="http://schemas.openxmlformats.org/drawingml/2006/table">
            <a:tbl>
              <a:tblPr>
                <a:tableStyleId>{5C22544A-7EE6-4342-B048-85BDC9FD1C3A}</a:tableStyleId>
              </a:tblPr>
              <a:tblGrid>
                <a:gridCol w="1522105">
                  <a:extLst>
                    <a:ext uri="{9D8B030D-6E8A-4147-A177-3AD203B41FA5}">
                      <a16:colId xmlns:a16="http://schemas.microsoft.com/office/drawing/2014/main" val="2627741186"/>
                    </a:ext>
                  </a:extLst>
                </a:gridCol>
                <a:gridCol w="961225">
                  <a:extLst>
                    <a:ext uri="{9D8B030D-6E8A-4147-A177-3AD203B41FA5}">
                      <a16:colId xmlns:a16="http://schemas.microsoft.com/office/drawing/2014/main" val="3211462443"/>
                    </a:ext>
                  </a:extLst>
                </a:gridCol>
              </a:tblGrid>
              <a:tr h="305137">
                <a:tc>
                  <a:txBody>
                    <a:bodyPr/>
                    <a:lstStyle/>
                    <a:p>
                      <a:pPr algn="l" fontAlgn="ctr"/>
                      <a:endParaRPr lang="en-US" altLang="ja-JP" sz="2000" b="0" i="0" u="none" strike="noStrike" dirty="0">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tc>
                  <a:txBody>
                    <a:bodyPr/>
                    <a:lstStyle/>
                    <a:p>
                      <a:pPr algn="l" fontAlgn="ctr"/>
                      <a:r>
                        <a:rPr lang="ja-JP" altLang="en-US" sz="2000" u="none" strike="noStrike">
                          <a:effectLst/>
                          <a:latin typeface="Meiryo UI" panose="020B0604030504040204" pitchFamily="34" charset="-128"/>
                          <a:ea typeface="Meiryo UI" panose="020B0604030504040204" pitchFamily="34" charset="-128"/>
                        </a:rPr>
                        <a:t>売上高</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extLst>
                  <a:ext uri="{0D108BD9-81ED-4DB2-BD59-A6C34878D82A}">
                    <a16:rowId xmlns:a16="http://schemas.microsoft.com/office/drawing/2014/main" val="1934382624"/>
                  </a:ext>
                </a:extLst>
              </a:tr>
              <a:tr h="305137">
                <a:tc>
                  <a:txBody>
                    <a:bodyPr/>
                    <a:lstStyle/>
                    <a:p>
                      <a:pPr algn="l" fontAlgn="ctr"/>
                      <a:r>
                        <a:rPr lang="ja-JP" altLang="en-US" sz="2000" u="none" strike="noStrike">
                          <a:effectLst/>
                          <a:latin typeface="Meiryo UI" panose="020B0604030504040204" pitchFamily="34" charset="-128"/>
                          <a:ea typeface="Meiryo UI" panose="020B0604030504040204" pitchFamily="34" charset="-128"/>
                        </a:rPr>
                        <a:t>第 </a:t>
                      </a:r>
                      <a:r>
                        <a:rPr lang="en-US" altLang="ja-JP" sz="2000" u="none" strike="noStrike">
                          <a:effectLst/>
                          <a:latin typeface="Meiryo UI" panose="020B0604030504040204" pitchFamily="34" charset="-128"/>
                          <a:ea typeface="Meiryo UI" panose="020B0604030504040204" pitchFamily="34" charset="-128"/>
                        </a:rPr>
                        <a:t>1 </a:t>
                      </a:r>
                      <a:r>
                        <a:rPr lang="ja-JP" altLang="en-US" sz="2000" u="none" strike="noStrike">
                          <a:effectLst/>
                          <a:latin typeface="Meiryo UI" panose="020B0604030504040204" pitchFamily="34" charset="-128"/>
                          <a:ea typeface="Meiryo UI" panose="020B0604030504040204" pitchFamily="34" charset="-128"/>
                        </a:rPr>
                        <a:t>四半期</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tc>
                  <a:txBody>
                    <a:bodyPr/>
                    <a:lstStyle/>
                    <a:p>
                      <a:pPr algn="r" fontAlgn="ctr"/>
                      <a:r>
                        <a:rPr lang="en-US" altLang="ja-JP" sz="2000" u="none" strike="noStrike" dirty="0">
                          <a:effectLst/>
                          <a:latin typeface="Meiryo UI" panose="020B0604030504040204" pitchFamily="34" charset="-128"/>
                          <a:ea typeface="Meiryo UI" panose="020B0604030504040204" pitchFamily="34" charset="-128"/>
                        </a:rPr>
                        <a:t>8.2</a:t>
                      </a:r>
                      <a:endParaRPr lang="en-US" altLang="ja-JP" sz="2000" b="0" i="0" u="none" strike="noStrike" dirty="0">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extLst>
                  <a:ext uri="{0D108BD9-81ED-4DB2-BD59-A6C34878D82A}">
                    <a16:rowId xmlns:a16="http://schemas.microsoft.com/office/drawing/2014/main" val="573461572"/>
                  </a:ext>
                </a:extLst>
              </a:tr>
              <a:tr h="305137">
                <a:tc>
                  <a:txBody>
                    <a:bodyPr/>
                    <a:lstStyle/>
                    <a:p>
                      <a:pPr algn="l" fontAlgn="ctr"/>
                      <a:r>
                        <a:rPr lang="ja-JP" altLang="en-US" sz="2000" u="none" strike="noStrike">
                          <a:effectLst/>
                          <a:latin typeface="Meiryo UI" panose="020B0604030504040204" pitchFamily="34" charset="-128"/>
                          <a:ea typeface="Meiryo UI" panose="020B0604030504040204" pitchFamily="34" charset="-128"/>
                        </a:rPr>
                        <a:t>第 </a:t>
                      </a:r>
                      <a:r>
                        <a:rPr lang="en-US" altLang="ja-JP" sz="2000" u="none" strike="noStrike">
                          <a:effectLst/>
                          <a:latin typeface="Meiryo UI" panose="020B0604030504040204" pitchFamily="34" charset="-128"/>
                          <a:ea typeface="Meiryo UI" panose="020B0604030504040204" pitchFamily="34" charset="-128"/>
                        </a:rPr>
                        <a:t>2 </a:t>
                      </a:r>
                      <a:r>
                        <a:rPr lang="ja-JP" altLang="en-US" sz="2000" u="none" strike="noStrike">
                          <a:effectLst/>
                          <a:latin typeface="Meiryo UI" panose="020B0604030504040204" pitchFamily="34" charset="-128"/>
                          <a:ea typeface="Meiryo UI" panose="020B0604030504040204" pitchFamily="34" charset="-128"/>
                        </a:rPr>
                        <a:t>四半期</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tc>
                  <a:txBody>
                    <a:bodyPr/>
                    <a:lstStyle/>
                    <a:p>
                      <a:pPr algn="r" fontAlgn="ctr"/>
                      <a:r>
                        <a:rPr lang="en-US" altLang="ja-JP" sz="2000" u="none" strike="noStrike">
                          <a:effectLst/>
                          <a:latin typeface="Meiryo UI" panose="020B0604030504040204" pitchFamily="34" charset="-128"/>
                          <a:ea typeface="Meiryo UI" panose="020B0604030504040204" pitchFamily="34" charset="-128"/>
                        </a:rPr>
                        <a:t>3.2</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extLst>
                  <a:ext uri="{0D108BD9-81ED-4DB2-BD59-A6C34878D82A}">
                    <a16:rowId xmlns:a16="http://schemas.microsoft.com/office/drawing/2014/main" val="3471153430"/>
                  </a:ext>
                </a:extLst>
              </a:tr>
              <a:tr h="305137">
                <a:tc>
                  <a:txBody>
                    <a:bodyPr/>
                    <a:lstStyle/>
                    <a:p>
                      <a:pPr algn="l" fontAlgn="ctr"/>
                      <a:r>
                        <a:rPr lang="ja-JP" altLang="en-US" sz="2000" u="none" strike="noStrike">
                          <a:effectLst/>
                          <a:latin typeface="Meiryo UI" panose="020B0604030504040204" pitchFamily="34" charset="-128"/>
                          <a:ea typeface="Meiryo UI" panose="020B0604030504040204" pitchFamily="34" charset="-128"/>
                        </a:rPr>
                        <a:t>第 </a:t>
                      </a:r>
                      <a:r>
                        <a:rPr lang="en-US" altLang="ja-JP" sz="2000" u="none" strike="noStrike">
                          <a:effectLst/>
                          <a:latin typeface="Meiryo UI" panose="020B0604030504040204" pitchFamily="34" charset="-128"/>
                          <a:ea typeface="Meiryo UI" panose="020B0604030504040204" pitchFamily="34" charset="-128"/>
                        </a:rPr>
                        <a:t>3 </a:t>
                      </a:r>
                      <a:r>
                        <a:rPr lang="ja-JP" altLang="en-US" sz="2000" u="none" strike="noStrike">
                          <a:effectLst/>
                          <a:latin typeface="Meiryo UI" panose="020B0604030504040204" pitchFamily="34" charset="-128"/>
                          <a:ea typeface="Meiryo UI" panose="020B0604030504040204" pitchFamily="34" charset="-128"/>
                        </a:rPr>
                        <a:t>四半期</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tc>
                  <a:txBody>
                    <a:bodyPr/>
                    <a:lstStyle/>
                    <a:p>
                      <a:pPr algn="r" fontAlgn="ctr"/>
                      <a:r>
                        <a:rPr lang="en-US" altLang="ja-JP" sz="2000" u="none" strike="noStrike">
                          <a:effectLst/>
                          <a:latin typeface="Meiryo UI" panose="020B0604030504040204" pitchFamily="34" charset="-128"/>
                          <a:ea typeface="Meiryo UI" panose="020B0604030504040204" pitchFamily="34" charset="-128"/>
                        </a:rPr>
                        <a:t>1.4</a:t>
                      </a:r>
                      <a:endParaRPr lang="en-US" altLang="ja-JP"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extLst>
                  <a:ext uri="{0D108BD9-81ED-4DB2-BD59-A6C34878D82A}">
                    <a16:rowId xmlns:a16="http://schemas.microsoft.com/office/drawing/2014/main" val="2885827915"/>
                  </a:ext>
                </a:extLst>
              </a:tr>
              <a:tr h="305137">
                <a:tc>
                  <a:txBody>
                    <a:bodyPr/>
                    <a:lstStyle/>
                    <a:p>
                      <a:pPr algn="l" fontAlgn="ctr"/>
                      <a:r>
                        <a:rPr lang="ja-JP" altLang="en-US" sz="2000" u="none" strike="noStrike">
                          <a:effectLst/>
                          <a:latin typeface="Meiryo UI" panose="020B0604030504040204" pitchFamily="34" charset="-128"/>
                          <a:ea typeface="Meiryo UI" panose="020B0604030504040204" pitchFamily="34" charset="-128"/>
                        </a:rPr>
                        <a:t>第 </a:t>
                      </a:r>
                      <a:r>
                        <a:rPr lang="en-US" altLang="ja-JP" sz="2000" u="none" strike="noStrike">
                          <a:effectLst/>
                          <a:latin typeface="Meiryo UI" panose="020B0604030504040204" pitchFamily="34" charset="-128"/>
                          <a:ea typeface="Meiryo UI" panose="020B0604030504040204" pitchFamily="34" charset="-128"/>
                        </a:rPr>
                        <a:t>4 </a:t>
                      </a:r>
                      <a:r>
                        <a:rPr lang="ja-JP" altLang="en-US" sz="2000" u="none" strike="noStrike">
                          <a:effectLst/>
                          <a:latin typeface="Meiryo UI" panose="020B0604030504040204" pitchFamily="34" charset="-128"/>
                          <a:ea typeface="Meiryo UI" panose="020B0604030504040204" pitchFamily="34" charset="-128"/>
                        </a:rPr>
                        <a:t>四半期</a:t>
                      </a:r>
                      <a:endParaRPr lang="ja-JP" altLang="en-US" sz="2000" b="0" i="0" u="none" strike="noStrike">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tc>
                  <a:txBody>
                    <a:bodyPr/>
                    <a:lstStyle/>
                    <a:p>
                      <a:pPr algn="r" fontAlgn="ctr"/>
                      <a:r>
                        <a:rPr lang="en-US" altLang="ja-JP" sz="2000" u="none" strike="noStrike" dirty="0">
                          <a:effectLst/>
                          <a:latin typeface="Meiryo UI" panose="020B0604030504040204" pitchFamily="34" charset="-128"/>
                          <a:ea typeface="Meiryo UI" panose="020B0604030504040204" pitchFamily="34" charset="-128"/>
                        </a:rPr>
                        <a:t>1.2</a:t>
                      </a:r>
                      <a:endParaRPr lang="en-US" altLang="ja-JP" sz="2000" b="0" i="0" u="none" strike="noStrike" dirty="0">
                        <a:solidFill>
                          <a:srgbClr val="000000"/>
                        </a:solidFill>
                        <a:effectLst/>
                        <a:latin typeface="Meiryo UI" panose="020B0604030504040204" pitchFamily="34" charset="-128"/>
                        <a:ea typeface="Meiryo UI" panose="020B0604030504040204" pitchFamily="34" charset="-128"/>
                      </a:endParaRPr>
                    </a:p>
                  </a:txBody>
                  <a:tcPr marL="9525" marR="9525" marT="9525" marB="0" anchor="ctr"/>
                </a:tc>
                <a:extLst>
                  <a:ext uri="{0D108BD9-81ED-4DB2-BD59-A6C34878D82A}">
                    <a16:rowId xmlns:a16="http://schemas.microsoft.com/office/drawing/2014/main" val="1485103944"/>
                  </a:ext>
                </a:extLst>
              </a:tr>
            </a:tbl>
          </a:graphicData>
        </a:graphic>
      </p:graphicFrame>
      <p:sp>
        <p:nvSpPr>
          <p:cNvPr id="9" name="右矢印 8">
            <a:extLst>
              <a:ext uri="{FF2B5EF4-FFF2-40B4-BE49-F238E27FC236}">
                <a16:creationId xmlns:a16="http://schemas.microsoft.com/office/drawing/2014/main" id="{0493A8DD-DEF3-0242-9214-27B35D05E12F}"/>
              </a:ext>
            </a:extLst>
          </p:cNvPr>
          <p:cNvSpPr/>
          <p:nvPr/>
        </p:nvSpPr>
        <p:spPr>
          <a:xfrm>
            <a:off x="4583832" y="3815371"/>
            <a:ext cx="833150" cy="891394"/>
          </a:xfrm>
          <a:prstGeom prst="rightArrow">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655420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11680" y="500062"/>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p:txBody>
          <a:bodyPr>
            <a:normAutofit/>
          </a:bodyPr>
          <a:lstStyle/>
          <a:p>
            <a:pPr marL="0" indent="0">
              <a:buNone/>
            </a:pPr>
            <a:r>
              <a:rPr kumimoji="1" lang="ja-JP" altLang="en-US">
                <a:latin typeface="Meiryo" charset="-128"/>
                <a:ea typeface="Meiryo" charset="-128"/>
                <a:cs typeface="Meiryo" charset="-128"/>
              </a:rPr>
              <a:t>形状：縦軸に度数，横軸に階級をとる棒グラフ</a:t>
            </a:r>
            <a:endParaRPr kumimoji="1" lang="en-US" altLang="ja-JP" dirty="0">
              <a:latin typeface="Meiryo" charset="-128"/>
              <a:ea typeface="Meiryo" charset="-128"/>
              <a:cs typeface="Meiryo" charset="-128"/>
            </a:endParaRPr>
          </a:p>
          <a:p>
            <a:pPr marL="0" indent="0">
              <a:buNone/>
            </a:pPr>
            <a:r>
              <a:rPr lang="ja-JP" altLang="en-US"/>
              <a:t>目的：分布の視覚化</a:t>
            </a:r>
            <a:endParaRPr lang="en-US" altLang="ja-JP" dirty="0"/>
          </a:p>
        </p:txBody>
      </p:sp>
      <p:sp>
        <p:nvSpPr>
          <p:cNvPr id="2" name="タイトル 1">
            <a:extLst>
              <a:ext uri="{FF2B5EF4-FFF2-40B4-BE49-F238E27FC236}">
                <a16:creationId xmlns:a16="http://schemas.microsoft.com/office/drawing/2014/main" id="{632A9290-4504-E34C-ABE2-C40B56AEF8A0}"/>
              </a:ext>
            </a:extLst>
          </p:cNvPr>
          <p:cNvSpPr>
            <a:spLocks noGrp="1"/>
          </p:cNvSpPr>
          <p:nvPr>
            <p:ph type="title"/>
          </p:nvPr>
        </p:nvSpPr>
        <p:spPr/>
        <p:txBody>
          <a:bodyPr>
            <a:normAutofit/>
          </a:bodyPr>
          <a:lstStyle/>
          <a:p>
            <a:r>
              <a:rPr lang="ja-JP" altLang="en-US"/>
              <a:t>ヒストグラム</a:t>
            </a:r>
          </a:p>
        </p:txBody>
      </p:sp>
      <p:sp>
        <p:nvSpPr>
          <p:cNvPr id="4" name="テキスト プレースホルダー 3">
            <a:extLst>
              <a:ext uri="{FF2B5EF4-FFF2-40B4-BE49-F238E27FC236}">
                <a16:creationId xmlns:a16="http://schemas.microsoft.com/office/drawing/2014/main" id="{45CE84E7-484C-3647-8569-9D26252AC82A}"/>
              </a:ext>
            </a:extLst>
          </p:cNvPr>
          <p:cNvSpPr>
            <a:spLocks noGrp="1"/>
          </p:cNvSpPr>
          <p:nvPr>
            <p:ph type="body" sz="quarter" idx="14"/>
          </p:nvPr>
        </p:nvSpPr>
        <p:spPr/>
        <p:txBody>
          <a:bodyPr/>
          <a:lstStyle/>
          <a:p>
            <a:endParaRPr lang="ja-JP" altLang="en-US"/>
          </a:p>
        </p:txBody>
      </p:sp>
      <mc:AlternateContent xmlns:mc="http://schemas.openxmlformats.org/markup-compatibility/2006" xmlns:cx1="http://schemas.microsoft.com/office/drawing/2015/9/8/chartex">
        <mc:Choice Requires="cx1">
          <p:graphicFrame>
            <p:nvGraphicFramePr>
              <p:cNvPr id="7" name="グラフ 6">
                <a:extLst>
                  <a:ext uri="{FF2B5EF4-FFF2-40B4-BE49-F238E27FC236}">
                    <a16:creationId xmlns:a16="http://schemas.microsoft.com/office/drawing/2014/main" id="{BEF8C693-1DB0-854C-A5FC-7F4087B93CF7}"/>
                  </a:ext>
                </a:extLst>
              </p:cNvPr>
              <p:cNvGraphicFramePr/>
              <p:nvPr>
                <p:extLst>
                  <p:ext uri="{D42A27DB-BD31-4B8C-83A1-F6EECF244321}">
                    <p14:modId xmlns:p14="http://schemas.microsoft.com/office/powerpoint/2010/main" val="2522213080"/>
                  </p:ext>
                </p:extLst>
              </p:nvPr>
            </p:nvGraphicFramePr>
            <p:xfrm>
              <a:off x="6456040" y="1844824"/>
              <a:ext cx="5544616" cy="466532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グラフ 6">
                <a:extLst>
                  <a:ext uri="{FF2B5EF4-FFF2-40B4-BE49-F238E27FC236}">
                    <a16:creationId xmlns:a16="http://schemas.microsoft.com/office/drawing/2014/main" id="{BEF8C693-1DB0-854C-A5FC-7F4087B93CF7}"/>
                  </a:ext>
                </a:extLst>
              </p:cNvPr>
              <p:cNvPicPr>
                <a:picLocks noGrp="1" noRot="1" noChangeAspect="1" noMove="1" noResize="1" noEditPoints="1" noAdjustHandles="1" noChangeArrowheads="1" noChangeShapeType="1"/>
              </p:cNvPicPr>
              <p:nvPr/>
            </p:nvPicPr>
            <p:blipFill>
              <a:blip r:embed="rId3"/>
              <a:stretch>
                <a:fillRect/>
              </a:stretch>
            </p:blipFill>
            <p:spPr>
              <a:xfrm>
                <a:off x="6456040" y="1844824"/>
                <a:ext cx="5544616" cy="4665323"/>
              </a:xfrm>
              <a:prstGeom prst="rect">
                <a:avLst/>
              </a:prstGeom>
            </p:spPr>
          </p:pic>
        </mc:Fallback>
      </mc:AlternateContent>
      <p:graphicFrame>
        <p:nvGraphicFramePr>
          <p:cNvPr id="14" name="表 13">
            <a:extLst>
              <a:ext uri="{FF2B5EF4-FFF2-40B4-BE49-F238E27FC236}">
                <a16:creationId xmlns:a16="http://schemas.microsoft.com/office/drawing/2014/main" id="{643A25CC-2C61-3840-BB3C-BC47423A6DB8}"/>
              </a:ext>
            </a:extLst>
          </p:cNvPr>
          <p:cNvGraphicFramePr>
            <a:graphicFrameLocks noGrp="1"/>
          </p:cNvGraphicFramePr>
          <p:nvPr>
            <p:extLst>
              <p:ext uri="{D42A27DB-BD31-4B8C-83A1-F6EECF244321}">
                <p14:modId xmlns:p14="http://schemas.microsoft.com/office/powerpoint/2010/main" val="887332533"/>
              </p:ext>
            </p:extLst>
          </p:nvPr>
        </p:nvGraphicFramePr>
        <p:xfrm>
          <a:off x="1864113" y="2548819"/>
          <a:ext cx="952500" cy="2540000"/>
        </p:xfrm>
        <a:graphic>
          <a:graphicData uri="http://schemas.openxmlformats.org/drawingml/2006/table">
            <a:tbl>
              <a:tblPr>
                <a:tableStyleId>{5C22544A-7EE6-4342-B048-85BDC9FD1C3A}</a:tableStyleId>
              </a:tblPr>
              <a:tblGrid>
                <a:gridCol w="952500">
                  <a:extLst>
                    <a:ext uri="{9D8B030D-6E8A-4147-A177-3AD203B41FA5}">
                      <a16:colId xmlns:a16="http://schemas.microsoft.com/office/drawing/2014/main" val="1934978841"/>
                    </a:ext>
                  </a:extLst>
                </a:gridCol>
              </a:tblGrid>
              <a:tr h="254000">
                <a:tc>
                  <a:txBody>
                    <a:bodyPr/>
                    <a:lstStyle/>
                    <a:p>
                      <a:pPr algn="l" fontAlgn="ctr"/>
                      <a:r>
                        <a:rPr lang="ja-JP" altLang="en-US" sz="1200" u="none" strike="noStrike">
                          <a:effectLst/>
                        </a:rPr>
                        <a:t>系列</a:t>
                      </a:r>
                      <a:r>
                        <a:rPr lang="en-US" altLang="ja-JP" sz="1200" u="none" strike="noStrike">
                          <a:effectLst/>
                        </a:rPr>
                        <a:t>1</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519740604"/>
                  </a:ext>
                </a:extLst>
              </a:tr>
              <a:tr h="254000">
                <a:tc>
                  <a:txBody>
                    <a:bodyPr/>
                    <a:lstStyle/>
                    <a:p>
                      <a:pPr algn="r" fontAlgn="ctr"/>
                      <a:r>
                        <a:rPr lang="en-US" altLang="ja-JP" sz="1200" u="none" strike="noStrike">
                          <a:effectLst/>
                        </a:rPr>
                        <a:t>1</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568814873"/>
                  </a:ext>
                </a:extLst>
              </a:tr>
              <a:tr h="254000">
                <a:tc>
                  <a:txBody>
                    <a:bodyPr/>
                    <a:lstStyle/>
                    <a:p>
                      <a:pPr algn="r" fontAlgn="ctr"/>
                      <a:r>
                        <a:rPr lang="en-US" altLang="ja-JP" sz="1200" u="none" strike="noStrike">
                          <a:effectLst/>
                        </a:rPr>
                        <a:t>3</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737649122"/>
                  </a:ext>
                </a:extLst>
              </a:tr>
              <a:tr h="254000">
                <a:tc>
                  <a:txBody>
                    <a:bodyPr/>
                    <a:lstStyle/>
                    <a:p>
                      <a:pPr algn="r" fontAlgn="ctr"/>
                      <a:r>
                        <a:rPr lang="en-US" altLang="ja-JP" sz="1200" u="none" strike="noStrike">
                          <a:effectLst/>
                        </a:rPr>
                        <a:t>3</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153560960"/>
                  </a:ext>
                </a:extLst>
              </a:tr>
              <a:tr h="254000">
                <a:tc>
                  <a:txBody>
                    <a:bodyPr/>
                    <a:lstStyle/>
                    <a:p>
                      <a:pPr algn="r" fontAlgn="ctr"/>
                      <a:r>
                        <a:rPr lang="en-US" altLang="ja-JP" sz="1200" u="none" strike="noStrike">
                          <a:effectLst/>
                        </a:rPr>
                        <a:t>3</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035527353"/>
                  </a:ext>
                </a:extLst>
              </a:tr>
              <a:tr h="254000">
                <a:tc>
                  <a:txBody>
                    <a:bodyPr/>
                    <a:lstStyle/>
                    <a:p>
                      <a:pPr algn="r" fontAlgn="ctr"/>
                      <a:r>
                        <a:rPr lang="en-US" altLang="ja-JP" sz="1200" u="none" strike="noStrike">
                          <a:effectLst/>
                        </a:rPr>
                        <a:t>5</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28375992"/>
                  </a:ext>
                </a:extLst>
              </a:tr>
              <a:tr h="254000">
                <a:tc>
                  <a:txBody>
                    <a:bodyPr/>
                    <a:lstStyle/>
                    <a:p>
                      <a:pPr algn="r" fontAlgn="ctr"/>
                      <a:r>
                        <a:rPr lang="en-US" altLang="ja-JP" sz="1200" u="none" strike="noStrike">
                          <a:effectLst/>
                        </a:rPr>
                        <a:t>6</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601925958"/>
                  </a:ext>
                </a:extLst>
              </a:tr>
              <a:tr h="254000">
                <a:tc>
                  <a:txBody>
                    <a:bodyPr/>
                    <a:lstStyle/>
                    <a:p>
                      <a:pPr algn="r" fontAlgn="ctr"/>
                      <a:r>
                        <a:rPr lang="en-US" altLang="ja-JP" sz="1200" u="none" strike="noStrike">
                          <a:effectLst/>
                        </a:rPr>
                        <a:t>6</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947301587"/>
                  </a:ext>
                </a:extLst>
              </a:tr>
              <a:tr h="254000">
                <a:tc>
                  <a:txBody>
                    <a:bodyPr/>
                    <a:lstStyle/>
                    <a:p>
                      <a:pPr algn="r" fontAlgn="ctr"/>
                      <a:r>
                        <a:rPr lang="en-US" altLang="ja-JP" sz="1200" u="none" strike="noStrike">
                          <a:effectLst/>
                        </a:rPr>
                        <a:t>6</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725676852"/>
                  </a:ext>
                </a:extLst>
              </a:tr>
              <a:tr h="254000">
                <a:tc>
                  <a:txBody>
                    <a:bodyPr/>
                    <a:lstStyle/>
                    <a:p>
                      <a:pPr algn="r" fontAlgn="ctr"/>
                      <a:r>
                        <a:rPr lang="en-US" altLang="ja-JP" sz="1200" u="none" strike="noStrike" dirty="0">
                          <a:effectLst/>
                        </a:rPr>
                        <a:t>7</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75579327"/>
                  </a:ext>
                </a:extLst>
              </a:tr>
            </a:tbl>
          </a:graphicData>
        </a:graphic>
      </p:graphicFrame>
      <p:graphicFrame>
        <p:nvGraphicFramePr>
          <p:cNvPr id="15" name="表 14">
            <a:extLst>
              <a:ext uri="{FF2B5EF4-FFF2-40B4-BE49-F238E27FC236}">
                <a16:creationId xmlns:a16="http://schemas.microsoft.com/office/drawing/2014/main" id="{5B092A5D-B619-AA46-8216-0DA022DFC069}"/>
              </a:ext>
            </a:extLst>
          </p:cNvPr>
          <p:cNvGraphicFramePr>
            <a:graphicFrameLocks noGrp="1"/>
          </p:cNvGraphicFramePr>
          <p:nvPr>
            <p:extLst>
              <p:ext uri="{D42A27DB-BD31-4B8C-83A1-F6EECF244321}">
                <p14:modId xmlns:p14="http://schemas.microsoft.com/office/powerpoint/2010/main" val="2908279389"/>
              </p:ext>
            </p:extLst>
          </p:nvPr>
        </p:nvGraphicFramePr>
        <p:xfrm>
          <a:off x="1847528" y="5672190"/>
          <a:ext cx="952500" cy="762000"/>
        </p:xfrm>
        <a:graphic>
          <a:graphicData uri="http://schemas.openxmlformats.org/drawingml/2006/table">
            <a:tbl>
              <a:tblPr>
                <a:tableStyleId>{5C22544A-7EE6-4342-B048-85BDC9FD1C3A}</a:tableStyleId>
              </a:tblPr>
              <a:tblGrid>
                <a:gridCol w="952500">
                  <a:extLst>
                    <a:ext uri="{9D8B030D-6E8A-4147-A177-3AD203B41FA5}">
                      <a16:colId xmlns:a16="http://schemas.microsoft.com/office/drawing/2014/main" val="761264724"/>
                    </a:ext>
                  </a:extLst>
                </a:gridCol>
              </a:tblGrid>
              <a:tr h="254000">
                <a:tc>
                  <a:txBody>
                    <a:bodyPr/>
                    <a:lstStyle/>
                    <a:p>
                      <a:pPr algn="r" fontAlgn="ctr"/>
                      <a:r>
                        <a:rPr lang="en-US" altLang="ja-JP" sz="1200" u="none" strike="noStrike" dirty="0">
                          <a:effectLst/>
                        </a:rPr>
                        <a:t>22</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206243750"/>
                  </a:ext>
                </a:extLst>
              </a:tr>
              <a:tr h="254000">
                <a:tc>
                  <a:txBody>
                    <a:bodyPr/>
                    <a:lstStyle/>
                    <a:p>
                      <a:pPr algn="r" fontAlgn="ctr"/>
                      <a:r>
                        <a:rPr lang="en-US" altLang="ja-JP" sz="1200" u="none" strike="noStrike">
                          <a:effectLst/>
                        </a:rPr>
                        <a:t>24</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329623304"/>
                  </a:ext>
                </a:extLst>
              </a:tr>
              <a:tr h="254000">
                <a:tc>
                  <a:txBody>
                    <a:bodyPr/>
                    <a:lstStyle/>
                    <a:p>
                      <a:pPr algn="r" fontAlgn="ctr"/>
                      <a:r>
                        <a:rPr lang="en-US" altLang="ja-JP" sz="1200" u="none" strike="noStrike" dirty="0">
                          <a:effectLst/>
                        </a:rPr>
                        <a:t>24</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190192435"/>
                  </a:ext>
                </a:extLst>
              </a:tr>
            </a:tbl>
          </a:graphicData>
        </a:graphic>
      </p:graphicFrame>
      <p:sp>
        <p:nvSpPr>
          <p:cNvPr id="16" name="テキスト ボックス 15">
            <a:extLst>
              <a:ext uri="{FF2B5EF4-FFF2-40B4-BE49-F238E27FC236}">
                <a16:creationId xmlns:a16="http://schemas.microsoft.com/office/drawing/2014/main" id="{19B53E11-4FA2-CA4A-BFFF-DC04F4549A52}"/>
              </a:ext>
            </a:extLst>
          </p:cNvPr>
          <p:cNvSpPr txBox="1"/>
          <p:nvPr/>
        </p:nvSpPr>
        <p:spPr>
          <a:xfrm rot="5400000">
            <a:off x="1942905" y="5212716"/>
            <a:ext cx="761747" cy="369332"/>
          </a:xfrm>
          <a:prstGeom prst="rect">
            <a:avLst/>
          </a:prstGeom>
          <a:noFill/>
        </p:spPr>
        <p:txBody>
          <a:bodyPr wrap="none" rtlCol="0">
            <a:spAutoFit/>
          </a:bodyPr>
          <a:lstStyle/>
          <a:p>
            <a:r>
              <a:rPr kumimoji="1" lang="ja-JP" altLang="en-US"/>
              <a:t>・・・・・</a:t>
            </a:r>
          </a:p>
        </p:txBody>
      </p:sp>
      <p:sp>
        <p:nvSpPr>
          <p:cNvPr id="18" name="右矢印 17">
            <a:extLst>
              <a:ext uri="{FF2B5EF4-FFF2-40B4-BE49-F238E27FC236}">
                <a16:creationId xmlns:a16="http://schemas.microsoft.com/office/drawing/2014/main" id="{B7927F05-2B59-3B48-8416-B0506DE6C60D}"/>
              </a:ext>
            </a:extLst>
          </p:cNvPr>
          <p:cNvSpPr/>
          <p:nvPr/>
        </p:nvSpPr>
        <p:spPr>
          <a:xfrm>
            <a:off x="5592802" y="3745352"/>
            <a:ext cx="833150" cy="891394"/>
          </a:xfrm>
          <a:prstGeom prst="rightArrow">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9" name="右矢印 18">
            <a:extLst>
              <a:ext uri="{FF2B5EF4-FFF2-40B4-BE49-F238E27FC236}">
                <a16:creationId xmlns:a16="http://schemas.microsoft.com/office/drawing/2014/main" id="{E46A9B73-2410-284C-A51B-49B04407A49A}"/>
              </a:ext>
            </a:extLst>
          </p:cNvPr>
          <p:cNvSpPr/>
          <p:nvPr/>
        </p:nvSpPr>
        <p:spPr>
          <a:xfrm>
            <a:off x="2954982" y="3745352"/>
            <a:ext cx="833150" cy="891394"/>
          </a:xfrm>
          <a:prstGeom prst="rightArrow">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 name="テキスト ボックス 4">
            <a:extLst>
              <a:ext uri="{FF2B5EF4-FFF2-40B4-BE49-F238E27FC236}">
                <a16:creationId xmlns:a16="http://schemas.microsoft.com/office/drawing/2014/main" id="{45169BB3-4097-EE4E-AE64-EF7D898FBF41}"/>
              </a:ext>
            </a:extLst>
          </p:cNvPr>
          <p:cNvSpPr txBox="1"/>
          <p:nvPr/>
        </p:nvSpPr>
        <p:spPr>
          <a:xfrm>
            <a:off x="3863752" y="3975447"/>
            <a:ext cx="1723549" cy="461665"/>
          </a:xfrm>
          <a:prstGeom prst="rect">
            <a:avLst/>
          </a:prstGeom>
          <a:noFill/>
        </p:spPr>
        <p:txBody>
          <a:bodyPr wrap="none" rtlCol="0">
            <a:spAutoFit/>
          </a:bodyPr>
          <a:lstStyle/>
          <a:p>
            <a:r>
              <a:rPr kumimoji="1" lang="ja-JP" altLang="en-US" sz="2400"/>
              <a:t>度数分布表</a:t>
            </a:r>
          </a:p>
        </p:txBody>
      </p:sp>
    </p:spTree>
    <p:extLst>
      <p:ext uri="{BB962C8B-B14F-4D97-AF65-F5344CB8AC3E}">
        <p14:creationId xmlns:p14="http://schemas.microsoft.com/office/powerpoint/2010/main" val="2081542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1B04F9F7-E86D-614A-BA1A-6B08B6C55DC8}"/>
                  </a:ext>
                </a:extLst>
              </p:cNvPr>
              <p:cNvSpPr>
                <a:spLocks noGrp="1"/>
              </p:cNvSpPr>
              <p:nvPr>
                <p:ph idx="1"/>
              </p:nvPr>
            </p:nvSpPr>
            <p:spPr/>
            <p:txBody>
              <a:bodyPr>
                <a:normAutofit fontScale="92500" lnSpcReduction="10000"/>
              </a:bodyPr>
              <a:lstStyle/>
              <a:p>
                <a:r>
                  <a:rPr lang="ja-JP" altLang="en-US"/>
                  <a:t>データを小さい順に並べたとき、初めから数えて全体の</a:t>
                </a:r>
                <a14:m>
                  <m:oMath xmlns:m="http://schemas.openxmlformats.org/officeDocument/2006/math">
                    <m:d>
                      <m:dPr>
                        <m:ctrlPr>
                          <a:rPr lang="en-US" altLang="ja-JP" b="1" i="1" smtClean="0">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rPr>
                          <m:t>𝟏𝟎𝟎</m:t>
                        </m:r>
                        <m:r>
                          <a:rPr lang="en-US" altLang="ja-JP" i="1" smtClean="0">
                            <a:solidFill>
                              <a:schemeClr val="accent2"/>
                            </a:solidFill>
                            <a:latin typeface="Cambria Math" panose="02040503050406030204" pitchFamily="18" charset="0"/>
                            <a:ea typeface="Cambria Math" panose="02040503050406030204" pitchFamily="18" charset="0"/>
                          </a:rPr>
                          <m:t>𝜶</m:t>
                        </m:r>
                      </m:e>
                    </m:d>
                  </m:oMath>
                </a14:m>
                <a:r>
                  <a:rPr lang="en-US" altLang="ja-JP" dirty="0"/>
                  <a:t>%</a:t>
                </a:r>
                <a:r>
                  <a:rPr lang="ja-JP" altLang="en-US" dirty="0"/>
                  <a:t>番目</a:t>
                </a:r>
                <a:r>
                  <a:rPr lang="ja-JP" altLang="en-US"/>
                  <a:t>に位置する値を</a:t>
                </a:r>
                <a14:m>
                  <m:oMath xmlns:m="http://schemas.openxmlformats.org/officeDocument/2006/math">
                    <m:r>
                      <a:rPr lang="en-US" altLang="ja-JP" i="1" smtClean="0">
                        <a:solidFill>
                          <a:schemeClr val="accent2"/>
                        </a:solidFill>
                        <a:latin typeface="Cambria Math" panose="02040503050406030204" pitchFamily="18" charset="0"/>
                        <a:ea typeface="Cambria Math" panose="02040503050406030204" pitchFamily="18" charset="0"/>
                      </a:rPr>
                      <m:t>𝜶</m:t>
                    </m:r>
                  </m:oMath>
                </a14:m>
                <a:r>
                  <a:rPr lang="ja-JP" altLang="en-US"/>
                  <a:t>パーセンタイルと言う</a:t>
                </a:r>
                <a:r>
                  <a:rPr lang="en-US" altLang="ja-JP" dirty="0"/>
                  <a:t>. </a:t>
                </a:r>
              </a:p>
              <a:p>
                <a:pPr lvl="1"/>
                <a:r>
                  <a:rPr lang="ja-JP" altLang="en-US"/>
                  <a:t>例：</a:t>
                </a:r>
                <a:r>
                  <a:rPr lang="en-US" altLang="ja-JP" dirty="0">
                    <a:solidFill>
                      <a:schemeClr val="accent2"/>
                    </a:solidFill>
                  </a:rPr>
                  <a:t>25</a:t>
                </a:r>
                <a:r>
                  <a:rPr lang="ja-JP" altLang="en-US">
                    <a:solidFill>
                      <a:schemeClr val="accent2"/>
                    </a:solidFill>
                  </a:rPr>
                  <a:t>人の試験結果</a:t>
                </a:r>
                <a:r>
                  <a:rPr lang="ja-JP" altLang="en-US"/>
                  <a:t>のデータについて</a:t>
                </a:r>
                <a:endParaRPr lang="en-US" altLang="ja-JP" dirty="0"/>
              </a:p>
              <a:p>
                <a:pPr lvl="1"/>
                <a:r>
                  <a:rPr lang="en-US" altLang="ja-JP" dirty="0"/>
                  <a:t>50</a:t>
                </a:r>
                <a:r>
                  <a:rPr lang="ja-JP" altLang="en-US"/>
                  <a:t>パーセンタイルは最低点から</a:t>
                </a:r>
                <a:r>
                  <a:rPr lang="en-US" altLang="ja-JP" dirty="0"/>
                  <a:t>13</a:t>
                </a:r>
                <a:r>
                  <a:rPr lang="ja-JP" altLang="en-US"/>
                  <a:t>番目の人の点数（</a:t>
                </a:r>
                <a:r>
                  <a:rPr lang="ja-JP" altLang="en-US">
                    <a:solidFill>
                      <a:schemeClr val="accent2"/>
                    </a:solidFill>
                  </a:rPr>
                  <a:t>中央値</a:t>
                </a:r>
                <a:r>
                  <a:rPr lang="ja-JP" altLang="en-US"/>
                  <a:t>）</a:t>
                </a:r>
                <a:endParaRPr lang="en-US" altLang="ja-JP" dirty="0"/>
              </a:p>
              <a:p>
                <a:pPr lvl="1"/>
                <a:r>
                  <a:rPr lang="en-US" altLang="ja-JP" dirty="0"/>
                  <a:t>0</a:t>
                </a:r>
                <a:r>
                  <a:rPr lang="ja-JP" altLang="en-US"/>
                  <a:t>パーセンタイルは最低点から１番目の人の点数（</a:t>
                </a:r>
                <a:r>
                  <a:rPr lang="ja-JP" altLang="en-US">
                    <a:solidFill>
                      <a:schemeClr val="accent2"/>
                    </a:solidFill>
                  </a:rPr>
                  <a:t>最低点</a:t>
                </a:r>
                <a:r>
                  <a:rPr lang="ja-JP" altLang="en-US"/>
                  <a:t>）</a:t>
                </a:r>
                <a:endParaRPr lang="en-US" altLang="ja-JP" dirty="0"/>
              </a:p>
              <a:p>
                <a:pPr lvl="1"/>
                <a:r>
                  <a:rPr lang="en-US" altLang="ja-JP" dirty="0"/>
                  <a:t>100</a:t>
                </a:r>
                <a:r>
                  <a:rPr lang="ja-JP" altLang="en-US"/>
                  <a:t>パーセンタイルは最低点から</a:t>
                </a:r>
                <a:r>
                  <a:rPr lang="en-US" altLang="ja-JP" dirty="0"/>
                  <a:t>25</a:t>
                </a:r>
                <a:r>
                  <a:rPr lang="ja-JP" altLang="en-US"/>
                  <a:t>番目の人の点数（</a:t>
                </a:r>
                <a:r>
                  <a:rPr lang="ja-JP" altLang="en-US">
                    <a:solidFill>
                      <a:schemeClr val="accent2"/>
                    </a:solidFill>
                  </a:rPr>
                  <a:t>最高点</a:t>
                </a:r>
                <a:r>
                  <a:rPr lang="ja-JP" altLang="en-US"/>
                  <a:t>）</a:t>
                </a:r>
                <a:endParaRPr lang="en-US" altLang="ja-JP" dirty="0"/>
              </a:p>
              <a:p>
                <a:r>
                  <a:rPr lang="en-US" altLang="ja-JP" dirty="0"/>
                  <a:t>25%</a:t>
                </a:r>
                <a:r>
                  <a:rPr lang="ja-JP" altLang="en-US"/>
                  <a:t>ごとに分けて「四分位数」で表すことがある．</a:t>
                </a:r>
                <a:endParaRPr lang="en-US" altLang="ja-JP" dirty="0"/>
              </a:p>
              <a:p>
                <a:pPr lvl="1"/>
                <a:r>
                  <a:rPr lang="ja-JP" altLang="en-US"/>
                  <a:t>第一四分位数：</a:t>
                </a:r>
                <a:r>
                  <a:rPr lang="en-US" altLang="ja-JP" dirty="0"/>
                  <a:t>25</a:t>
                </a:r>
                <a:r>
                  <a:rPr lang="ja-JP" altLang="en-US"/>
                  <a:t>パーセンタイル</a:t>
                </a:r>
                <a:endParaRPr lang="en-US" altLang="ja-JP" dirty="0"/>
              </a:p>
              <a:p>
                <a:pPr lvl="1"/>
                <a:r>
                  <a:rPr lang="ja-JP" altLang="en-US"/>
                  <a:t>第二四分位数：</a:t>
                </a:r>
                <a:r>
                  <a:rPr lang="en-US" altLang="ja-JP" dirty="0"/>
                  <a:t>50</a:t>
                </a:r>
                <a:r>
                  <a:rPr lang="ja-JP" altLang="en-US"/>
                  <a:t>パーセンタイル</a:t>
                </a:r>
                <a:endParaRPr lang="en-US" altLang="ja-JP" dirty="0"/>
              </a:p>
              <a:p>
                <a:pPr lvl="1"/>
                <a:r>
                  <a:rPr lang="ja-JP" altLang="en-US"/>
                  <a:t>第三四分位数：</a:t>
                </a:r>
                <a:r>
                  <a:rPr lang="en-US" altLang="ja-JP" dirty="0"/>
                  <a:t>75</a:t>
                </a:r>
                <a:r>
                  <a:rPr lang="ja-JP" altLang="en-US"/>
                  <a:t>パーセンタイル</a:t>
                </a:r>
                <a:endParaRPr lang="en-US" altLang="ja-JP" dirty="0"/>
              </a:p>
              <a:p>
                <a:pPr lvl="1"/>
                <a:endParaRPr lang="ja-JP" altLang="en-US"/>
              </a:p>
            </p:txBody>
          </p:sp>
        </mc:Choice>
        <mc:Fallback xmlns="">
          <p:sp>
            <p:nvSpPr>
              <p:cNvPr id="5" name="コンテンツ プレースホルダー 4">
                <a:extLst>
                  <a:ext uri="{FF2B5EF4-FFF2-40B4-BE49-F238E27FC236}">
                    <a16:creationId xmlns:a16="http://schemas.microsoft.com/office/drawing/2014/main" id="{1B04F9F7-E86D-614A-BA1A-6B08B6C55DC8}"/>
                  </a:ext>
                </a:extLst>
              </p:cNvPr>
              <p:cNvSpPr>
                <a:spLocks noGrp="1" noRot="1" noChangeAspect="1" noMove="1" noResize="1" noEditPoints="1" noAdjustHandles="1" noChangeArrowheads="1" noChangeShapeType="1" noTextEdit="1"/>
              </p:cNvSpPr>
              <p:nvPr>
                <p:ph idx="1"/>
              </p:nvPr>
            </p:nvSpPr>
            <p:spPr>
              <a:blipFill>
                <a:blip r:embed="rId2"/>
                <a:stretch>
                  <a:fillRect l="-1026" t="-2521" b="-1961"/>
                </a:stretch>
              </a:blipFill>
            </p:spPr>
            <p:txBody>
              <a:bodyPr/>
              <a:lstStyle/>
              <a:p>
                <a:r>
                  <a:rPr lang="ja-JP" altLang="en-US">
                    <a:noFill/>
                  </a:rPr>
                  <a:t> </a:t>
                </a:r>
              </a:p>
            </p:txBody>
          </p:sp>
        </mc:Fallback>
      </mc:AlternateContent>
      <p:sp>
        <p:nvSpPr>
          <p:cNvPr id="7" name="テキスト プレースホルダー 6">
            <a:extLst>
              <a:ext uri="{FF2B5EF4-FFF2-40B4-BE49-F238E27FC236}">
                <a16:creationId xmlns:a16="http://schemas.microsoft.com/office/drawing/2014/main" id="{F72FD778-6D6E-5C40-9085-0A6397287A51}"/>
              </a:ext>
            </a:extLst>
          </p:cNvPr>
          <p:cNvSpPr>
            <a:spLocks noGrp="1"/>
          </p:cNvSpPr>
          <p:nvPr>
            <p:ph type="body" sz="quarter" idx="13"/>
          </p:nvPr>
        </p:nvSpPr>
        <p:spPr/>
        <p:txBody>
          <a:bodyPr>
            <a:normAutofit fontScale="92500" lnSpcReduction="20000"/>
          </a:bodyPr>
          <a:lstStyle/>
          <a:p>
            <a:r>
              <a:rPr lang="ja-JP" altLang="en-US"/>
              <a:t>分位数（パーセンタイル：</a:t>
            </a:r>
            <a:r>
              <a:rPr lang="en" altLang="ja-JP" dirty="0"/>
              <a:t>percentile</a:t>
            </a:r>
            <a:r>
              <a:rPr lang="ja-JP" altLang="en-US"/>
              <a:t>）</a:t>
            </a:r>
          </a:p>
        </p:txBody>
      </p:sp>
      <p:sp>
        <p:nvSpPr>
          <p:cNvPr id="2" name="タイトル 1">
            <a:extLst>
              <a:ext uri="{FF2B5EF4-FFF2-40B4-BE49-F238E27FC236}">
                <a16:creationId xmlns:a16="http://schemas.microsoft.com/office/drawing/2014/main" id="{ADC3C0DA-EA98-864F-BD4A-C6B0FBE2637A}"/>
              </a:ext>
            </a:extLst>
          </p:cNvPr>
          <p:cNvSpPr>
            <a:spLocks noGrp="1"/>
          </p:cNvSpPr>
          <p:nvPr>
            <p:ph type="title"/>
          </p:nvPr>
        </p:nvSpPr>
        <p:spPr/>
        <p:txBody>
          <a:bodyPr>
            <a:normAutofit/>
          </a:bodyPr>
          <a:lstStyle/>
          <a:p>
            <a:r>
              <a:rPr lang="ja-JP" altLang="en-US"/>
              <a:t>箱ひげ図（の説明のための分位数の説明）</a:t>
            </a:r>
          </a:p>
        </p:txBody>
      </p:sp>
      <p:sp>
        <p:nvSpPr>
          <p:cNvPr id="8" name="テキスト プレースホルダー 7">
            <a:extLst>
              <a:ext uri="{FF2B5EF4-FFF2-40B4-BE49-F238E27FC236}">
                <a16:creationId xmlns:a16="http://schemas.microsoft.com/office/drawing/2014/main" id="{83E5B521-140B-5245-8B16-76CDC8F1E154}"/>
              </a:ext>
            </a:extLst>
          </p:cNvPr>
          <p:cNvSpPr>
            <a:spLocks noGrp="1"/>
          </p:cNvSpPr>
          <p:nvPr>
            <p:ph type="body" sz="quarter" idx="14"/>
          </p:nvPr>
        </p:nvSpPr>
        <p:spPr/>
        <p:txBody>
          <a:bodyPr/>
          <a:lstStyle/>
          <a:p>
            <a:endParaRPr lang="ja-JP" altLang="en-US"/>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59280" y="106165"/>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Tree>
    <p:extLst>
      <p:ext uri="{BB962C8B-B14F-4D97-AF65-F5344CB8AC3E}">
        <p14:creationId xmlns:p14="http://schemas.microsoft.com/office/powerpoint/2010/main" val="308515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4BA99B17-E8A9-AB4E-BF69-A1106A5D1FBB}"/>
              </a:ext>
            </a:extLst>
          </p:cNvPr>
          <p:cNvSpPr>
            <a:spLocks noGrp="1"/>
          </p:cNvSpPr>
          <p:nvPr>
            <p:ph idx="1"/>
          </p:nvPr>
        </p:nvSpPr>
        <p:spPr>
          <a:xfrm>
            <a:off x="527383" y="1281288"/>
            <a:ext cx="5309352" cy="5075062"/>
          </a:xfrm>
        </p:spPr>
        <p:txBody>
          <a:bodyPr>
            <a:normAutofit fontScale="85000" lnSpcReduction="20000"/>
          </a:bodyPr>
          <a:lstStyle/>
          <a:p>
            <a:r>
              <a:rPr lang="ja-JP" altLang="en-US"/>
              <a:t>箱の部分</a:t>
            </a:r>
            <a:endParaRPr lang="en-US" altLang="ja-JP" dirty="0"/>
          </a:p>
          <a:p>
            <a:pPr lvl="1"/>
            <a:r>
              <a:rPr lang="ja-JP" altLang="en-US"/>
              <a:t>第一四分位数から第三四分位数を表し、第二十四分位数（中央値）のところに線を引く</a:t>
            </a:r>
            <a:endParaRPr lang="en-US" altLang="ja-JP" dirty="0"/>
          </a:p>
          <a:p>
            <a:r>
              <a:rPr lang="ja-JP" altLang="en-US"/>
              <a:t>ひげの部分</a:t>
            </a:r>
            <a:endParaRPr lang="en-US" altLang="ja-JP" dirty="0"/>
          </a:p>
          <a:p>
            <a:pPr lvl="1"/>
            <a:r>
              <a:rPr lang="ja-JP" altLang="en-US"/>
              <a:t>最大値、最小値の値まで箱から線を引く</a:t>
            </a:r>
            <a:endParaRPr lang="en-US" altLang="ja-JP" dirty="0"/>
          </a:p>
          <a:p>
            <a:pPr lvl="1"/>
            <a:endParaRPr lang="en-US" altLang="ja-JP" dirty="0"/>
          </a:p>
          <a:p>
            <a:pPr lvl="1"/>
            <a:r>
              <a:rPr lang="en-US" altLang="ja-JP" dirty="0"/>
              <a:t>A,B,C,D</a:t>
            </a:r>
            <a:r>
              <a:rPr lang="ja-JP" altLang="en-US"/>
              <a:t>の各区間には同数のデータ</a:t>
            </a:r>
            <a:endParaRPr lang="en-US" altLang="ja-JP" dirty="0"/>
          </a:p>
          <a:p>
            <a:pPr marL="457200" lvl="1" indent="0">
              <a:buNone/>
            </a:pPr>
            <a:r>
              <a:rPr lang="en-US" altLang="ja-JP" dirty="0">
                <a:sym typeface="Wingdings" pitchFamily="2" charset="2"/>
              </a:rPr>
              <a:t></a:t>
            </a:r>
            <a:r>
              <a:rPr lang="ja-JP" altLang="en-US">
                <a:sym typeface="Wingdings" pitchFamily="2" charset="2"/>
              </a:rPr>
              <a:t>データのばらつき具合が分かる</a:t>
            </a:r>
            <a:endParaRPr lang="en-US" altLang="ja-JP" dirty="0">
              <a:sym typeface="Wingdings" pitchFamily="2" charset="2"/>
            </a:endParaRPr>
          </a:p>
          <a:p>
            <a:pPr lvl="2"/>
            <a:r>
              <a:rPr lang="ja-JP" altLang="en-US"/>
              <a:t>区間</a:t>
            </a:r>
            <a:r>
              <a:rPr lang="en-US" altLang="ja-JP" dirty="0"/>
              <a:t>B</a:t>
            </a:r>
            <a:r>
              <a:rPr lang="ja-JP" altLang="en-US"/>
              <a:t>にデータが偏っている</a:t>
            </a:r>
            <a:endParaRPr lang="en-US" altLang="ja-JP" dirty="0"/>
          </a:p>
          <a:p>
            <a:pPr lvl="2"/>
            <a:r>
              <a:rPr lang="ja-JP" altLang="en-US"/>
              <a:t>区間</a:t>
            </a:r>
            <a:r>
              <a:rPr lang="en-US" altLang="ja-JP" dirty="0"/>
              <a:t>B</a:t>
            </a:r>
            <a:r>
              <a:rPr lang="ja-JP" altLang="en-US"/>
              <a:t>と</a:t>
            </a:r>
            <a:r>
              <a:rPr lang="en-US" altLang="ja-JP" dirty="0"/>
              <a:t>C</a:t>
            </a:r>
            <a:r>
              <a:rPr lang="ja-JP" altLang="en-US"/>
              <a:t>の箱の領域にデータの半分が存在</a:t>
            </a:r>
          </a:p>
        </p:txBody>
      </p:sp>
      <p:sp>
        <p:nvSpPr>
          <p:cNvPr id="2" name="タイトル 1">
            <a:extLst>
              <a:ext uri="{FF2B5EF4-FFF2-40B4-BE49-F238E27FC236}">
                <a16:creationId xmlns:a16="http://schemas.microsoft.com/office/drawing/2014/main" id="{ADC3C0DA-EA98-864F-BD4A-C6B0FBE2637A}"/>
              </a:ext>
            </a:extLst>
          </p:cNvPr>
          <p:cNvSpPr>
            <a:spLocks noGrp="1"/>
          </p:cNvSpPr>
          <p:nvPr>
            <p:ph type="title"/>
          </p:nvPr>
        </p:nvSpPr>
        <p:spPr/>
        <p:txBody>
          <a:bodyPr>
            <a:normAutofit/>
          </a:bodyPr>
          <a:lstStyle/>
          <a:p>
            <a:r>
              <a:rPr lang="ja-JP" altLang="en-US"/>
              <a:t>箱ひげ図</a:t>
            </a:r>
          </a:p>
        </p:txBody>
      </p:sp>
      <p:sp>
        <p:nvSpPr>
          <p:cNvPr id="6" name="テキスト プレースホルダー 5">
            <a:extLst>
              <a:ext uri="{FF2B5EF4-FFF2-40B4-BE49-F238E27FC236}">
                <a16:creationId xmlns:a16="http://schemas.microsoft.com/office/drawing/2014/main" id="{08B68CE3-2066-D04A-B80C-24990C3D8E75}"/>
              </a:ext>
            </a:extLst>
          </p:cNvPr>
          <p:cNvSpPr>
            <a:spLocks noGrp="1"/>
          </p:cNvSpPr>
          <p:nvPr>
            <p:ph type="body" sz="quarter" idx="14"/>
          </p:nvPr>
        </p:nvSpPr>
        <p:spPr/>
        <p:txBody>
          <a:bodyPr/>
          <a:lstStyle/>
          <a:p>
            <a:endParaRPr lang="ja-JP" altLang="en-US"/>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59280" y="106165"/>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pic>
        <p:nvPicPr>
          <p:cNvPr id="9" name="図 8">
            <a:extLst>
              <a:ext uri="{FF2B5EF4-FFF2-40B4-BE49-F238E27FC236}">
                <a16:creationId xmlns:a16="http://schemas.microsoft.com/office/drawing/2014/main" id="{09EBCA92-BE62-1A48-A9FA-81CCC5289E1C}"/>
              </a:ext>
            </a:extLst>
          </p:cNvPr>
          <p:cNvPicPr>
            <a:picLocks noChangeAspect="1"/>
          </p:cNvPicPr>
          <p:nvPr/>
        </p:nvPicPr>
        <p:blipFill>
          <a:blip r:embed="rId2"/>
          <a:stretch>
            <a:fillRect/>
          </a:stretch>
        </p:blipFill>
        <p:spPr>
          <a:xfrm>
            <a:off x="5836734" y="1973469"/>
            <a:ext cx="6383122" cy="4382881"/>
          </a:xfrm>
          <a:prstGeom prst="rect">
            <a:avLst/>
          </a:prstGeom>
        </p:spPr>
      </p:pic>
      <p:sp>
        <p:nvSpPr>
          <p:cNvPr id="10" name="テキスト ボックス 9">
            <a:extLst>
              <a:ext uri="{FF2B5EF4-FFF2-40B4-BE49-F238E27FC236}">
                <a16:creationId xmlns:a16="http://schemas.microsoft.com/office/drawing/2014/main" id="{23605413-F59E-9946-8DC7-5588102AB7CF}"/>
              </a:ext>
            </a:extLst>
          </p:cNvPr>
          <p:cNvSpPr txBox="1"/>
          <p:nvPr/>
        </p:nvSpPr>
        <p:spPr>
          <a:xfrm>
            <a:off x="6553276" y="5005658"/>
            <a:ext cx="333746" cy="400110"/>
          </a:xfrm>
          <a:prstGeom prst="rect">
            <a:avLst/>
          </a:prstGeom>
          <a:noFill/>
        </p:spPr>
        <p:txBody>
          <a:bodyPr wrap="none" rtlCol="0">
            <a:spAutoFit/>
          </a:bodyPr>
          <a:lstStyle/>
          <a:p>
            <a:r>
              <a:rPr kumimoji="1" lang="en-US" altLang="ja-JP" sz="2000" dirty="0">
                <a:solidFill>
                  <a:schemeClr val="accent2"/>
                </a:solidFill>
              </a:rPr>
              <a:t>A</a:t>
            </a:r>
            <a:endParaRPr kumimoji="1" lang="ja-JP" altLang="en-US" sz="2000">
              <a:solidFill>
                <a:schemeClr val="accent2"/>
              </a:solidFill>
            </a:endParaRPr>
          </a:p>
        </p:txBody>
      </p:sp>
      <p:sp>
        <p:nvSpPr>
          <p:cNvPr id="11" name="テキスト ボックス 10">
            <a:extLst>
              <a:ext uri="{FF2B5EF4-FFF2-40B4-BE49-F238E27FC236}">
                <a16:creationId xmlns:a16="http://schemas.microsoft.com/office/drawing/2014/main" id="{82441A31-433F-CB4D-9E81-EB8DC4FB154C}"/>
              </a:ext>
            </a:extLst>
          </p:cNvPr>
          <p:cNvSpPr txBox="1"/>
          <p:nvPr/>
        </p:nvSpPr>
        <p:spPr>
          <a:xfrm>
            <a:off x="6553276" y="4756073"/>
            <a:ext cx="324128" cy="400110"/>
          </a:xfrm>
          <a:prstGeom prst="rect">
            <a:avLst/>
          </a:prstGeom>
          <a:noFill/>
        </p:spPr>
        <p:txBody>
          <a:bodyPr wrap="none" rtlCol="0">
            <a:spAutoFit/>
          </a:bodyPr>
          <a:lstStyle/>
          <a:p>
            <a:r>
              <a:rPr lang="en-US" altLang="ja-JP" sz="2000" dirty="0">
                <a:solidFill>
                  <a:schemeClr val="accent2"/>
                </a:solidFill>
              </a:rPr>
              <a:t>B</a:t>
            </a:r>
            <a:endParaRPr kumimoji="1" lang="ja-JP" altLang="en-US" sz="2000">
              <a:solidFill>
                <a:schemeClr val="accent2"/>
              </a:solidFill>
            </a:endParaRPr>
          </a:p>
        </p:txBody>
      </p:sp>
      <p:sp>
        <p:nvSpPr>
          <p:cNvPr id="12" name="テキスト ボックス 11">
            <a:extLst>
              <a:ext uri="{FF2B5EF4-FFF2-40B4-BE49-F238E27FC236}">
                <a16:creationId xmlns:a16="http://schemas.microsoft.com/office/drawing/2014/main" id="{B8675093-C758-D244-82AA-0D36C1F6F920}"/>
              </a:ext>
            </a:extLst>
          </p:cNvPr>
          <p:cNvSpPr txBox="1"/>
          <p:nvPr/>
        </p:nvSpPr>
        <p:spPr>
          <a:xfrm>
            <a:off x="6553276" y="4293096"/>
            <a:ext cx="320922" cy="400110"/>
          </a:xfrm>
          <a:prstGeom prst="rect">
            <a:avLst/>
          </a:prstGeom>
          <a:noFill/>
        </p:spPr>
        <p:txBody>
          <a:bodyPr wrap="none" rtlCol="0">
            <a:spAutoFit/>
          </a:bodyPr>
          <a:lstStyle/>
          <a:p>
            <a:r>
              <a:rPr lang="en-US" altLang="ja-JP" sz="2000" dirty="0">
                <a:solidFill>
                  <a:schemeClr val="accent2"/>
                </a:solidFill>
              </a:rPr>
              <a:t>C</a:t>
            </a:r>
            <a:endParaRPr kumimoji="1" lang="ja-JP" altLang="en-US" sz="2000">
              <a:solidFill>
                <a:schemeClr val="accent2"/>
              </a:solidFill>
            </a:endParaRPr>
          </a:p>
        </p:txBody>
      </p:sp>
      <p:sp>
        <p:nvSpPr>
          <p:cNvPr id="13" name="テキスト ボックス 12">
            <a:extLst>
              <a:ext uri="{FF2B5EF4-FFF2-40B4-BE49-F238E27FC236}">
                <a16:creationId xmlns:a16="http://schemas.microsoft.com/office/drawing/2014/main" id="{1E165BF5-DF95-244B-8514-94A7925E6703}"/>
              </a:ext>
            </a:extLst>
          </p:cNvPr>
          <p:cNvSpPr txBox="1"/>
          <p:nvPr/>
        </p:nvSpPr>
        <p:spPr>
          <a:xfrm>
            <a:off x="6553276" y="3284984"/>
            <a:ext cx="341760" cy="400110"/>
          </a:xfrm>
          <a:prstGeom prst="rect">
            <a:avLst/>
          </a:prstGeom>
          <a:noFill/>
        </p:spPr>
        <p:txBody>
          <a:bodyPr wrap="none" rtlCol="0">
            <a:spAutoFit/>
          </a:bodyPr>
          <a:lstStyle/>
          <a:p>
            <a:r>
              <a:rPr kumimoji="1" lang="en-US" altLang="ja-JP" sz="2000" dirty="0">
                <a:solidFill>
                  <a:schemeClr val="accent2"/>
                </a:solidFill>
              </a:rPr>
              <a:t>D</a:t>
            </a:r>
            <a:endParaRPr kumimoji="1" lang="ja-JP" altLang="en-US" sz="2000">
              <a:solidFill>
                <a:schemeClr val="accent2"/>
              </a:solidFill>
            </a:endParaRPr>
          </a:p>
        </p:txBody>
      </p:sp>
      <p:cxnSp>
        <p:nvCxnSpPr>
          <p:cNvPr id="15" name="直線矢印コネクタ 14">
            <a:extLst>
              <a:ext uri="{FF2B5EF4-FFF2-40B4-BE49-F238E27FC236}">
                <a16:creationId xmlns:a16="http://schemas.microsoft.com/office/drawing/2014/main" id="{9BD3A3F4-BA57-0D49-8B13-C781A4C7D860}"/>
              </a:ext>
            </a:extLst>
          </p:cNvPr>
          <p:cNvCxnSpPr/>
          <p:nvPr/>
        </p:nvCxnSpPr>
        <p:spPr>
          <a:xfrm>
            <a:off x="6816080" y="2708920"/>
            <a:ext cx="0" cy="1455989"/>
          </a:xfrm>
          <a:prstGeom prst="straightConnector1">
            <a:avLst/>
          </a:prstGeom>
          <a:ln>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C5B746B-DC74-A747-BD2D-AD170D94627D}"/>
              </a:ext>
            </a:extLst>
          </p:cNvPr>
          <p:cNvCxnSpPr/>
          <p:nvPr/>
        </p:nvCxnSpPr>
        <p:spPr>
          <a:xfrm>
            <a:off x="6816080" y="4164909"/>
            <a:ext cx="0" cy="679229"/>
          </a:xfrm>
          <a:prstGeom prst="straightConnector1">
            <a:avLst/>
          </a:prstGeom>
          <a:ln>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878EF026-94EC-CF42-9A70-FBC6ED7D6284}"/>
              </a:ext>
            </a:extLst>
          </p:cNvPr>
          <p:cNvCxnSpPr>
            <a:cxnSpLocks/>
          </p:cNvCxnSpPr>
          <p:nvPr/>
        </p:nvCxnSpPr>
        <p:spPr>
          <a:xfrm>
            <a:off x="6816080" y="4844138"/>
            <a:ext cx="0" cy="241046"/>
          </a:xfrm>
          <a:prstGeom prst="straightConnector1">
            <a:avLst/>
          </a:prstGeom>
          <a:ln>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743D1E4-47FE-9741-A2E7-6686C86F1A18}"/>
              </a:ext>
            </a:extLst>
          </p:cNvPr>
          <p:cNvCxnSpPr>
            <a:cxnSpLocks/>
          </p:cNvCxnSpPr>
          <p:nvPr/>
        </p:nvCxnSpPr>
        <p:spPr>
          <a:xfrm>
            <a:off x="6816080" y="5085184"/>
            <a:ext cx="0" cy="288032"/>
          </a:xfrm>
          <a:prstGeom prst="straightConnector1">
            <a:avLst/>
          </a:prstGeom>
          <a:ln>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14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01257-3739-A744-9ADB-E8F0CE72910A}"/>
              </a:ext>
            </a:extLst>
          </p:cNvPr>
          <p:cNvSpPr>
            <a:spLocks noGrp="1"/>
          </p:cNvSpPr>
          <p:nvPr>
            <p:ph type="title"/>
          </p:nvPr>
        </p:nvSpPr>
        <p:spPr/>
        <p:txBody>
          <a:bodyPr>
            <a:normAutofit/>
          </a:bodyPr>
          <a:lstStyle/>
          <a:p>
            <a:r>
              <a:rPr lang="ja-JP" altLang="en-US"/>
              <a:t>グラフ・ネットワーク</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11679" y="63343"/>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8" name="コンテンツ プレースホルダー 2">
            <a:extLst>
              <a:ext uri="{FF2B5EF4-FFF2-40B4-BE49-F238E27FC236}">
                <a16:creationId xmlns:a16="http://schemas.microsoft.com/office/drawing/2014/main" id="{A2365BDC-15F7-F84B-BE84-E86F45294E42}"/>
              </a:ext>
            </a:extLst>
          </p:cNvPr>
          <p:cNvSpPr>
            <a:spLocks noGrp="1"/>
          </p:cNvSpPr>
          <p:nvPr>
            <p:ph idx="1"/>
          </p:nvPr>
        </p:nvSpPr>
        <p:spPr>
          <a:xfrm>
            <a:off x="527383" y="1281288"/>
            <a:ext cx="10426338" cy="1507444"/>
          </a:xfrm>
        </p:spPr>
        <p:txBody>
          <a:bodyPr>
            <a:normAutofit/>
          </a:bodyPr>
          <a:lstStyle/>
          <a:p>
            <a:pPr marL="0" indent="0">
              <a:lnSpc>
                <a:spcPct val="120000"/>
              </a:lnSpc>
              <a:buNone/>
            </a:pPr>
            <a:r>
              <a:rPr lang="ja-JP" altLang="en-US"/>
              <a:t>形状：頂点と辺からなるネットワーク図．</a:t>
            </a:r>
            <a:endParaRPr kumimoji="1" lang="en-US" altLang="ja-JP" dirty="0">
              <a:latin typeface="Meiryo" charset="-128"/>
              <a:ea typeface="Meiryo" charset="-128"/>
              <a:cs typeface="Meiryo" charset="-128"/>
            </a:endParaRPr>
          </a:p>
          <a:p>
            <a:pPr marL="0" indent="0">
              <a:lnSpc>
                <a:spcPct val="120000"/>
              </a:lnSpc>
              <a:buNone/>
            </a:pPr>
            <a:r>
              <a:rPr lang="ja-JP" altLang="en-US"/>
              <a:t>目的：ネットワーク構造の視覚化</a:t>
            </a:r>
            <a:endParaRPr lang="en-US" altLang="ja-JP" dirty="0"/>
          </a:p>
        </p:txBody>
      </p:sp>
      <p:sp>
        <p:nvSpPr>
          <p:cNvPr id="4" name="テキスト プレースホルダー 3">
            <a:extLst>
              <a:ext uri="{FF2B5EF4-FFF2-40B4-BE49-F238E27FC236}">
                <a16:creationId xmlns:a16="http://schemas.microsoft.com/office/drawing/2014/main" id="{B60DC85B-0399-7B4B-9B3C-6E519B6E2F0B}"/>
              </a:ext>
            </a:extLst>
          </p:cNvPr>
          <p:cNvSpPr>
            <a:spLocks noGrp="1"/>
          </p:cNvSpPr>
          <p:nvPr>
            <p:ph type="body" sz="quarter" idx="14"/>
          </p:nvPr>
        </p:nvSpPr>
        <p:spPr/>
        <p:txBody>
          <a:bodyPr/>
          <a:lstStyle/>
          <a:p>
            <a:endParaRPr lang="ja-JP" altLang="en-US"/>
          </a:p>
        </p:txBody>
      </p:sp>
      <p:grpSp>
        <p:nvGrpSpPr>
          <p:cNvPr id="17" name="グループ化 16">
            <a:extLst>
              <a:ext uri="{FF2B5EF4-FFF2-40B4-BE49-F238E27FC236}">
                <a16:creationId xmlns:a16="http://schemas.microsoft.com/office/drawing/2014/main" id="{118329CF-567B-6344-A192-F43CF15F93B4}"/>
              </a:ext>
            </a:extLst>
          </p:cNvPr>
          <p:cNvGrpSpPr/>
          <p:nvPr/>
        </p:nvGrpSpPr>
        <p:grpSpPr>
          <a:xfrm>
            <a:off x="1343472" y="2874300"/>
            <a:ext cx="4704808" cy="3507028"/>
            <a:chOff x="1531609" y="3212976"/>
            <a:chExt cx="3550641" cy="2646697"/>
          </a:xfrm>
        </p:grpSpPr>
        <p:sp>
          <p:nvSpPr>
            <p:cNvPr id="7" name="円/楕円 6">
              <a:extLst>
                <a:ext uri="{FF2B5EF4-FFF2-40B4-BE49-F238E27FC236}">
                  <a16:creationId xmlns:a16="http://schemas.microsoft.com/office/drawing/2014/main" id="{E4F59DF2-0355-E14D-B2B3-447A6C601F25}"/>
                </a:ext>
              </a:extLst>
            </p:cNvPr>
            <p:cNvSpPr/>
            <p:nvPr/>
          </p:nvSpPr>
          <p:spPr>
            <a:xfrm>
              <a:off x="2311347" y="4051176"/>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円/楕円 9">
              <a:extLst>
                <a:ext uri="{FF2B5EF4-FFF2-40B4-BE49-F238E27FC236}">
                  <a16:creationId xmlns:a16="http://schemas.microsoft.com/office/drawing/2014/main" id="{A961A6D7-4742-194D-A10D-011A39F7D7AC}"/>
                </a:ext>
              </a:extLst>
            </p:cNvPr>
            <p:cNvSpPr/>
            <p:nvPr/>
          </p:nvSpPr>
          <p:spPr>
            <a:xfrm>
              <a:off x="2283637" y="3212976"/>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円/楕円 10">
              <a:extLst>
                <a:ext uri="{FF2B5EF4-FFF2-40B4-BE49-F238E27FC236}">
                  <a16:creationId xmlns:a16="http://schemas.microsoft.com/office/drawing/2014/main" id="{B8E5DCC4-6E43-E144-B577-7B6F7104816E}"/>
                </a:ext>
              </a:extLst>
            </p:cNvPr>
            <p:cNvSpPr/>
            <p:nvPr/>
          </p:nvSpPr>
          <p:spPr>
            <a:xfrm>
              <a:off x="2893238" y="352764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円/楕円 11">
              <a:extLst>
                <a:ext uri="{FF2B5EF4-FFF2-40B4-BE49-F238E27FC236}">
                  <a16:creationId xmlns:a16="http://schemas.microsoft.com/office/drawing/2014/main" id="{62555224-4740-5C47-81DE-012C719BD611}"/>
                </a:ext>
              </a:extLst>
            </p:cNvPr>
            <p:cNvSpPr/>
            <p:nvPr/>
          </p:nvSpPr>
          <p:spPr>
            <a:xfrm>
              <a:off x="3087201" y="4231285"/>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円/楕円 12">
              <a:extLst>
                <a:ext uri="{FF2B5EF4-FFF2-40B4-BE49-F238E27FC236}">
                  <a16:creationId xmlns:a16="http://schemas.microsoft.com/office/drawing/2014/main" id="{2A28F79C-50B4-CD49-A8A6-7A8AB269F1F3}"/>
                </a:ext>
              </a:extLst>
            </p:cNvPr>
            <p:cNvSpPr/>
            <p:nvPr/>
          </p:nvSpPr>
          <p:spPr>
            <a:xfrm>
              <a:off x="2671564" y="4820104"/>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円/楕円 13">
              <a:extLst>
                <a:ext uri="{FF2B5EF4-FFF2-40B4-BE49-F238E27FC236}">
                  <a16:creationId xmlns:a16="http://schemas.microsoft.com/office/drawing/2014/main" id="{67B05335-8111-0B41-9ADC-2334EE0DDEB0}"/>
                </a:ext>
              </a:extLst>
            </p:cNvPr>
            <p:cNvSpPr/>
            <p:nvPr/>
          </p:nvSpPr>
          <p:spPr>
            <a:xfrm>
              <a:off x="1923420" y="4820104"/>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円/楕円 14">
              <a:extLst>
                <a:ext uri="{FF2B5EF4-FFF2-40B4-BE49-F238E27FC236}">
                  <a16:creationId xmlns:a16="http://schemas.microsoft.com/office/drawing/2014/main" id="{CFE8BFC0-4320-9147-B0DD-9E74821244E7}"/>
                </a:ext>
              </a:extLst>
            </p:cNvPr>
            <p:cNvSpPr/>
            <p:nvPr/>
          </p:nvSpPr>
          <p:spPr>
            <a:xfrm>
              <a:off x="1535493" y="4231285"/>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円/楕円 15">
              <a:extLst>
                <a:ext uri="{FF2B5EF4-FFF2-40B4-BE49-F238E27FC236}">
                  <a16:creationId xmlns:a16="http://schemas.microsoft.com/office/drawing/2014/main" id="{661818E2-00F8-E746-AC88-D92A520B6E6D}"/>
                </a:ext>
              </a:extLst>
            </p:cNvPr>
            <p:cNvSpPr/>
            <p:nvPr/>
          </p:nvSpPr>
          <p:spPr>
            <a:xfrm>
              <a:off x="1660181" y="3503922"/>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17">
              <a:extLst>
                <a:ext uri="{FF2B5EF4-FFF2-40B4-BE49-F238E27FC236}">
                  <a16:creationId xmlns:a16="http://schemas.microsoft.com/office/drawing/2014/main" id="{75354A92-6186-2F4D-84D6-0CADBC1F0E78}"/>
                </a:ext>
              </a:extLst>
            </p:cNvPr>
            <p:cNvSpPr/>
            <p:nvPr/>
          </p:nvSpPr>
          <p:spPr>
            <a:xfrm>
              <a:off x="3987744" y="4182930"/>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 name="直線コネクタ 18">
              <a:extLst>
                <a:ext uri="{FF2B5EF4-FFF2-40B4-BE49-F238E27FC236}">
                  <a16:creationId xmlns:a16="http://schemas.microsoft.com/office/drawing/2014/main" id="{B56F6273-D78B-434C-BF6C-25685A9C5B05}"/>
                </a:ext>
              </a:extLst>
            </p:cNvPr>
            <p:cNvCxnSpPr>
              <a:endCxn id="7" idx="0"/>
            </p:cNvCxnSpPr>
            <p:nvPr/>
          </p:nvCxnSpPr>
          <p:spPr>
            <a:xfrm>
              <a:off x="2505310" y="3393086"/>
              <a:ext cx="1" cy="6580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6265B42-6522-5848-8FD0-B5C9FE8E87B1}"/>
                </a:ext>
              </a:extLst>
            </p:cNvPr>
            <p:cNvCxnSpPr>
              <a:cxnSpLocks/>
              <a:endCxn id="7" idx="7"/>
            </p:cNvCxnSpPr>
            <p:nvPr/>
          </p:nvCxnSpPr>
          <p:spPr>
            <a:xfrm flipH="1">
              <a:off x="2642462" y="3707757"/>
              <a:ext cx="417030" cy="3961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08BD5F5-B776-5149-AA65-D050DFC48442}"/>
                </a:ext>
              </a:extLst>
            </p:cNvPr>
            <p:cNvCxnSpPr>
              <a:cxnSpLocks/>
              <a:stCxn id="12" idx="2"/>
              <a:endCxn id="7" idx="6"/>
            </p:cNvCxnSpPr>
            <p:nvPr/>
          </p:nvCxnSpPr>
          <p:spPr>
            <a:xfrm flipH="1" flipV="1">
              <a:off x="2699274" y="4231286"/>
              <a:ext cx="387927" cy="1801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3BB8F99-5A74-7242-8292-1BDB31989ACA}"/>
                </a:ext>
              </a:extLst>
            </p:cNvPr>
            <p:cNvCxnSpPr>
              <a:cxnSpLocks/>
            </p:cNvCxnSpPr>
            <p:nvPr/>
          </p:nvCxnSpPr>
          <p:spPr>
            <a:xfrm flipH="1" flipV="1">
              <a:off x="2553105" y="4256330"/>
              <a:ext cx="297873" cy="6330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63A59D7-38E0-4448-8ACC-C3475D90E1BD}"/>
                </a:ext>
              </a:extLst>
            </p:cNvPr>
            <p:cNvCxnSpPr>
              <a:cxnSpLocks/>
            </p:cNvCxnSpPr>
            <p:nvPr/>
          </p:nvCxnSpPr>
          <p:spPr>
            <a:xfrm flipH="1">
              <a:off x="1825741" y="4256331"/>
              <a:ext cx="589167" cy="1730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43A6094-49C8-0A42-AA38-19AFBD51950F}"/>
                </a:ext>
              </a:extLst>
            </p:cNvPr>
            <p:cNvCxnSpPr>
              <a:cxnSpLocks/>
            </p:cNvCxnSpPr>
            <p:nvPr/>
          </p:nvCxnSpPr>
          <p:spPr>
            <a:xfrm flipH="1">
              <a:off x="2159643" y="4279777"/>
              <a:ext cx="345667" cy="6511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CBEAD32-375D-674B-9055-0BBA62E3BD5A}"/>
                </a:ext>
              </a:extLst>
            </p:cNvPr>
            <p:cNvCxnSpPr>
              <a:cxnSpLocks/>
              <a:stCxn id="7" idx="1"/>
            </p:cNvCxnSpPr>
            <p:nvPr/>
          </p:nvCxnSpPr>
          <p:spPr>
            <a:xfrm flipH="1" flipV="1">
              <a:off x="1898653" y="3722131"/>
              <a:ext cx="469504" cy="3817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D98642B-1302-1A4B-A7B0-491EAA5BF5CB}"/>
                </a:ext>
              </a:extLst>
            </p:cNvPr>
            <p:cNvCxnSpPr>
              <a:cxnSpLocks/>
            </p:cNvCxnSpPr>
            <p:nvPr/>
          </p:nvCxnSpPr>
          <p:spPr>
            <a:xfrm flipH="1">
              <a:off x="3318068" y="4320941"/>
              <a:ext cx="6966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5FFFC999-5396-1B47-8BB7-5DCB8CC1911F}"/>
                </a:ext>
              </a:extLst>
            </p:cNvPr>
            <p:cNvCxnSpPr>
              <a:cxnSpLocks/>
            </p:cNvCxnSpPr>
            <p:nvPr/>
          </p:nvCxnSpPr>
          <p:spPr>
            <a:xfrm flipH="1" flipV="1">
              <a:off x="4191595" y="4400486"/>
              <a:ext cx="696690" cy="1426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円/楕円 40">
              <a:extLst>
                <a:ext uri="{FF2B5EF4-FFF2-40B4-BE49-F238E27FC236}">
                  <a16:creationId xmlns:a16="http://schemas.microsoft.com/office/drawing/2014/main" id="{ADD12DEB-7FC8-224D-AB6F-BB9D4C1CAAF4}"/>
                </a:ext>
              </a:extLst>
            </p:cNvPr>
            <p:cNvSpPr/>
            <p:nvPr/>
          </p:nvSpPr>
          <p:spPr>
            <a:xfrm>
              <a:off x="4223792" y="4813178"/>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円/楕円 41">
              <a:extLst>
                <a:ext uri="{FF2B5EF4-FFF2-40B4-BE49-F238E27FC236}">
                  <a16:creationId xmlns:a16="http://schemas.microsoft.com/office/drawing/2014/main" id="{BDECABD5-CA29-D549-9C14-AE9EE465E603}"/>
                </a:ext>
              </a:extLst>
            </p:cNvPr>
            <p:cNvSpPr/>
            <p:nvPr/>
          </p:nvSpPr>
          <p:spPr>
            <a:xfrm>
              <a:off x="4694323" y="427977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円/楕円 42">
              <a:extLst>
                <a:ext uri="{FF2B5EF4-FFF2-40B4-BE49-F238E27FC236}">
                  <a16:creationId xmlns:a16="http://schemas.microsoft.com/office/drawing/2014/main" id="{07453572-1CCE-EE45-97EF-2DDB082C6891}"/>
                </a:ext>
              </a:extLst>
            </p:cNvPr>
            <p:cNvSpPr/>
            <p:nvPr/>
          </p:nvSpPr>
          <p:spPr>
            <a:xfrm>
              <a:off x="4583491" y="3663978"/>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5" name="直線コネクタ 44">
              <a:extLst>
                <a:ext uri="{FF2B5EF4-FFF2-40B4-BE49-F238E27FC236}">
                  <a16:creationId xmlns:a16="http://schemas.microsoft.com/office/drawing/2014/main" id="{045576E8-7E37-DD43-B279-D85613F92528}"/>
                </a:ext>
              </a:extLst>
            </p:cNvPr>
            <p:cNvCxnSpPr>
              <a:cxnSpLocks/>
            </p:cNvCxnSpPr>
            <p:nvPr/>
          </p:nvCxnSpPr>
          <p:spPr>
            <a:xfrm flipH="1" flipV="1">
              <a:off x="4168966" y="4365104"/>
              <a:ext cx="236293" cy="5289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2970E43-E09D-7340-BF0F-47F3288A2378}"/>
                </a:ext>
              </a:extLst>
            </p:cNvPr>
            <p:cNvCxnSpPr>
              <a:cxnSpLocks/>
            </p:cNvCxnSpPr>
            <p:nvPr/>
          </p:nvCxnSpPr>
          <p:spPr>
            <a:xfrm flipH="1" flipV="1">
              <a:off x="3121534" y="3736049"/>
              <a:ext cx="173593" cy="6644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9C09AA0-D927-0145-A11C-97C12796BBF5}"/>
                </a:ext>
              </a:extLst>
            </p:cNvPr>
            <p:cNvCxnSpPr>
              <a:cxnSpLocks/>
            </p:cNvCxnSpPr>
            <p:nvPr/>
          </p:nvCxnSpPr>
          <p:spPr>
            <a:xfrm flipH="1">
              <a:off x="4208134" y="3800602"/>
              <a:ext cx="490147" cy="54224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円/楕円 31">
              <a:extLst>
                <a:ext uri="{FF2B5EF4-FFF2-40B4-BE49-F238E27FC236}">
                  <a16:creationId xmlns:a16="http://schemas.microsoft.com/office/drawing/2014/main" id="{48B58E85-F596-8541-B051-967002928165}"/>
                </a:ext>
              </a:extLst>
            </p:cNvPr>
            <p:cNvSpPr/>
            <p:nvPr/>
          </p:nvSpPr>
          <p:spPr>
            <a:xfrm>
              <a:off x="1531609" y="5376869"/>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3" name="直線コネクタ 32">
              <a:extLst>
                <a:ext uri="{FF2B5EF4-FFF2-40B4-BE49-F238E27FC236}">
                  <a16:creationId xmlns:a16="http://schemas.microsoft.com/office/drawing/2014/main" id="{932ACB7B-D2BF-7648-B7CB-9CDD0610BDE0}"/>
                </a:ext>
              </a:extLst>
            </p:cNvPr>
            <p:cNvCxnSpPr>
              <a:cxnSpLocks/>
            </p:cNvCxnSpPr>
            <p:nvPr/>
          </p:nvCxnSpPr>
          <p:spPr>
            <a:xfrm flipH="1">
              <a:off x="3238516" y="5581663"/>
              <a:ext cx="7786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77F2A09-DC77-A646-BDCC-09CC98A90E4A}"/>
                </a:ext>
              </a:extLst>
            </p:cNvPr>
            <p:cNvSpPr txBox="1"/>
            <p:nvPr/>
          </p:nvSpPr>
          <p:spPr>
            <a:xfrm>
              <a:off x="1903955" y="5398008"/>
              <a:ext cx="904415" cy="461665"/>
            </a:xfrm>
            <a:prstGeom prst="rect">
              <a:avLst/>
            </a:prstGeom>
            <a:noFill/>
          </p:spPr>
          <p:txBody>
            <a:bodyPr wrap="none" rtlCol="0">
              <a:spAutoFit/>
            </a:bodyPr>
            <a:lstStyle/>
            <a:p>
              <a:r>
                <a:rPr kumimoji="1" lang="ja-JP" altLang="en-US" sz="2400" b="1">
                  <a:latin typeface="Meiryo UI" panose="020B0604030504040204" pitchFamily="34" charset="-128"/>
                  <a:ea typeface="Meiryo UI" panose="020B0604030504040204" pitchFamily="34" charset="-128"/>
                </a:rPr>
                <a:t>ノード</a:t>
              </a:r>
            </a:p>
          </p:txBody>
        </p:sp>
        <p:sp>
          <p:nvSpPr>
            <p:cNvPr id="35" name="テキスト ボックス 34">
              <a:extLst>
                <a:ext uri="{FF2B5EF4-FFF2-40B4-BE49-F238E27FC236}">
                  <a16:creationId xmlns:a16="http://schemas.microsoft.com/office/drawing/2014/main" id="{0016AB9A-D559-6D47-AD79-0E0283D18622}"/>
                </a:ext>
              </a:extLst>
            </p:cNvPr>
            <p:cNvSpPr txBox="1"/>
            <p:nvPr/>
          </p:nvSpPr>
          <p:spPr>
            <a:xfrm>
              <a:off x="4056542" y="5398008"/>
              <a:ext cx="891591" cy="461665"/>
            </a:xfrm>
            <a:prstGeom prst="rect">
              <a:avLst/>
            </a:prstGeom>
            <a:noFill/>
          </p:spPr>
          <p:txBody>
            <a:bodyPr wrap="none" rtlCol="0">
              <a:spAutoFit/>
            </a:bodyPr>
            <a:lstStyle/>
            <a:p>
              <a:r>
                <a:rPr kumimoji="1" lang="ja-JP" altLang="en-US" sz="2400" b="1">
                  <a:latin typeface="Meiryo UI" panose="020B0604030504040204" pitchFamily="34" charset="-128"/>
                  <a:ea typeface="Meiryo UI" panose="020B0604030504040204" pitchFamily="34" charset="-128"/>
                </a:rPr>
                <a:t>エッジ</a:t>
              </a:r>
            </a:p>
          </p:txBody>
        </p:sp>
      </p:grpSp>
      <p:grpSp>
        <p:nvGrpSpPr>
          <p:cNvPr id="37" name="グループ化 36">
            <a:extLst>
              <a:ext uri="{FF2B5EF4-FFF2-40B4-BE49-F238E27FC236}">
                <a16:creationId xmlns:a16="http://schemas.microsoft.com/office/drawing/2014/main" id="{48C1F71A-8F5D-AE44-8B99-EF9628803A4A}"/>
              </a:ext>
            </a:extLst>
          </p:cNvPr>
          <p:cNvGrpSpPr/>
          <p:nvPr/>
        </p:nvGrpSpPr>
        <p:grpSpPr>
          <a:xfrm>
            <a:off x="7517795" y="1772816"/>
            <a:ext cx="3546757" cy="1967346"/>
            <a:chOff x="1535493" y="3212976"/>
            <a:chExt cx="3546757" cy="1967346"/>
          </a:xfrm>
        </p:grpSpPr>
        <p:cxnSp>
          <p:nvCxnSpPr>
            <p:cNvPr id="57" name="直線コネクタ 56">
              <a:extLst>
                <a:ext uri="{FF2B5EF4-FFF2-40B4-BE49-F238E27FC236}">
                  <a16:creationId xmlns:a16="http://schemas.microsoft.com/office/drawing/2014/main" id="{7738A076-A1D6-AE41-BAB4-6F75C68FE663}"/>
                </a:ext>
              </a:extLst>
            </p:cNvPr>
            <p:cNvCxnSpPr>
              <a:cxnSpLocks/>
            </p:cNvCxnSpPr>
            <p:nvPr/>
          </p:nvCxnSpPr>
          <p:spPr>
            <a:xfrm flipH="1" flipV="1">
              <a:off x="2693711" y="4253271"/>
              <a:ext cx="516331" cy="111833"/>
            </a:xfrm>
            <a:prstGeom prst="line">
              <a:avLst/>
            </a:prstGeom>
            <a:ln w="28575">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5A127F27-D407-B64C-ACE6-2F4543BC4DD9}"/>
                </a:ext>
              </a:extLst>
            </p:cNvPr>
            <p:cNvCxnSpPr>
              <a:cxnSpLocks/>
            </p:cNvCxnSpPr>
            <p:nvPr/>
          </p:nvCxnSpPr>
          <p:spPr>
            <a:xfrm flipH="1" flipV="1">
              <a:off x="4191595" y="4400486"/>
              <a:ext cx="696690" cy="1426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FEF9ADE5-0416-D24D-9739-6EEE190C24F4}"/>
                </a:ext>
              </a:extLst>
            </p:cNvPr>
            <p:cNvCxnSpPr>
              <a:cxnSpLocks/>
            </p:cNvCxnSpPr>
            <p:nvPr/>
          </p:nvCxnSpPr>
          <p:spPr>
            <a:xfrm flipH="1" flipV="1">
              <a:off x="4168966" y="4365104"/>
              <a:ext cx="236293" cy="5289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4C39E38A-EDF4-F44B-98A5-940333F8DD38}"/>
                </a:ext>
              </a:extLst>
            </p:cNvPr>
            <p:cNvCxnSpPr>
              <a:cxnSpLocks/>
            </p:cNvCxnSpPr>
            <p:nvPr/>
          </p:nvCxnSpPr>
          <p:spPr>
            <a:xfrm flipH="1">
              <a:off x="4208134" y="3800602"/>
              <a:ext cx="490147" cy="5422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8DBE03F1-38B6-6049-B04B-AD01B737FF16}"/>
                </a:ext>
              </a:extLst>
            </p:cNvPr>
            <p:cNvCxnSpPr>
              <a:cxnSpLocks/>
            </p:cNvCxnSpPr>
            <p:nvPr/>
          </p:nvCxnSpPr>
          <p:spPr>
            <a:xfrm flipH="1">
              <a:off x="3373422" y="4360693"/>
              <a:ext cx="69669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57B1113-E8CD-6841-B803-C946A94C7485}"/>
                </a:ext>
              </a:extLst>
            </p:cNvPr>
            <p:cNvCxnSpPr>
              <a:cxnSpLocks/>
            </p:cNvCxnSpPr>
            <p:nvPr/>
          </p:nvCxnSpPr>
          <p:spPr>
            <a:xfrm flipH="1" flipV="1">
              <a:off x="3121534" y="3736049"/>
              <a:ext cx="173593" cy="6644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67AA8CA-3A6E-0C49-9FB1-A669CA78B85A}"/>
                </a:ext>
              </a:extLst>
            </p:cNvPr>
            <p:cNvCxnSpPr>
              <a:endCxn id="39" idx="0"/>
            </p:cNvCxnSpPr>
            <p:nvPr/>
          </p:nvCxnSpPr>
          <p:spPr>
            <a:xfrm>
              <a:off x="2505310" y="3393086"/>
              <a:ext cx="1" cy="6580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0A3EF70-A4C5-8A4C-95CD-61CCCB1359CF}"/>
                </a:ext>
              </a:extLst>
            </p:cNvPr>
            <p:cNvCxnSpPr>
              <a:cxnSpLocks/>
              <a:endCxn id="39" idx="7"/>
            </p:cNvCxnSpPr>
            <p:nvPr/>
          </p:nvCxnSpPr>
          <p:spPr>
            <a:xfrm flipH="1">
              <a:off x="2642462" y="3707757"/>
              <a:ext cx="417030" cy="3961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F8F49EB-16C3-CE41-9786-622AFE42ABFA}"/>
                </a:ext>
              </a:extLst>
            </p:cNvPr>
            <p:cNvCxnSpPr>
              <a:cxnSpLocks/>
            </p:cNvCxnSpPr>
            <p:nvPr/>
          </p:nvCxnSpPr>
          <p:spPr>
            <a:xfrm flipH="1" flipV="1">
              <a:off x="2620112" y="4360693"/>
              <a:ext cx="297873" cy="5754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4C9B793-D58B-F64B-8D51-63D8139712BF}"/>
                </a:ext>
              </a:extLst>
            </p:cNvPr>
            <p:cNvCxnSpPr>
              <a:cxnSpLocks/>
            </p:cNvCxnSpPr>
            <p:nvPr/>
          </p:nvCxnSpPr>
          <p:spPr>
            <a:xfrm flipH="1">
              <a:off x="1900795" y="4221088"/>
              <a:ext cx="589167" cy="173041"/>
            </a:xfrm>
            <a:prstGeom prst="line">
              <a:avLst/>
            </a:prstGeom>
            <a:ln w="79375">
              <a:tailEnd type="none"/>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3D6FC32D-671F-2D4C-ADC3-69E4F3B0FFEE}"/>
                </a:ext>
              </a:extLst>
            </p:cNvPr>
            <p:cNvCxnSpPr>
              <a:cxnSpLocks/>
            </p:cNvCxnSpPr>
            <p:nvPr/>
          </p:nvCxnSpPr>
          <p:spPr>
            <a:xfrm flipH="1">
              <a:off x="2159643" y="4279777"/>
              <a:ext cx="345667" cy="6511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A529F2A-DC05-8841-8CF2-2FBBCDBF3BD4}"/>
                </a:ext>
              </a:extLst>
            </p:cNvPr>
            <p:cNvCxnSpPr>
              <a:cxnSpLocks/>
            </p:cNvCxnSpPr>
            <p:nvPr/>
          </p:nvCxnSpPr>
          <p:spPr>
            <a:xfrm flipH="1" flipV="1">
              <a:off x="2020458" y="3789040"/>
              <a:ext cx="469504" cy="381798"/>
            </a:xfrm>
            <a:prstGeom prst="line">
              <a:avLst/>
            </a:prstGeom>
            <a:ln w="28575">
              <a:headEnd type="none"/>
              <a:tailEnd type="none"/>
            </a:ln>
          </p:spPr>
          <p:style>
            <a:lnRef idx="1">
              <a:schemeClr val="accent1"/>
            </a:lnRef>
            <a:fillRef idx="0">
              <a:schemeClr val="accent1"/>
            </a:fillRef>
            <a:effectRef idx="0">
              <a:schemeClr val="accent1"/>
            </a:effectRef>
            <a:fontRef idx="minor">
              <a:schemeClr val="tx1"/>
            </a:fontRef>
          </p:style>
        </p:cxnSp>
        <p:sp>
          <p:nvSpPr>
            <p:cNvPr id="39" name="円/楕円 38">
              <a:extLst>
                <a:ext uri="{FF2B5EF4-FFF2-40B4-BE49-F238E27FC236}">
                  <a16:creationId xmlns:a16="http://schemas.microsoft.com/office/drawing/2014/main" id="{6D13B307-C690-C840-907A-D4F7C42A29C0}"/>
                </a:ext>
              </a:extLst>
            </p:cNvPr>
            <p:cNvSpPr/>
            <p:nvPr/>
          </p:nvSpPr>
          <p:spPr>
            <a:xfrm>
              <a:off x="2311347" y="4051176"/>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effectLst>
                    <a:glow rad="139700">
                      <a:schemeClr val="accent1">
                        <a:satMod val="175000"/>
                        <a:alpha val="40000"/>
                      </a:schemeClr>
                    </a:glow>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A</a:t>
              </a:r>
              <a:r>
                <a:rPr lang="ja-JP" altLang="en-US" sz="1400" b="1">
                  <a:effectLst>
                    <a:glow rad="139700">
                      <a:schemeClr val="accent1">
                        <a:satMod val="175000"/>
                        <a:alpha val="40000"/>
                      </a:schemeClr>
                    </a:glow>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さん</a:t>
              </a:r>
              <a:endParaRPr lang="ja-JP" altLang="en-US" sz="2000" b="1">
                <a:effectLst>
                  <a:glow rad="139700">
                    <a:schemeClr val="accent1">
                      <a:satMod val="175000"/>
                      <a:alpha val="40000"/>
                    </a:schemeClr>
                  </a:glow>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44" name="円/楕円 43">
              <a:extLst>
                <a:ext uri="{FF2B5EF4-FFF2-40B4-BE49-F238E27FC236}">
                  <a16:creationId xmlns:a16="http://schemas.microsoft.com/office/drawing/2014/main" id="{AE1EE977-66D2-374A-8A43-65B1E11D2367}"/>
                </a:ext>
              </a:extLst>
            </p:cNvPr>
            <p:cNvSpPr/>
            <p:nvPr/>
          </p:nvSpPr>
          <p:spPr>
            <a:xfrm>
              <a:off x="2283637" y="3212976"/>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円/楕円 45">
              <a:extLst>
                <a:ext uri="{FF2B5EF4-FFF2-40B4-BE49-F238E27FC236}">
                  <a16:creationId xmlns:a16="http://schemas.microsoft.com/office/drawing/2014/main" id="{B6C337AA-2901-C149-9486-0D6CAB42DF0D}"/>
                </a:ext>
              </a:extLst>
            </p:cNvPr>
            <p:cNvSpPr/>
            <p:nvPr/>
          </p:nvSpPr>
          <p:spPr>
            <a:xfrm>
              <a:off x="2893238" y="352764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円/楕円 47">
              <a:extLst>
                <a:ext uri="{FF2B5EF4-FFF2-40B4-BE49-F238E27FC236}">
                  <a16:creationId xmlns:a16="http://schemas.microsoft.com/office/drawing/2014/main" id="{4733D03F-04C5-7B44-8BCC-879DDA4D1A57}"/>
                </a:ext>
              </a:extLst>
            </p:cNvPr>
            <p:cNvSpPr/>
            <p:nvPr/>
          </p:nvSpPr>
          <p:spPr>
            <a:xfrm>
              <a:off x="3087201" y="4231285"/>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effectLst>
                    <a:glow rad="139700">
                      <a:schemeClr val="accent1">
                        <a:satMod val="175000"/>
                        <a:alpha val="40000"/>
                      </a:schemeClr>
                    </a:glow>
                  </a:effectLst>
                  <a:latin typeface="Meiryo UI" panose="020B0604030504040204" pitchFamily="34" charset="-128"/>
                  <a:ea typeface="Meiryo UI" panose="020B0604030504040204" pitchFamily="34" charset="-128"/>
                </a:rPr>
                <a:t>C</a:t>
              </a:r>
              <a:r>
                <a:rPr lang="ja-JP" altLang="en-US" sz="1400" b="1">
                  <a:effectLst>
                    <a:glow rad="139700">
                      <a:schemeClr val="accent1">
                        <a:satMod val="175000"/>
                        <a:alpha val="40000"/>
                      </a:schemeClr>
                    </a:glow>
                  </a:effectLst>
                  <a:latin typeface="Meiryo UI" panose="020B0604030504040204" pitchFamily="34" charset="-128"/>
                  <a:ea typeface="Meiryo UI" panose="020B0604030504040204" pitchFamily="34" charset="-128"/>
                </a:rPr>
                <a:t>さん</a:t>
              </a:r>
              <a:endParaRPr lang="ja-JP" altLang="en-US" b="1">
                <a:effectLst>
                  <a:glow rad="139700">
                    <a:schemeClr val="accent1">
                      <a:satMod val="175000"/>
                      <a:alpha val="40000"/>
                    </a:schemeClr>
                  </a:glow>
                </a:effectLst>
                <a:latin typeface="Meiryo UI" panose="020B0604030504040204" pitchFamily="34" charset="-128"/>
                <a:ea typeface="Meiryo UI" panose="020B0604030504040204" pitchFamily="34" charset="-128"/>
              </a:endParaRPr>
            </a:p>
          </p:txBody>
        </p:sp>
        <p:sp>
          <p:nvSpPr>
            <p:cNvPr id="50" name="円/楕円 49">
              <a:extLst>
                <a:ext uri="{FF2B5EF4-FFF2-40B4-BE49-F238E27FC236}">
                  <a16:creationId xmlns:a16="http://schemas.microsoft.com/office/drawing/2014/main" id="{BC002B81-5686-6640-91DD-1E8300B56761}"/>
                </a:ext>
              </a:extLst>
            </p:cNvPr>
            <p:cNvSpPr/>
            <p:nvPr/>
          </p:nvSpPr>
          <p:spPr>
            <a:xfrm>
              <a:off x="2671564" y="4820104"/>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円/楕円 50">
              <a:extLst>
                <a:ext uri="{FF2B5EF4-FFF2-40B4-BE49-F238E27FC236}">
                  <a16:creationId xmlns:a16="http://schemas.microsoft.com/office/drawing/2014/main" id="{9AD106AB-DAE5-B340-906D-87E6C760D4F4}"/>
                </a:ext>
              </a:extLst>
            </p:cNvPr>
            <p:cNvSpPr/>
            <p:nvPr/>
          </p:nvSpPr>
          <p:spPr>
            <a:xfrm>
              <a:off x="1923420" y="4820104"/>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円/楕円 51">
              <a:extLst>
                <a:ext uri="{FF2B5EF4-FFF2-40B4-BE49-F238E27FC236}">
                  <a16:creationId xmlns:a16="http://schemas.microsoft.com/office/drawing/2014/main" id="{A5139C6D-48A4-204A-828C-43BAFC8E8488}"/>
                </a:ext>
              </a:extLst>
            </p:cNvPr>
            <p:cNvSpPr/>
            <p:nvPr/>
          </p:nvSpPr>
          <p:spPr>
            <a:xfrm>
              <a:off x="1535493" y="4231285"/>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effectLst>
                    <a:glow rad="139700">
                      <a:schemeClr val="accent1">
                        <a:satMod val="175000"/>
                        <a:alpha val="40000"/>
                      </a:schemeClr>
                    </a:glow>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B</a:t>
              </a:r>
              <a:r>
                <a:rPr lang="ja-JP" altLang="en-US" sz="1400" b="1">
                  <a:effectLst>
                    <a:glow rad="139700">
                      <a:schemeClr val="accent1">
                        <a:satMod val="175000"/>
                        <a:alpha val="40000"/>
                      </a:schemeClr>
                    </a:glow>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さん</a:t>
              </a:r>
              <a:endParaRPr lang="ja-JP" altLang="en-US" b="1">
                <a:effectLst>
                  <a:glow rad="139700">
                    <a:schemeClr val="accent1">
                      <a:satMod val="175000"/>
                      <a:alpha val="40000"/>
                    </a:schemeClr>
                  </a:glow>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53" name="円/楕円 52">
              <a:extLst>
                <a:ext uri="{FF2B5EF4-FFF2-40B4-BE49-F238E27FC236}">
                  <a16:creationId xmlns:a16="http://schemas.microsoft.com/office/drawing/2014/main" id="{2ECC19A0-EC69-B84E-9FC0-E8AAE56CF1FB}"/>
                </a:ext>
              </a:extLst>
            </p:cNvPr>
            <p:cNvSpPr/>
            <p:nvPr/>
          </p:nvSpPr>
          <p:spPr>
            <a:xfrm>
              <a:off x="1660181" y="3503922"/>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円/楕円 53">
              <a:extLst>
                <a:ext uri="{FF2B5EF4-FFF2-40B4-BE49-F238E27FC236}">
                  <a16:creationId xmlns:a16="http://schemas.microsoft.com/office/drawing/2014/main" id="{CDB5A950-60B8-E64D-A084-2634958EF604}"/>
                </a:ext>
              </a:extLst>
            </p:cNvPr>
            <p:cNvSpPr/>
            <p:nvPr/>
          </p:nvSpPr>
          <p:spPr>
            <a:xfrm>
              <a:off x="3987744" y="4182930"/>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effectLst>
                    <a:glow rad="139700">
                      <a:schemeClr val="accent1">
                        <a:satMod val="175000"/>
                        <a:alpha val="40000"/>
                      </a:schemeClr>
                    </a:glow>
                  </a:effectLst>
                  <a:latin typeface="Meiryo UI" panose="020B0604030504040204" pitchFamily="34" charset="-128"/>
                  <a:ea typeface="Meiryo UI" panose="020B0604030504040204" pitchFamily="34" charset="-128"/>
                </a:rPr>
                <a:t>D</a:t>
              </a:r>
              <a:r>
                <a:rPr lang="ja-JP" altLang="en-US" sz="1400" b="1">
                  <a:effectLst>
                    <a:glow rad="139700">
                      <a:schemeClr val="accent1">
                        <a:satMod val="175000"/>
                        <a:alpha val="40000"/>
                      </a:schemeClr>
                    </a:glow>
                  </a:effectLst>
                  <a:latin typeface="Meiryo UI" panose="020B0604030504040204" pitchFamily="34" charset="-128"/>
                  <a:ea typeface="Meiryo UI" panose="020B0604030504040204" pitchFamily="34" charset="-128"/>
                </a:rPr>
                <a:t>さん</a:t>
              </a:r>
              <a:endParaRPr lang="ja-JP" altLang="en-US" b="1">
                <a:effectLst>
                  <a:glow rad="139700">
                    <a:schemeClr val="accent1">
                      <a:satMod val="175000"/>
                      <a:alpha val="40000"/>
                    </a:schemeClr>
                  </a:glow>
                </a:effectLst>
                <a:latin typeface="Meiryo UI" panose="020B0604030504040204" pitchFamily="34" charset="-128"/>
                <a:ea typeface="Meiryo UI" panose="020B0604030504040204" pitchFamily="34" charset="-128"/>
              </a:endParaRPr>
            </a:p>
          </p:txBody>
        </p:sp>
        <p:sp>
          <p:nvSpPr>
            <p:cNvPr id="64" name="円/楕円 63">
              <a:extLst>
                <a:ext uri="{FF2B5EF4-FFF2-40B4-BE49-F238E27FC236}">
                  <a16:creationId xmlns:a16="http://schemas.microsoft.com/office/drawing/2014/main" id="{E9E81F3E-487F-404D-9099-6B0034950826}"/>
                </a:ext>
              </a:extLst>
            </p:cNvPr>
            <p:cNvSpPr/>
            <p:nvPr/>
          </p:nvSpPr>
          <p:spPr>
            <a:xfrm>
              <a:off x="4223792" y="4813178"/>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円/楕円 64">
              <a:extLst>
                <a:ext uri="{FF2B5EF4-FFF2-40B4-BE49-F238E27FC236}">
                  <a16:creationId xmlns:a16="http://schemas.microsoft.com/office/drawing/2014/main" id="{A7733489-9742-4F4F-BC4D-0D5C80E81ABB}"/>
                </a:ext>
              </a:extLst>
            </p:cNvPr>
            <p:cNvSpPr/>
            <p:nvPr/>
          </p:nvSpPr>
          <p:spPr>
            <a:xfrm>
              <a:off x="4694323" y="427977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6" name="円/楕円 65">
              <a:extLst>
                <a:ext uri="{FF2B5EF4-FFF2-40B4-BE49-F238E27FC236}">
                  <a16:creationId xmlns:a16="http://schemas.microsoft.com/office/drawing/2014/main" id="{AC9C7654-803C-ED43-95E3-6F8A692BD4B4}"/>
                </a:ext>
              </a:extLst>
            </p:cNvPr>
            <p:cNvSpPr/>
            <p:nvPr/>
          </p:nvSpPr>
          <p:spPr>
            <a:xfrm>
              <a:off x="4583491" y="3663978"/>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74" name="グループ化 73">
            <a:extLst>
              <a:ext uri="{FF2B5EF4-FFF2-40B4-BE49-F238E27FC236}">
                <a16:creationId xmlns:a16="http://schemas.microsoft.com/office/drawing/2014/main" id="{46EF8D9D-F831-6543-9FE3-D42852DC8A0A}"/>
              </a:ext>
            </a:extLst>
          </p:cNvPr>
          <p:cNvGrpSpPr/>
          <p:nvPr/>
        </p:nvGrpSpPr>
        <p:grpSpPr>
          <a:xfrm>
            <a:off x="7373779" y="4564924"/>
            <a:ext cx="3546757" cy="1960420"/>
            <a:chOff x="1535493" y="3212976"/>
            <a:chExt cx="3546757" cy="1960420"/>
          </a:xfrm>
        </p:grpSpPr>
        <p:cxnSp>
          <p:nvCxnSpPr>
            <p:cNvPr id="75" name="直線コネクタ 74">
              <a:extLst>
                <a:ext uri="{FF2B5EF4-FFF2-40B4-BE49-F238E27FC236}">
                  <a16:creationId xmlns:a16="http://schemas.microsoft.com/office/drawing/2014/main" id="{BD9A9F3A-05B7-E541-8E26-A0DA88D21ABF}"/>
                </a:ext>
              </a:extLst>
            </p:cNvPr>
            <p:cNvCxnSpPr>
              <a:cxnSpLocks/>
            </p:cNvCxnSpPr>
            <p:nvPr/>
          </p:nvCxnSpPr>
          <p:spPr>
            <a:xfrm flipH="1" flipV="1">
              <a:off x="4384231" y="4379932"/>
              <a:ext cx="475849" cy="55004"/>
            </a:xfrm>
            <a:prstGeom prst="line">
              <a:avLst/>
            </a:prstGeom>
            <a:ln w="34925">
              <a:tailEnd type="stealth"/>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F004C8-BA96-9C46-BA0C-70E9DC534D60}"/>
                </a:ext>
              </a:extLst>
            </p:cNvPr>
            <p:cNvCxnSpPr>
              <a:cxnSpLocks/>
            </p:cNvCxnSpPr>
            <p:nvPr/>
          </p:nvCxnSpPr>
          <p:spPr>
            <a:xfrm flipH="1" flipV="1">
              <a:off x="4264732" y="4545792"/>
              <a:ext cx="146720" cy="397441"/>
            </a:xfrm>
            <a:prstGeom prst="line">
              <a:avLst/>
            </a:prstGeom>
            <a:ln w="34925">
              <a:headEnd type="none"/>
              <a:tailEnd type="stealth"/>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F8B92268-E5E0-6D43-8D4A-DDEE2B78682C}"/>
                </a:ext>
              </a:extLst>
            </p:cNvPr>
            <p:cNvCxnSpPr>
              <a:cxnSpLocks/>
            </p:cNvCxnSpPr>
            <p:nvPr/>
          </p:nvCxnSpPr>
          <p:spPr>
            <a:xfrm flipH="1">
              <a:off x="4339191" y="3886459"/>
              <a:ext cx="405080" cy="336694"/>
            </a:xfrm>
            <a:prstGeom prst="line">
              <a:avLst/>
            </a:prstGeom>
            <a:ln w="34925">
              <a:headEnd type="none"/>
              <a:tailEnd type="stealth"/>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7022393-C124-0346-A0EE-32E853AE6A30}"/>
                </a:ext>
              </a:extLst>
            </p:cNvPr>
            <p:cNvCxnSpPr>
              <a:cxnSpLocks/>
            </p:cNvCxnSpPr>
            <p:nvPr/>
          </p:nvCxnSpPr>
          <p:spPr>
            <a:xfrm flipH="1">
              <a:off x="3475128" y="4394129"/>
              <a:ext cx="575777" cy="0"/>
            </a:xfrm>
            <a:prstGeom prst="line">
              <a:avLst/>
            </a:prstGeom>
            <a:ln w="76200">
              <a:headEnd type="none"/>
              <a:tailEnd type="stealth"/>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56A9802B-5CD2-164F-8C30-A181E7680A5A}"/>
                </a:ext>
              </a:extLst>
            </p:cNvPr>
            <p:cNvCxnSpPr>
              <a:cxnSpLocks/>
            </p:cNvCxnSpPr>
            <p:nvPr/>
          </p:nvCxnSpPr>
          <p:spPr>
            <a:xfrm flipH="1" flipV="1">
              <a:off x="3133166" y="3856292"/>
              <a:ext cx="97988" cy="453820"/>
            </a:xfrm>
            <a:prstGeom prst="line">
              <a:avLst/>
            </a:prstGeom>
            <a:ln w="28575">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7F1F8D4C-8504-2A44-A425-4A6D9FECCE68}"/>
                </a:ext>
              </a:extLst>
            </p:cNvPr>
            <p:cNvCxnSpPr>
              <a:cxnSpLocks/>
            </p:cNvCxnSpPr>
            <p:nvPr/>
          </p:nvCxnSpPr>
          <p:spPr>
            <a:xfrm>
              <a:off x="2512022" y="3575081"/>
              <a:ext cx="1" cy="658091"/>
            </a:xfrm>
            <a:prstGeom prst="line">
              <a:avLst/>
            </a:prstGeom>
            <a:ln w="28575">
              <a:headEnd type="stealth"/>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DB007DA8-3812-A248-A7C6-2AFD12E34EFC}"/>
                </a:ext>
              </a:extLst>
            </p:cNvPr>
            <p:cNvCxnSpPr>
              <a:cxnSpLocks/>
            </p:cNvCxnSpPr>
            <p:nvPr/>
          </p:nvCxnSpPr>
          <p:spPr>
            <a:xfrm flipH="1">
              <a:off x="2656039" y="3719097"/>
              <a:ext cx="417030" cy="396173"/>
            </a:xfrm>
            <a:prstGeom prst="line">
              <a:avLst/>
            </a:prstGeom>
            <a:ln w="28575">
              <a:headEnd type="none"/>
              <a:tailEnd type="stealth"/>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371A6225-AACB-E34C-B172-2C373402F390}"/>
                </a:ext>
              </a:extLst>
            </p:cNvPr>
            <p:cNvCxnSpPr>
              <a:cxnSpLocks/>
            </p:cNvCxnSpPr>
            <p:nvPr/>
          </p:nvCxnSpPr>
          <p:spPr>
            <a:xfrm flipH="1" flipV="1">
              <a:off x="2502182" y="4223153"/>
              <a:ext cx="297873" cy="575496"/>
            </a:xfrm>
            <a:prstGeom prst="line">
              <a:avLst/>
            </a:prstGeom>
            <a:ln w="28575">
              <a:headEnd type="stealth"/>
              <a:tailEnd type="none"/>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6F6DB21B-3800-464A-AA0B-1901B1D25A07}"/>
                </a:ext>
              </a:extLst>
            </p:cNvPr>
            <p:cNvCxnSpPr>
              <a:cxnSpLocks/>
            </p:cNvCxnSpPr>
            <p:nvPr/>
          </p:nvCxnSpPr>
          <p:spPr>
            <a:xfrm flipH="1">
              <a:off x="1900795" y="4221088"/>
              <a:ext cx="589167" cy="173041"/>
            </a:xfrm>
            <a:prstGeom prst="line">
              <a:avLst/>
            </a:prstGeom>
            <a:ln w="34925">
              <a:tailEnd type="stealth"/>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C5DBE687-DF6F-1A44-8B45-9382816C7D1E}"/>
                </a:ext>
              </a:extLst>
            </p:cNvPr>
            <p:cNvCxnSpPr>
              <a:cxnSpLocks/>
            </p:cNvCxnSpPr>
            <p:nvPr/>
          </p:nvCxnSpPr>
          <p:spPr>
            <a:xfrm flipH="1">
              <a:off x="2223991" y="4151145"/>
              <a:ext cx="345667" cy="651164"/>
            </a:xfrm>
            <a:prstGeom prst="line">
              <a:avLst/>
            </a:prstGeom>
            <a:ln w="28575">
              <a:headEnd type="none"/>
              <a:tailEnd type="stealth"/>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8A659193-BD66-8649-B8AA-A0B67B480E49}"/>
                </a:ext>
              </a:extLst>
            </p:cNvPr>
            <p:cNvCxnSpPr>
              <a:cxnSpLocks/>
            </p:cNvCxnSpPr>
            <p:nvPr/>
          </p:nvCxnSpPr>
          <p:spPr>
            <a:xfrm flipH="1" flipV="1">
              <a:off x="2020458" y="3789040"/>
              <a:ext cx="469504" cy="381798"/>
            </a:xfrm>
            <a:prstGeom prst="line">
              <a:avLst/>
            </a:prstGeom>
            <a:ln w="28575">
              <a:headEnd type="none"/>
              <a:tailEnd type="stealth"/>
            </a:ln>
          </p:spPr>
          <p:style>
            <a:lnRef idx="1">
              <a:schemeClr val="accent1"/>
            </a:lnRef>
            <a:fillRef idx="0">
              <a:schemeClr val="accent1"/>
            </a:fillRef>
            <a:effectRef idx="0">
              <a:schemeClr val="accent1"/>
            </a:effectRef>
            <a:fontRef idx="minor">
              <a:schemeClr val="tx1"/>
            </a:fontRef>
          </p:style>
        </p:cxnSp>
        <p:sp>
          <p:nvSpPr>
            <p:cNvPr id="86" name="円/楕円 85">
              <a:extLst>
                <a:ext uri="{FF2B5EF4-FFF2-40B4-BE49-F238E27FC236}">
                  <a16:creationId xmlns:a16="http://schemas.microsoft.com/office/drawing/2014/main" id="{23D0DD0F-8BDD-F44C-821D-64FE1C82039E}"/>
                </a:ext>
              </a:extLst>
            </p:cNvPr>
            <p:cNvSpPr/>
            <p:nvPr/>
          </p:nvSpPr>
          <p:spPr>
            <a:xfrm>
              <a:off x="2311347" y="4051176"/>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2000" b="1" dirty="0">
                  <a:latin typeface="Meiryo UI" panose="020B0604030504040204" pitchFamily="34" charset="-128"/>
                  <a:ea typeface="Meiryo UI" panose="020B0604030504040204" pitchFamily="34" charset="-128"/>
                </a:rPr>
                <a:t>A</a:t>
              </a:r>
              <a:r>
                <a:rPr lang="ja-JP" altLang="en-US" sz="2000" b="1">
                  <a:latin typeface="Meiryo UI" panose="020B0604030504040204" pitchFamily="34" charset="-128"/>
                  <a:ea typeface="Meiryo UI" panose="020B0604030504040204" pitchFamily="34" charset="-128"/>
                </a:rPr>
                <a:t>社</a:t>
              </a:r>
              <a:endParaRPr lang="ja-JP" altLang="en-US" b="1">
                <a:latin typeface="Meiryo UI" panose="020B0604030504040204" pitchFamily="34" charset="-128"/>
                <a:ea typeface="Meiryo UI" panose="020B0604030504040204" pitchFamily="34" charset="-128"/>
              </a:endParaRPr>
            </a:p>
          </p:txBody>
        </p:sp>
        <p:sp>
          <p:nvSpPr>
            <p:cNvPr id="87" name="円/楕円 86">
              <a:extLst>
                <a:ext uri="{FF2B5EF4-FFF2-40B4-BE49-F238E27FC236}">
                  <a16:creationId xmlns:a16="http://schemas.microsoft.com/office/drawing/2014/main" id="{2C7E2C48-72CC-8D4C-B712-5974802C9FCE}"/>
                </a:ext>
              </a:extLst>
            </p:cNvPr>
            <p:cNvSpPr/>
            <p:nvPr/>
          </p:nvSpPr>
          <p:spPr>
            <a:xfrm>
              <a:off x="2283637" y="3212976"/>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円/楕円 87">
              <a:extLst>
                <a:ext uri="{FF2B5EF4-FFF2-40B4-BE49-F238E27FC236}">
                  <a16:creationId xmlns:a16="http://schemas.microsoft.com/office/drawing/2014/main" id="{5EDA9C69-5014-4046-B5C1-F2AE1ED182FF}"/>
                </a:ext>
              </a:extLst>
            </p:cNvPr>
            <p:cNvSpPr/>
            <p:nvPr/>
          </p:nvSpPr>
          <p:spPr>
            <a:xfrm>
              <a:off x="2893238" y="352764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円/楕円 89">
              <a:extLst>
                <a:ext uri="{FF2B5EF4-FFF2-40B4-BE49-F238E27FC236}">
                  <a16:creationId xmlns:a16="http://schemas.microsoft.com/office/drawing/2014/main" id="{FF6E4C5A-A26E-6043-BDC5-C4D20AEE8C00}"/>
                </a:ext>
              </a:extLst>
            </p:cNvPr>
            <p:cNvSpPr/>
            <p:nvPr/>
          </p:nvSpPr>
          <p:spPr>
            <a:xfrm>
              <a:off x="2671564" y="479921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円/楕円 90">
              <a:extLst>
                <a:ext uri="{FF2B5EF4-FFF2-40B4-BE49-F238E27FC236}">
                  <a16:creationId xmlns:a16="http://schemas.microsoft.com/office/drawing/2014/main" id="{24469AEF-6DE8-9041-A1A8-257B61CD8783}"/>
                </a:ext>
              </a:extLst>
            </p:cNvPr>
            <p:cNvSpPr/>
            <p:nvPr/>
          </p:nvSpPr>
          <p:spPr>
            <a:xfrm>
              <a:off x="1935959" y="479921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2" name="円/楕円 91">
              <a:extLst>
                <a:ext uri="{FF2B5EF4-FFF2-40B4-BE49-F238E27FC236}">
                  <a16:creationId xmlns:a16="http://schemas.microsoft.com/office/drawing/2014/main" id="{DBAFE8CC-7E73-0249-96D5-75AD53D2A75E}"/>
                </a:ext>
              </a:extLst>
            </p:cNvPr>
            <p:cNvSpPr/>
            <p:nvPr/>
          </p:nvSpPr>
          <p:spPr>
            <a:xfrm>
              <a:off x="1535493" y="4231285"/>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latin typeface="Meiryo UI" panose="020B0604030504040204" pitchFamily="34" charset="-128"/>
                  <a:ea typeface="Meiryo UI" panose="020B0604030504040204" pitchFamily="34" charset="-128"/>
                </a:rPr>
                <a:t>B</a:t>
              </a:r>
              <a:r>
                <a:rPr lang="ja-JP" altLang="en-US" sz="2000" b="1">
                  <a:latin typeface="Meiryo UI" panose="020B0604030504040204" pitchFamily="34" charset="-128"/>
                  <a:ea typeface="Meiryo UI" panose="020B0604030504040204" pitchFamily="34" charset="-128"/>
                </a:rPr>
                <a:t>社</a:t>
              </a:r>
              <a:endParaRPr lang="ja-JP" altLang="en-US" b="1">
                <a:latin typeface="Meiryo UI" panose="020B0604030504040204" pitchFamily="34" charset="-128"/>
                <a:ea typeface="Meiryo UI" panose="020B0604030504040204" pitchFamily="34" charset="-128"/>
              </a:endParaRPr>
            </a:p>
          </p:txBody>
        </p:sp>
        <p:sp>
          <p:nvSpPr>
            <p:cNvPr id="93" name="円/楕円 92">
              <a:extLst>
                <a:ext uri="{FF2B5EF4-FFF2-40B4-BE49-F238E27FC236}">
                  <a16:creationId xmlns:a16="http://schemas.microsoft.com/office/drawing/2014/main" id="{F5D8CCCC-CB38-2C49-A6FC-FBFB53204378}"/>
                </a:ext>
              </a:extLst>
            </p:cNvPr>
            <p:cNvSpPr/>
            <p:nvPr/>
          </p:nvSpPr>
          <p:spPr>
            <a:xfrm>
              <a:off x="1660181" y="3503922"/>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4" name="円/楕円 93">
              <a:extLst>
                <a:ext uri="{FF2B5EF4-FFF2-40B4-BE49-F238E27FC236}">
                  <a16:creationId xmlns:a16="http://schemas.microsoft.com/office/drawing/2014/main" id="{D80CA14C-CB82-9247-955C-B792EAC35912}"/>
                </a:ext>
              </a:extLst>
            </p:cNvPr>
            <p:cNvSpPr/>
            <p:nvPr/>
          </p:nvSpPr>
          <p:spPr>
            <a:xfrm>
              <a:off x="3987744" y="4182930"/>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latin typeface="Meiryo UI" panose="020B0604030504040204" pitchFamily="34" charset="-128"/>
                  <a:ea typeface="Meiryo UI" panose="020B0604030504040204" pitchFamily="34" charset="-128"/>
                </a:rPr>
                <a:t>D</a:t>
              </a:r>
              <a:r>
                <a:rPr lang="ja-JP" altLang="en-US" sz="2000" b="1">
                  <a:latin typeface="Meiryo UI" panose="020B0604030504040204" pitchFamily="34" charset="-128"/>
                  <a:ea typeface="Meiryo UI" panose="020B0604030504040204" pitchFamily="34" charset="-128"/>
                </a:rPr>
                <a:t>社</a:t>
              </a:r>
              <a:endParaRPr lang="ja-JP" altLang="en-US" b="1">
                <a:latin typeface="Meiryo UI" panose="020B0604030504040204" pitchFamily="34" charset="-128"/>
                <a:ea typeface="Meiryo UI" panose="020B0604030504040204" pitchFamily="34" charset="-128"/>
              </a:endParaRPr>
            </a:p>
          </p:txBody>
        </p:sp>
        <p:cxnSp>
          <p:nvCxnSpPr>
            <p:cNvPr id="95" name="直線コネクタ 94">
              <a:extLst>
                <a:ext uri="{FF2B5EF4-FFF2-40B4-BE49-F238E27FC236}">
                  <a16:creationId xmlns:a16="http://schemas.microsoft.com/office/drawing/2014/main" id="{51C4618D-3549-1045-8A98-32922C3B41E5}"/>
                </a:ext>
              </a:extLst>
            </p:cNvPr>
            <p:cNvCxnSpPr>
              <a:cxnSpLocks/>
            </p:cNvCxnSpPr>
            <p:nvPr/>
          </p:nvCxnSpPr>
          <p:spPr>
            <a:xfrm flipH="1" flipV="1">
              <a:off x="2693711" y="4253271"/>
              <a:ext cx="516331" cy="111833"/>
            </a:xfrm>
            <a:prstGeom prst="line">
              <a:avLst/>
            </a:prstGeom>
            <a:ln w="60325">
              <a:headEnd type="none"/>
              <a:tailEnd type="stealth"/>
            </a:ln>
          </p:spPr>
          <p:style>
            <a:lnRef idx="1">
              <a:schemeClr val="accent1"/>
            </a:lnRef>
            <a:fillRef idx="0">
              <a:schemeClr val="accent1"/>
            </a:fillRef>
            <a:effectRef idx="0">
              <a:schemeClr val="accent1"/>
            </a:effectRef>
            <a:fontRef idx="minor">
              <a:schemeClr val="tx1"/>
            </a:fontRef>
          </p:style>
        </p:cxnSp>
        <p:sp>
          <p:nvSpPr>
            <p:cNvPr id="96" name="円/楕円 95">
              <a:extLst>
                <a:ext uri="{FF2B5EF4-FFF2-40B4-BE49-F238E27FC236}">
                  <a16:creationId xmlns:a16="http://schemas.microsoft.com/office/drawing/2014/main" id="{C85E1749-F4DE-0648-A1DF-5639A1C80ECF}"/>
                </a:ext>
              </a:extLst>
            </p:cNvPr>
            <p:cNvSpPr/>
            <p:nvPr/>
          </p:nvSpPr>
          <p:spPr>
            <a:xfrm>
              <a:off x="4223792" y="4813178"/>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円/楕円 96">
              <a:extLst>
                <a:ext uri="{FF2B5EF4-FFF2-40B4-BE49-F238E27FC236}">
                  <a16:creationId xmlns:a16="http://schemas.microsoft.com/office/drawing/2014/main" id="{E6691537-F283-F443-8BE6-16814D7E9038}"/>
                </a:ext>
              </a:extLst>
            </p:cNvPr>
            <p:cNvSpPr/>
            <p:nvPr/>
          </p:nvSpPr>
          <p:spPr>
            <a:xfrm>
              <a:off x="4694323" y="4279777"/>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円/楕円 97">
              <a:extLst>
                <a:ext uri="{FF2B5EF4-FFF2-40B4-BE49-F238E27FC236}">
                  <a16:creationId xmlns:a16="http://schemas.microsoft.com/office/drawing/2014/main" id="{DB7875B5-5856-5D44-9887-D063539CF231}"/>
                </a:ext>
              </a:extLst>
            </p:cNvPr>
            <p:cNvSpPr/>
            <p:nvPr/>
          </p:nvSpPr>
          <p:spPr>
            <a:xfrm>
              <a:off x="4583491" y="3663978"/>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円/楕円 88">
              <a:extLst>
                <a:ext uri="{FF2B5EF4-FFF2-40B4-BE49-F238E27FC236}">
                  <a16:creationId xmlns:a16="http://schemas.microsoft.com/office/drawing/2014/main" id="{7A37C0DB-995F-0446-8910-85AB63309F9B}"/>
                </a:ext>
              </a:extLst>
            </p:cNvPr>
            <p:cNvSpPr/>
            <p:nvPr/>
          </p:nvSpPr>
          <p:spPr>
            <a:xfrm>
              <a:off x="3087201" y="4231285"/>
              <a:ext cx="38792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2000" b="1" dirty="0">
                  <a:latin typeface="Meiryo UI" panose="020B0604030504040204" pitchFamily="34" charset="-128"/>
                  <a:ea typeface="Meiryo UI" panose="020B0604030504040204" pitchFamily="34" charset="-128"/>
                </a:rPr>
                <a:t>C</a:t>
              </a:r>
              <a:r>
                <a:rPr lang="ja-JP" altLang="en-US" sz="2000" b="1">
                  <a:latin typeface="Meiryo UI" panose="020B0604030504040204" pitchFamily="34" charset="-128"/>
                  <a:ea typeface="Meiryo UI" panose="020B0604030504040204" pitchFamily="34" charset="-128"/>
                </a:rPr>
                <a:t>社</a:t>
              </a:r>
              <a:endParaRPr lang="ja-JP" altLang="en-US" b="1">
                <a:latin typeface="Meiryo UI" panose="020B0604030504040204" pitchFamily="34" charset="-128"/>
                <a:ea typeface="Meiryo UI" panose="020B0604030504040204" pitchFamily="34" charset="-128"/>
              </a:endParaRPr>
            </a:p>
          </p:txBody>
        </p:sp>
      </p:grpSp>
      <p:sp>
        <p:nvSpPr>
          <p:cNvPr id="5" name="テキスト ボックス 4">
            <a:extLst>
              <a:ext uri="{FF2B5EF4-FFF2-40B4-BE49-F238E27FC236}">
                <a16:creationId xmlns:a16="http://schemas.microsoft.com/office/drawing/2014/main" id="{3E5A441A-B4CD-AF44-8895-11B384629ED4}"/>
              </a:ext>
            </a:extLst>
          </p:cNvPr>
          <p:cNvSpPr txBox="1"/>
          <p:nvPr/>
        </p:nvSpPr>
        <p:spPr>
          <a:xfrm>
            <a:off x="7858744" y="1293472"/>
            <a:ext cx="2436886" cy="369332"/>
          </a:xfrm>
          <a:prstGeom prst="rect">
            <a:avLst/>
          </a:prstGeom>
          <a:noFill/>
        </p:spPr>
        <p:txBody>
          <a:bodyPr wrap="none" rtlCol="0">
            <a:spAutoFit/>
          </a:bodyPr>
          <a:lstStyle/>
          <a:p>
            <a:r>
              <a:rPr kumimoji="1" lang="en-US" altLang="ja-JP" u="sng" dirty="0">
                <a:latin typeface="Meiryo UI" panose="020B0604030504040204" pitchFamily="34" charset="-128"/>
                <a:ea typeface="Meiryo UI" panose="020B0604030504040204" pitchFamily="34" charset="-128"/>
              </a:rPr>
              <a:t>SNS</a:t>
            </a:r>
            <a:r>
              <a:rPr kumimoji="1" lang="ja-JP" altLang="en-US" u="sng">
                <a:latin typeface="Meiryo UI" panose="020B0604030504040204" pitchFamily="34" charset="-128"/>
                <a:ea typeface="Meiryo UI" panose="020B0604030504040204" pitchFamily="34" charset="-128"/>
              </a:rPr>
              <a:t>でのユーザーの関係</a:t>
            </a:r>
          </a:p>
        </p:txBody>
      </p:sp>
      <p:sp>
        <p:nvSpPr>
          <p:cNvPr id="99" name="テキスト ボックス 98">
            <a:extLst>
              <a:ext uri="{FF2B5EF4-FFF2-40B4-BE49-F238E27FC236}">
                <a16:creationId xmlns:a16="http://schemas.microsoft.com/office/drawing/2014/main" id="{444D476C-948F-A948-9554-95780A3ACB80}"/>
              </a:ext>
            </a:extLst>
          </p:cNvPr>
          <p:cNvSpPr txBox="1"/>
          <p:nvPr/>
        </p:nvSpPr>
        <p:spPr>
          <a:xfrm>
            <a:off x="7730334" y="4136125"/>
            <a:ext cx="1527982" cy="369332"/>
          </a:xfrm>
          <a:prstGeom prst="rect">
            <a:avLst/>
          </a:prstGeom>
          <a:noFill/>
        </p:spPr>
        <p:txBody>
          <a:bodyPr wrap="none" rtlCol="0">
            <a:spAutoFit/>
          </a:bodyPr>
          <a:lstStyle/>
          <a:p>
            <a:r>
              <a:rPr lang="ja-JP" altLang="en-US" u="sng">
                <a:latin typeface="Meiryo UI" panose="020B0604030504040204" pitchFamily="34" charset="-128"/>
                <a:ea typeface="Meiryo UI" panose="020B0604030504040204" pitchFamily="34" charset="-128"/>
              </a:rPr>
              <a:t>会社間</a:t>
            </a:r>
            <a:r>
              <a:rPr kumimoji="1" lang="ja-JP" altLang="en-US" u="sng">
                <a:latin typeface="Meiryo UI" panose="020B0604030504040204" pitchFamily="34" charset="-128"/>
                <a:ea typeface="Meiryo UI" panose="020B0604030504040204" pitchFamily="34" charset="-128"/>
              </a:rPr>
              <a:t>の取引</a:t>
            </a:r>
          </a:p>
        </p:txBody>
      </p:sp>
    </p:spTree>
    <p:extLst>
      <p:ext uri="{BB962C8B-B14F-4D97-AF65-F5344CB8AC3E}">
        <p14:creationId xmlns:p14="http://schemas.microsoft.com/office/powerpoint/2010/main" val="3810360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81C8DF-77BD-EA46-A94F-F251640D027E}"/>
              </a:ext>
            </a:extLst>
          </p:cNvPr>
          <p:cNvSpPr>
            <a:spLocks noGrp="1"/>
          </p:cNvSpPr>
          <p:nvPr>
            <p:ph type="title"/>
          </p:nvPr>
        </p:nvSpPr>
        <p:spPr/>
        <p:txBody>
          <a:bodyPr>
            <a:normAutofit/>
          </a:bodyPr>
          <a:lstStyle/>
          <a:p>
            <a:r>
              <a:rPr lang="ja-JP" altLang="en-US"/>
              <a:t>折れ線グラフ</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59280" y="106165"/>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p:txBody>
          <a:bodyPr>
            <a:normAutofit/>
          </a:bodyPr>
          <a:lstStyle/>
          <a:p>
            <a:pPr marL="0" indent="0">
              <a:lnSpc>
                <a:spcPct val="120000"/>
              </a:lnSpc>
              <a:buNone/>
            </a:pPr>
            <a:r>
              <a:rPr lang="ja-JP" altLang="en-US" sz="2400"/>
              <a:t>形状：二つの項目の値を順に線でつないだ二次元グラフ．</a:t>
            </a:r>
            <a:endParaRPr lang="en-US" altLang="ja-JP" sz="2400" dirty="0"/>
          </a:p>
          <a:p>
            <a:pPr marL="0" indent="0">
              <a:lnSpc>
                <a:spcPct val="120000"/>
              </a:lnSpc>
              <a:buNone/>
            </a:pPr>
            <a:r>
              <a:rPr lang="ja-JP" altLang="en-US" sz="2400"/>
              <a:t>　　　横軸に時系列が来ることが多い</a:t>
            </a:r>
            <a:endParaRPr lang="en-US" altLang="ja-JP" sz="2400" dirty="0"/>
          </a:p>
          <a:p>
            <a:pPr marL="0" indent="0">
              <a:lnSpc>
                <a:spcPct val="120000"/>
              </a:lnSpc>
              <a:buNone/>
            </a:pPr>
            <a:r>
              <a:rPr lang="ja-JP" altLang="en-US" sz="2400"/>
              <a:t>目的：二つの項目の関係，特に時系列の変化の視覚化</a:t>
            </a:r>
            <a:endParaRPr lang="en-US" altLang="ja-JP" sz="2400" dirty="0"/>
          </a:p>
        </p:txBody>
      </p:sp>
      <p:sp>
        <p:nvSpPr>
          <p:cNvPr id="5" name="テキスト プレースホルダー 4">
            <a:extLst>
              <a:ext uri="{FF2B5EF4-FFF2-40B4-BE49-F238E27FC236}">
                <a16:creationId xmlns:a16="http://schemas.microsoft.com/office/drawing/2014/main" id="{E3366015-0492-DF45-918F-B539D15FEFE6}"/>
              </a:ext>
            </a:extLst>
          </p:cNvPr>
          <p:cNvSpPr>
            <a:spLocks noGrp="1"/>
          </p:cNvSpPr>
          <p:nvPr>
            <p:ph type="body" sz="quarter" idx="14"/>
          </p:nvPr>
        </p:nvSpPr>
        <p:spPr/>
        <p:txBody>
          <a:bodyPr/>
          <a:lstStyle/>
          <a:p>
            <a:endParaRPr lang="ja-JP" altLang="en-US"/>
          </a:p>
        </p:txBody>
      </p:sp>
      <p:pic>
        <p:nvPicPr>
          <p:cNvPr id="4" name="図 3">
            <a:extLst>
              <a:ext uri="{FF2B5EF4-FFF2-40B4-BE49-F238E27FC236}">
                <a16:creationId xmlns:a16="http://schemas.microsoft.com/office/drawing/2014/main" id="{AB9EA4E3-595C-2D4C-89E9-847EAFF1EB0E}"/>
              </a:ext>
            </a:extLst>
          </p:cNvPr>
          <p:cNvPicPr>
            <a:picLocks noChangeAspect="1"/>
          </p:cNvPicPr>
          <p:nvPr/>
        </p:nvPicPr>
        <p:blipFill>
          <a:blip r:embed="rId2"/>
          <a:stretch>
            <a:fillRect/>
          </a:stretch>
        </p:blipFill>
        <p:spPr>
          <a:xfrm>
            <a:off x="5873115" y="3501008"/>
            <a:ext cx="3711799" cy="2991600"/>
          </a:xfrm>
          <a:prstGeom prst="rect">
            <a:avLst/>
          </a:prstGeom>
          <a:ln>
            <a:solidFill>
              <a:schemeClr val="tx1"/>
            </a:solidFill>
          </a:ln>
        </p:spPr>
      </p:pic>
      <p:graphicFrame>
        <p:nvGraphicFramePr>
          <p:cNvPr id="7" name="表 6">
            <a:extLst>
              <a:ext uri="{FF2B5EF4-FFF2-40B4-BE49-F238E27FC236}">
                <a16:creationId xmlns:a16="http://schemas.microsoft.com/office/drawing/2014/main" id="{9460D304-B0F6-CF46-9C39-B92EA81B555D}"/>
              </a:ext>
            </a:extLst>
          </p:cNvPr>
          <p:cNvGraphicFramePr>
            <a:graphicFrameLocks noGrp="1"/>
          </p:cNvGraphicFramePr>
          <p:nvPr>
            <p:extLst>
              <p:ext uri="{D42A27DB-BD31-4B8C-83A1-F6EECF244321}">
                <p14:modId xmlns:p14="http://schemas.microsoft.com/office/powerpoint/2010/main" val="816317846"/>
              </p:ext>
            </p:extLst>
          </p:nvPr>
        </p:nvGraphicFramePr>
        <p:xfrm>
          <a:off x="2622964" y="4137728"/>
          <a:ext cx="1519084" cy="1929070"/>
        </p:xfrm>
        <a:graphic>
          <a:graphicData uri="http://schemas.openxmlformats.org/drawingml/2006/table">
            <a:tbl>
              <a:tblPr firstRow="1" bandRow="1">
                <a:tableStyleId>{5940675A-B579-460E-94D1-54222C63F5DA}</a:tableStyleId>
              </a:tblPr>
              <a:tblGrid>
                <a:gridCol w="752168">
                  <a:extLst>
                    <a:ext uri="{9D8B030D-6E8A-4147-A177-3AD203B41FA5}">
                      <a16:colId xmlns:a16="http://schemas.microsoft.com/office/drawing/2014/main" val="4038486389"/>
                    </a:ext>
                  </a:extLst>
                </a:gridCol>
                <a:gridCol w="766916">
                  <a:extLst>
                    <a:ext uri="{9D8B030D-6E8A-4147-A177-3AD203B41FA5}">
                      <a16:colId xmlns:a16="http://schemas.microsoft.com/office/drawing/2014/main" val="3210575312"/>
                    </a:ext>
                  </a:extLst>
                </a:gridCol>
              </a:tblGrid>
              <a:tr h="385814">
                <a:tc>
                  <a:txBody>
                    <a:bodyPr/>
                    <a:lstStyle/>
                    <a:p>
                      <a:r>
                        <a:rPr kumimoji="1" lang="ja-JP" altLang="en-US">
                          <a:latin typeface="Meiryo" panose="020B0604030504040204" pitchFamily="34" charset="-128"/>
                          <a:ea typeface="Meiryo" panose="020B0604030504040204" pitchFamily="34" charset="-128"/>
                        </a:rPr>
                        <a:t>時間</a:t>
                      </a:r>
                    </a:p>
                  </a:txBody>
                  <a:tcPr/>
                </a:tc>
                <a:tc>
                  <a:txBody>
                    <a:bodyPr/>
                    <a:lstStyle/>
                    <a:p>
                      <a:r>
                        <a:rPr kumimoji="1" lang="ja-JP" altLang="en-US">
                          <a:latin typeface="Meiryo" panose="020B0604030504040204" pitchFamily="34" charset="-128"/>
                          <a:ea typeface="Meiryo" panose="020B0604030504040204" pitchFamily="34" charset="-128"/>
                        </a:rPr>
                        <a:t>数値</a:t>
                      </a:r>
                    </a:p>
                  </a:txBody>
                  <a:tcPr/>
                </a:tc>
                <a:extLst>
                  <a:ext uri="{0D108BD9-81ED-4DB2-BD59-A6C34878D82A}">
                    <a16:rowId xmlns:a16="http://schemas.microsoft.com/office/drawing/2014/main" val="3566679024"/>
                  </a:ext>
                </a:extLst>
              </a:tr>
              <a:tr h="385814">
                <a:tc>
                  <a:txBody>
                    <a:bodyPr/>
                    <a:lstStyle/>
                    <a:p>
                      <a:pPr algn="ctr"/>
                      <a:r>
                        <a:rPr kumimoji="1" lang="en-US" altLang="ja-JP" dirty="0">
                          <a:latin typeface="Meiryo" panose="020B0604030504040204" pitchFamily="34" charset="-128"/>
                          <a:ea typeface="Meiryo" panose="020B0604030504040204" pitchFamily="34" charset="-128"/>
                        </a:rPr>
                        <a:t>5/11</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35</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3567635283"/>
                  </a:ext>
                </a:extLst>
              </a:tr>
              <a:tr h="385814">
                <a:tc>
                  <a:txBody>
                    <a:bodyPr/>
                    <a:lstStyle/>
                    <a:p>
                      <a:pPr algn="ctr"/>
                      <a:r>
                        <a:rPr kumimoji="1" lang="en-US" altLang="ja-JP" dirty="0">
                          <a:latin typeface="Meiryo" panose="020B0604030504040204" pitchFamily="34" charset="-128"/>
                          <a:ea typeface="Meiryo" panose="020B0604030504040204" pitchFamily="34" charset="-128"/>
                        </a:rPr>
                        <a:t>5/12</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52</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398233486"/>
                  </a:ext>
                </a:extLst>
              </a:tr>
              <a:tr h="385814">
                <a:tc>
                  <a:txBody>
                    <a:bodyPr/>
                    <a:lstStyle/>
                    <a:p>
                      <a:pPr algn="ctr"/>
                      <a:r>
                        <a:rPr kumimoji="1" lang="en-US" altLang="ja-JP" dirty="0">
                          <a:latin typeface="Meiryo" panose="020B0604030504040204" pitchFamily="34" charset="-128"/>
                          <a:ea typeface="Meiryo" panose="020B0604030504040204" pitchFamily="34" charset="-128"/>
                        </a:rPr>
                        <a:t>5/13</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48</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83748394"/>
                  </a:ext>
                </a:extLst>
              </a:tr>
              <a:tr h="385814">
                <a:tc>
                  <a:txBody>
                    <a:bodyPr/>
                    <a:lstStyle/>
                    <a:p>
                      <a:pPr algn="ctr"/>
                      <a:r>
                        <a:rPr kumimoji="1" lang="en-US" altLang="ja-JP" dirty="0">
                          <a:latin typeface="Meiryo" panose="020B0604030504040204" pitchFamily="34" charset="-128"/>
                          <a:ea typeface="Meiryo" panose="020B0604030504040204" pitchFamily="34" charset="-128"/>
                        </a:rPr>
                        <a:t>5/14</a:t>
                      </a:r>
                      <a:endParaRPr kumimoji="1" lang="ja-JP" altLang="en-US">
                        <a:latin typeface="Meiryo" panose="020B0604030504040204" pitchFamily="34" charset="-128"/>
                        <a:ea typeface="Meiryo" panose="020B0604030504040204" pitchFamily="34" charset="-128"/>
                      </a:endParaRPr>
                    </a:p>
                  </a:txBody>
                  <a:tcPr/>
                </a:tc>
                <a:tc>
                  <a:txBody>
                    <a:bodyPr/>
                    <a:lstStyle/>
                    <a:p>
                      <a:pPr algn="r"/>
                      <a:r>
                        <a:rPr kumimoji="1" lang="en-US" altLang="ja-JP" dirty="0">
                          <a:latin typeface="Meiryo" panose="020B0604030504040204" pitchFamily="34" charset="-128"/>
                          <a:ea typeface="Meiryo" panose="020B0604030504040204" pitchFamily="34" charset="-128"/>
                        </a:rPr>
                        <a:t>65</a:t>
                      </a:r>
                      <a:endParaRPr kumimoji="1" lang="ja-JP" altLang="en-US">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510944190"/>
                  </a:ext>
                </a:extLst>
              </a:tr>
            </a:tbl>
          </a:graphicData>
        </a:graphic>
      </p:graphicFrame>
      <p:sp>
        <p:nvSpPr>
          <p:cNvPr id="8" name="右矢印 7">
            <a:extLst>
              <a:ext uri="{FF2B5EF4-FFF2-40B4-BE49-F238E27FC236}">
                <a16:creationId xmlns:a16="http://schemas.microsoft.com/office/drawing/2014/main" id="{1B7C1B82-C363-7745-8745-A9F0654AA931}"/>
              </a:ext>
            </a:extLst>
          </p:cNvPr>
          <p:cNvSpPr/>
          <p:nvPr/>
        </p:nvSpPr>
        <p:spPr>
          <a:xfrm>
            <a:off x="4590634" y="4509120"/>
            <a:ext cx="833150" cy="891394"/>
          </a:xfrm>
          <a:prstGeom prst="rightArrow">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879215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2688E8-8B34-8948-ADBE-C8AB2628F734}"/>
              </a:ext>
            </a:extLst>
          </p:cNvPr>
          <p:cNvSpPr>
            <a:spLocks noGrp="1"/>
          </p:cNvSpPr>
          <p:nvPr>
            <p:ph type="title"/>
          </p:nvPr>
        </p:nvSpPr>
        <p:spPr/>
        <p:txBody>
          <a:bodyPr>
            <a:normAutofit/>
          </a:bodyPr>
          <a:lstStyle/>
          <a:p>
            <a:r>
              <a:rPr lang="ja-JP" altLang="en-US"/>
              <a:t>散布図</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1859280" y="106165"/>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sp>
        <p:nvSpPr>
          <p:cNvPr id="6" name="コンテンツ プレースホルダー 2">
            <a:extLst>
              <a:ext uri="{FF2B5EF4-FFF2-40B4-BE49-F238E27FC236}">
                <a16:creationId xmlns:a16="http://schemas.microsoft.com/office/drawing/2014/main" id="{2CEF7241-31D1-8744-B1F3-00AFCE21B666}"/>
              </a:ext>
            </a:extLst>
          </p:cNvPr>
          <p:cNvSpPr>
            <a:spLocks noGrp="1"/>
          </p:cNvSpPr>
          <p:nvPr>
            <p:ph idx="1"/>
          </p:nvPr>
        </p:nvSpPr>
        <p:spPr/>
        <p:txBody>
          <a:bodyPr>
            <a:normAutofit/>
          </a:bodyPr>
          <a:lstStyle/>
          <a:p>
            <a:pPr marL="0" indent="0">
              <a:lnSpc>
                <a:spcPct val="120000"/>
              </a:lnSpc>
              <a:buNone/>
            </a:pPr>
            <a:r>
              <a:rPr lang="ja-JP" altLang="en-US" sz="2400"/>
              <a:t>形状：二つの項目の値を二次元平面に置いたもの．</a:t>
            </a:r>
            <a:endParaRPr lang="en-US" altLang="ja-JP" sz="2400" dirty="0"/>
          </a:p>
          <a:p>
            <a:pPr marL="0" indent="0">
              <a:lnSpc>
                <a:spcPct val="120000"/>
              </a:lnSpc>
              <a:buNone/>
            </a:pPr>
            <a:r>
              <a:rPr lang="ja-JP" altLang="en-US" sz="2400"/>
              <a:t>目的：二つの項目の分布関係および</a:t>
            </a:r>
            <a:r>
              <a:rPr lang="ja-JP" altLang="en-US" sz="2400">
                <a:solidFill>
                  <a:schemeClr val="accent2"/>
                </a:solidFill>
              </a:rPr>
              <a:t>相関関係</a:t>
            </a:r>
            <a:r>
              <a:rPr lang="ja-JP" altLang="en-US" sz="2400"/>
              <a:t>の視覚化</a:t>
            </a:r>
            <a:endParaRPr lang="en-US" altLang="ja-JP" sz="2400" dirty="0"/>
          </a:p>
        </p:txBody>
      </p:sp>
      <p:sp>
        <p:nvSpPr>
          <p:cNvPr id="4" name="テキスト プレースホルダー 3">
            <a:extLst>
              <a:ext uri="{FF2B5EF4-FFF2-40B4-BE49-F238E27FC236}">
                <a16:creationId xmlns:a16="http://schemas.microsoft.com/office/drawing/2014/main" id="{8BAF936A-E2F8-5E46-A8C7-054D8B41562F}"/>
              </a:ext>
            </a:extLst>
          </p:cNvPr>
          <p:cNvSpPr>
            <a:spLocks noGrp="1"/>
          </p:cNvSpPr>
          <p:nvPr>
            <p:ph type="body" sz="quarter" idx="14"/>
          </p:nvPr>
        </p:nvSpPr>
        <p:spPr/>
        <p:txBody>
          <a:bodyPr/>
          <a:lstStyle/>
          <a:p>
            <a:endParaRPr lang="ja-JP" altLang="en-US"/>
          </a:p>
        </p:txBody>
      </p:sp>
      <p:graphicFrame>
        <p:nvGraphicFramePr>
          <p:cNvPr id="5" name="グラフ 4">
            <a:extLst>
              <a:ext uri="{FF2B5EF4-FFF2-40B4-BE49-F238E27FC236}">
                <a16:creationId xmlns:a16="http://schemas.microsoft.com/office/drawing/2014/main" id="{0CFD34E4-BAEF-B941-ACCD-1BB7E39CCC17}"/>
              </a:ext>
            </a:extLst>
          </p:cNvPr>
          <p:cNvGraphicFramePr/>
          <p:nvPr>
            <p:extLst>
              <p:ext uri="{D42A27DB-BD31-4B8C-83A1-F6EECF244321}">
                <p14:modId xmlns:p14="http://schemas.microsoft.com/office/powerpoint/2010/main" val="2308590703"/>
              </p:ext>
            </p:extLst>
          </p:nvPr>
        </p:nvGraphicFramePr>
        <p:xfrm>
          <a:off x="6096000" y="2348880"/>
          <a:ext cx="5774867" cy="37444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表 6">
            <a:extLst>
              <a:ext uri="{FF2B5EF4-FFF2-40B4-BE49-F238E27FC236}">
                <a16:creationId xmlns:a16="http://schemas.microsoft.com/office/drawing/2014/main" id="{540EEC49-9D42-044C-ABB3-F044830E297B}"/>
              </a:ext>
            </a:extLst>
          </p:cNvPr>
          <p:cNvGraphicFramePr>
            <a:graphicFrameLocks noGrp="1"/>
          </p:cNvGraphicFramePr>
          <p:nvPr>
            <p:extLst>
              <p:ext uri="{D42A27DB-BD31-4B8C-83A1-F6EECF244321}">
                <p14:modId xmlns:p14="http://schemas.microsoft.com/office/powerpoint/2010/main" val="1368181895"/>
              </p:ext>
            </p:extLst>
          </p:nvPr>
        </p:nvGraphicFramePr>
        <p:xfrm>
          <a:off x="2245114" y="2900734"/>
          <a:ext cx="1659700" cy="2194560"/>
        </p:xfrm>
        <a:graphic>
          <a:graphicData uri="http://schemas.openxmlformats.org/drawingml/2006/table">
            <a:tbl>
              <a:tblPr/>
              <a:tblGrid>
                <a:gridCol w="831850">
                  <a:extLst>
                    <a:ext uri="{9D8B030D-6E8A-4147-A177-3AD203B41FA5}">
                      <a16:colId xmlns:a16="http://schemas.microsoft.com/office/drawing/2014/main" val="1671261654"/>
                    </a:ext>
                  </a:extLst>
                </a:gridCol>
                <a:gridCol w="827850">
                  <a:extLst>
                    <a:ext uri="{9D8B030D-6E8A-4147-A177-3AD203B41FA5}">
                      <a16:colId xmlns:a16="http://schemas.microsoft.com/office/drawing/2014/main" val="2329350349"/>
                    </a:ext>
                  </a:extLst>
                </a:gridCol>
              </a:tblGrid>
              <a:tr h="0">
                <a:tc>
                  <a:txBody>
                    <a:bodyPr/>
                    <a:lstStyle/>
                    <a:p>
                      <a:r>
                        <a:rPr lang="en">
                          <a:effectLst/>
                          <a:latin typeface="Helvetica" pitchFamily="2" charset="0"/>
                        </a:rPr>
                        <a:t>X </a:t>
                      </a:r>
                      <a:r>
                        <a:rPr lang="ja-JP" altLang="en-US">
                          <a:effectLst/>
                          <a:latin typeface="Helvetica" pitchFamily="2" charset="0"/>
                        </a:rPr>
                        <a:t>の値</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7620" cap="flat" cmpd="sng" algn="ctr">
                      <a:solidFill>
                        <a:srgbClr val="0000F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r>
                        <a:rPr lang="en">
                          <a:effectLst/>
                          <a:latin typeface="Helvetica" pitchFamily="2" charset="0"/>
                        </a:rPr>
                        <a:t>Y </a:t>
                      </a:r>
                      <a:r>
                        <a:rPr lang="ja-JP" altLang="en-US">
                          <a:effectLst/>
                          <a:latin typeface="Helvetica" pitchFamily="2" charset="0"/>
                        </a:rPr>
                        <a:t>の値</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7620" cap="flat" cmpd="sng" algn="ctr">
                      <a:solidFill>
                        <a:srgbClr val="0000F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82344153"/>
                  </a:ext>
                </a:extLst>
              </a:tr>
              <a:tr h="0">
                <a:tc>
                  <a:txBody>
                    <a:bodyPr/>
                    <a:lstStyle/>
                    <a:p>
                      <a:pPr algn="r"/>
                      <a:r>
                        <a:rPr lang="en-US" altLang="ja-JP">
                          <a:effectLst/>
                          <a:latin typeface="Helvetica" pitchFamily="2" charset="0"/>
                        </a:rPr>
                        <a:t>1</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altLang="ja-JP">
                          <a:effectLst/>
                          <a:latin typeface="Helvetica" pitchFamily="2" charset="0"/>
                        </a:rPr>
                        <a:t>1</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8336251"/>
                  </a:ext>
                </a:extLst>
              </a:tr>
              <a:tr h="0">
                <a:tc>
                  <a:txBody>
                    <a:bodyPr/>
                    <a:lstStyle/>
                    <a:p>
                      <a:pPr algn="r"/>
                      <a:r>
                        <a:rPr lang="en-US" altLang="ja-JP" dirty="0">
                          <a:effectLst/>
                          <a:latin typeface="Helvetica" pitchFamily="2" charset="0"/>
                        </a:rPr>
                        <a:t>2</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altLang="ja-JP">
                          <a:effectLst/>
                          <a:latin typeface="Helvetica" pitchFamily="2" charset="0"/>
                        </a:rPr>
                        <a:t>3</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11676640"/>
                  </a:ext>
                </a:extLst>
              </a:tr>
              <a:tr h="0">
                <a:tc>
                  <a:txBody>
                    <a:bodyPr/>
                    <a:lstStyle/>
                    <a:p>
                      <a:pPr algn="r"/>
                      <a:r>
                        <a:rPr lang="en-US" altLang="ja-JP">
                          <a:effectLst/>
                          <a:latin typeface="Helvetica" pitchFamily="2" charset="0"/>
                        </a:rPr>
                        <a:t>2</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altLang="ja-JP">
                          <a:effectLst/>
                          <a:latin typeface="Helvetica" pitchFamily="2" charset="0"/>
                        </a:rPr>
                        <a:t>4</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97343568"/>
                  </a:ext>
                </a:extLst>
              </a:tr>
              <a:tr h="0">
                <a:tc>
                  <a:txBody>
                    <a:bodyPr/>
                    <a:lstStyle/>
                    <a:p>
                      <a:pPr algn="r"/>
                      <a:r>
                        <a:rPr lang="en-US" altLang="ja-JP" dirty="0">
                          <a:effectLst/>
                          <a:latin typeface="Helvetica" pitchFamily="2" charset="0"/>
                        </a:rPr>
                        <a:t>3</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altLang="ja-JP">
                          <a:effectLst/>
                          <a:latin typeface="Helvetica" pitchFamily="2" charset="0"/>
                        </a:rPr>
                        <a:t>3</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1018308"/>
                  </a:ext>
                </a:extLst>
              </a:tr>
              <a:tr h="0">
                <a:tc>
                  <a:txBody>
                    <a:bodyPr/>
                    <a:lstStyle/>
                    <a:p>
                      <a:pPr algn="r"/>
                      <a:r>
                        <a:rPr lang="en-US" altLang="ja-JP">
                          <a:effectLst/>
                          <a:latin typeface="Helvetica" pitchFamily="2" charset="0"/>
                        </a:rPr>
                        <a:t>3</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altLang="ja-JP">
                          <a:effectLst/>
                          <a:latin typeface="Helvetica" pitchFamily="2" charset="0"/>
                        </a:rPr>
                        <a:t>5</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6898549"/>
                  </a:ext>
                </a:extLst>
              </a:tr>
              <a:tr h="0">
                <a:tc>
                  <a:txBody>
                    <a:bodyPr/>
                    <a:lstStyle/>
                    <a:p>
                      <a:pPr algn="r"/>
                      <a:r>
                        <a:rPr lang="en-US" altLang="ja-JP">
                          <a:effectLst/>
                          <a:latin typeface="Helvetica" pitchFamily="2" charset="0"/>
                        </a:rPr>
                        <a:t>4</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altLang="ja-JP">
                          <a:effectLst/>
                          <a:latin typeface="Helvetica" pitchFamily="2" charset="0"/>
                        </a:rPr>
                        <a:t>6</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64050501"/>
                  </a:ext>
                </a:extLst>
              </a:tr>
              <a:tr h="0">
                <a:tc>
                  <a:txBody>
                    <a:bodyPr/>
                    <a:lstStyle/>
                    <a:p>
                      <a:pPr algn="r"/>
                      <a:r>
                        <a:rPr lang="en-US" altLang="ja-JP">
                          <a:effectLst/>
                          <a:latin typeface="Helvetica" pitchFamily="2" charset="0"/>
                        </a:rPr>
                        <a:t>4</a:t>
                      </a:r>
                    </a:p>
                  </a:txBody>
                  <a:tcPr marL="47625" marR="47625" marT="0" marB="0" anchor="ctr">
                    <a:lnL w="7620" cap="flat" cmpd="sng" algn="ctr">
                      <a:solidFill>
                        <a:srgbClr val="0000F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7620" cap="flat" cmpd="sng" algn="ctr">
                      <a:solidFill>
                        <a:srgbClr val="0000FF"/>
                      </a:solidFill>
                      <a:prstDash val="solid"/>
                      <a:round/>
                      <a:headEnd type="none" w="med" len="med"/>
                      <a:tailEnd type="none" w="med" len="med"/>
                    </a:lnB>
                  </a:tcPr>
                </a:tc>
                <a:tc>
                  <a:txBody>
                    <a:bodyPr/>
                    <a:lstStyle/>
                    <a:p>
                      <a:pPr algn="r"/>
                      <a:r>
                        <a:rPr lang="en-US" altLang="ja-JP" dirty="0">
                          <a:effectLst/>
                          <a:latin typeface="Helvetica" pitchFamily="2" charset="0"/>
                        </a:rPr>
                        <a:t>7</a:t>
                      </a:r>
                    </a:p>
                  </a:txBody>
                  <a:tcPr marL="47625" marR="47625" marT="0" marB="0" anchor="ctr">
                    <a:lnL w="9525" cap="flat" cmpd="sng" algn="ctr">
                      <a:solidFill>
                        <a:srgbClr val="BFBFBF"/>
                      </a:solidFill>
                      <a:prstDash val="solid"/>
                      <a:round/>
                      <a:headEnd type="none" w="med" len="med"/>
                      <a:tailEnd type="none" w="med" len="med"/>
                    </a:lnL>
                    <a:lnR w="7620" cap="flat" cmpd="sng" algn="ctr">
                      <a:solidFill>
                        <a:srgbClr val="0000FF"/>
                      </a:solidFill>
                      <a:prstDash val="solid"/>
                      <a:round/>
                      <a:headEnd type="none" w="med" len="med"/>
                      <a:tailEnd type="none" w="med" len="med"/>
                    </a:lnR>
                    <a:lnT w="9525" cap="flat" cmpd="sng" algn="ctr">
                      <a:solidFill>
                        <a:srgbClr val="BFBFBF"/>
                      </a:solidFill>
                      <a:prstDash val="solid"/>
                      <a:round/>
                      <a:headEnd type="none" w="med" len="med"/>
                      <a:tailEnd type="none" w="med" len="med"/>
                    </a:lnT>
                    <a:lnB w="762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2924107810"/>
                  </a:ext>
                </a:extLst>
              </a:tr>
            </a:tbl>
          </a:graphicData>
        </a:graphic>
      </p:graphicFrame>
      <p:sp>
        <p:nvSpPr>
          <p:cNvPr id="9" name="右矢印 8">
            <a:extLst>
              <a:ext uri="{FF2B5EF4-FFF2-40B4-BE49-F238E27FC236}">
                <a16:creationId xmlns:a16="http://schemas.microsoft.com/office/drawing/2014/main" id="{BAF1BE20-AEB1-3C4F-B82D-376ADF1622BE}"/>
              </a:ext>
            </a:extLst>
          </p:cNvPr>
          <p:cNvSpPr/>
          <p:nvPr/>
        </p:nvSpPr>
        <p:spPr>
          <a:xfrm>
            <a:off x="4583832" y="3552317"/>
            <a:ext cx="833150" cy="891394"/>
          </a:xfrm>
          <a:prstGeom prst="rightArrow">
            <a:avLst/>
          </a:prstGeom>
          <a:solidFill>
            <a:srgbClr val="41A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テキスト ボックス 7">
            <a:extLst>
              <a:ext uri="{FF2B5EF4-FFF2-40B4-BE49-F238E27FC236}">
                <a16:creationId xmlns:a16="http://schemas.microsoft.com/office/drawing/2014/main" id="{A52C49AA-84B4-5B46-9975-568911B29D29}"/>
              </a:ext>
            </a:extLst>
          </p:cNvPr>
          <p:cNvSpPr txBox="1"/>
          <p:nvPr/>
        </p:nvSpPr>
        <p:spPr>
          <a:xfrm>
            <a:off x="1919536" y="5949280"/>
            <a:ext cx="8302273" cy="523220"/>
          </a:xfrm>
          <a:prstGeom prst="rect">
            <a:avLst/>
          </a:prstGeom>
          <a:noFill/>
          <a:ln w="31750">
            <a:solidFill>
              <a:schemeClr val="accent2"/>
            </a:solidFill>
            <a:extLst>
              <a:ext uri="{C807C97D-BFC1-408E-A445-0C87EB9F89A2}">
                <ask:lineSketchStyleProps xmlns:ask="http://schemas.microsoft.com/office/drawing/2018/sketchyshapes" sd="1219033472">
                  <a:custGeom>
                    <a:avLst/>
                    <a:gdLst>
                      <a:gd name="connsiteX0" fmla="*/ 0 w 6506909"/>
                      <a:gd name="connsiteY0" fmla="*/ 0 h 523220"/>
                      <a:gd name="connsiteX1" fmla="*/ 6506909 w 6506909"/>
                      <a:gd name="connsiteY1" fmla="*/ 0 h 523220"/>
                      <a:gd name="connsiteX2" fmla="*/ 6506909 w 6506909"/>
                      <a:gd name="connsiteY2" fmla="*/ 523220 h 523220"/>
                      <a:gd name="connsiteX3" fmla="*/ 0 w 6506909"/>
                      <a:gd name="connsiteY3" fmla="*/ 523220 h 523220"/>
                      <a:gd name="connsiteX4" fmla="*/ 0 w 6506909"/>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909" h="523220" extrusionOk="0">
                        <a:moveTo>
                          <a:pt x="0" y="0"/>
                        </a:moveTo>
                        <a:cubicBezTo>
                          <a:pt x="2586992" y="118645"/>
                          <a:pt x="3752349" y="116012"/>
                          <a:pt x="6506909" y="0"/>
                        </a:cubicBezTo>
                        <a:cubicBezTo>
                          <a:pt x="6507390" y="165391"/>
                          <a:pt x="6494687" y="468476"/>
                          <a:pt x="6506909" y="523220"/>
                        </a:cubicBezTo>
                        <a:cubicBezTo>
                          <a:pt x="5271089" y="657820"/>
                          <a:pt x="2298072" y="366024"/>
                          <a:pt x="0" y="523220"/>
                        </a:cubicBezTo>
                        <a:cubicBezTo>
                          <a:pt x="428" y="301148"/>
                          <a:pt x="46848" y="103469"/>
                          <a:pt x="0" y="0"/>
                        </a:cubicBezTo>
                        <a:close/>
                      </a:path>
                    </a:pathLst>
                  </a:custGeom>
                  <ask:type>
                    <ask:lineSketchNone/>
                  </ask:type>
                </ask:lineSketchStyleProps>
              </a:ext>
            </a:extLst>
          </a:ln>
        </p:spPr>
        <p:txBody>
          <a:bodyPr wrap="none" rtlCol="0">
            <a:spAutoFit/>
          </a:bodyPr>
          <a:lstStyle/>
          <a:p>
            <a:r>
              <a:rPr kumimoji="1" lang="ja-JP" altLang="en-US" sz="2800">
                <a:solidFill>
                  <a:schemeClr val="accent2"/>
                </a:solidFill>
                <a:latin typeface="Meiryo UI" panose="020B0604030504040204" pitchFamily="34" charset="-128"/>
                <a:ea typeface="Meiryo UI" panose="020B0604030504040204" pitchFamily="34" charset="-128"/>
              </a:rPr>
              <a:t>相関関係：</a:t>
            </a:r>
            <a:r>
              <a:rPr kumimoji="1" lang="en-US" altLang="ja-JP" sz="2800" dirty="0">
                <a:solidFill>
                  <a:schemeClr val="accent2"/>
                </a:solidFill>
                <a:latin typeface="Meiryo UI" panose="020B0604030504040204" pitchFamily="34" charset="-128"/>
                <a:ea typeface="Meiryo UI" panose="020B0604030504040204" pitchFamily="34" charset="-128"/>
              </a:rPr>
              <a:t>X</a:t>
            </a:r>
            <a:r>
              <a:rPr kumimoji="1" lang="ja-JP" altLang="en-US" sz="2800">
                <a:solidFill>
                  <a:schemeClr val="accent2"/>
                </a:solidFill>
                <a:latin typeface="Meiryo UI" panose="020B0604030504040204" pitchFamily="34" charset="-128"/>
                <a:ea typeface="Meiryo UI" panose="020B0604030504040204" pitchFamily="34" charset="-128"/>
              </a:rPr>
              <a:t>が増えるに従って、</a:t>
            </a:r>
            <a:r>
              <a:rPr kumimoji="1" lang="en-US" altLang="ja-JP" sz="2800" dirty="0">
                <a:solidFill>
                  <a:schemeClr val="accent2"/>
                </a:solidFill>
                <a:latin typeface="Meiryo UI" panose="020B0604030504040204" pitchFamily="34" charset="-128"/>
                <a:ea typeface="Meiryo UI" panose="020B0604030504040204" pitchFamily="34" charset="-128"/>
              </a:rPr>
              <a:t>Y</a:t>
            </a:r>
            <a:r>
              <a:rPr kumimoji="1" lang="ja-JP" altLang="en-US" sz="2800">
                <a:solidFill>
                  <a:schemeClr val="accent2"/>
                </a:solidFill>
                <a:latin typeface="Meiryo UI" panose="020B0604030504040204" pitchFamily="34" charset="-128"/>
                <a:ea typeface="Meiryo UI" panose="020B0604030504040204" pitchFamily="34" charset="-128"/>
              </a:rPr>
              <a:t>も増える（減る）！？</a:t>
            </a:r>
            <a:endParaRPr kumimoji="1" lang="en-US" altLang="ja-JP" sz="2800" dirty="0">
              <a:solidFill>
                <a:schemeClr val="accent2"/>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17286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a:extLst>
              <a:ext uri="{FF2B5EF4-FFF2-40B4-BE49-F238E27FC236}">
                <a16:creationId xmlns:a16="http://schemas.microsoft.com/office/drawing/2014/main" id="{66154C0D-521E-6343-907A-656C68118C1B}"/>
              </a:ext>
            </a:extLst>
          </p:cNvPr>
          <p:cNvSpPr/>
          <p:nvPr/>
        </p:nvSpPr>
        <p:spPr>
          <a:xfrm>
            <a:off x="2990095" y="1196752"/>
            <a:ext cx="8568951" cy="1582537"/>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p:cNvSpPr>
            <a:spLocks noGrp="1"/>
          </p:cNvSpPr>
          <p:nvPr>
            <p:ph type="ctrTitle"/>
          </p:nvPr>
        </p:nvSpPr>
        <p:spPr/>
        <p:txBody>
          <a:bodyPr>
            <a:normAutofit/>
          </a:bodyPr>
          <a:lstStyle/>
          <a:p>
            <a:r>
              <a:rPr lang="en-US" altLang="ja-JP" dirty="0"/>
              <a:t>Table of Contents</a:t>
            </a:r>
            <a:endParaRPr kumimoji="1" lang="ja-JP" altLang="en-US" dirty="0"/>
          </a:p>
        </p:txBody>
      </p:sp>
      <p:sp>
        <p:nvSpPr>
          <p:cNvPr id="6" name="コンテンツ プレースホルダー 5">
            <a:extLst>
              <a:ext uri="{FF2B5EF4-FFF2-40B4-BE49-F238E27FC236}">
                <a16:creationId xmlns:a16="http://schemas.microsoft.com/office/drawing/2014/main" id="{D1C4DF62-088C-6F4E-97C3-C1F6A53D8459}"/>
              </a:ext>
            </a:extLst>
          </p:cNvPr>
          <p:cNvSpPr>
            <a:spLocks noGrp="1"/>
          </p:cNvSpPr>
          <p:nvPr>
            <p:ph sz="quarter" idx="10"/>
          </p:nvPr>
        </p:nvSpPr>
        <p:spPr>
          <a:xfrm>
            <a:off x="3142572" y="1268761"/>
            <a:ext cx="8282020" cy="4968551"/>
          </a:xfrm>
        </p:spPr>
        <p:txBody>
          <a:bodyPr>
            <a:normAutofit fontScale="85000" lnSpcReduction="20000"/>
          </a:bodyPr>
          <a:lstStyle/>
          <a:p>
            <a:pPr marL="0" indent="0">
              <a:buNone/>
            </a:pPr>
            <a:r>
              <a:rPr lang="ja-JP" altLang="en-US"/>
              <a:t>データの可視化</a:t>
            </a:r>
            <a:endParaRPr lang="en-US" altLang="ja-JP" dirty="0"/>
          </a:p>
          <a:p>
            <a:pPr lvl="1"/>
            <a:r>
              <a:rPr lang="ja-JP" altLang="en-US"/>
              <a:t>データの可視化とは</a:t>
            </a:r>
            <a:endParaRPr lang="en-US" altLang="ja-JP" dirty="0"/>
          </a:p>
          <a:p>
            <a:pPr lvl="1"/>
            <a:r>
              <a:rPr lang="ja-JP" altLang="en-US"/>
              <a:t>可視化の事例</a:t>
            </a:r>
            <a:endParaRPr lang="en-US" altLang="ja-JP" dirty="0"/>
          </a:p>
          <a:p>
            <a:pPr lvl="1"/>
            <a:r>
              <a:rPr lang="ja-JP" altLang="en-US"/>
              <a:t>可視化が必要な場面と方法</a:t>
            </a:r>
            <a:endParaRPr lang="en-US" altLang="ja-JP" dirty="0"/>
          </a:p>
          <a:p>
            <a:pPr lvl="1"/>
            <a:endParaRPr lang="en-US" altLang="ja-JP" dirty="0"/>
          </a:p>
          <a:p>
            <a:pPr marL="0" indent="0">
              <a:buNone/>
            </a:pPr>
            <a:r>
              <a:rPr lang="ja-JP" altLang="en-US"/>
              <a:t>代表的な可視化手法</a:t>
            </a:r>
            <a:endParaRPr lang="en-US" altLang="ja-JP" dirty="0"/>
          </a:p>
          <a:p>
            <a:pPr lvl="1"/>
            <a:r>
              <a:rPr lang="ja-JP" altLang="en-US"/>
              <a:t>棒グラフ</a:t>
            </a:r>
            <a:endParaRPr lang="en-US" altLang="ja-JP" dirty="0"/>
          </a:p>
          <a:p>
            <a:pPr lvl="1"/>
            <a:r>
              <a:rPr lang="ja-JP" altLang="en-US"/>
              <a:t>ヒストグラム</a:t>
            </a:r>
            <a:endParaRPr lang="en-US" altLang="ja-JP" dirty="0"/>
          </a:p>
          <a:p>
            <a:pPr lvl="1"/>
            <a:r>
              <a:rPr lang="ja-JP" altLang="en-US"/>
              <a:t>折れ線グラフ</a:t>
            </a:r>
            <a:endParaRPr lang="en-US" altLang="ja-JP" dirty="0"/>
          </a:p>
          <a:p>
            <a:pPr lvl="1"/>
            <a:r>
              <a:rPr lang="ja-JP" altLang="en-US"/>
              <a:t>散布図</a:t>
            </a:r>
            <a:endParaRPr lang="en-US" altLang="ja-JP" dirty="0"/>
          </a:p>
          <a:p>
            <a:pPr lvl="3"/>
            <a:endParaRPr lang="en-US" altLang="ja-JP" dirty="0"/>
          </a:p>
          <a:p>
            <a:pPr marL="0" indent="0">
              <a:buNone/>
            </a:pPr>
            <a:r>
              <a:rPr lang="ja-JP" altLang="en-US"/>
              <a:t>演習</a:t>
            </a:r>
            <a:r>
              <a:rPr lang="en-US" altLang="ja-JP" dirty="0"/>
              <a:t>:</a:t>
            </a:r>
          </a:p>
          <a:p>
            <a:pPr lvl="1"/>
            <a:r>
              <a:rPr lang="ja-JP" altLang="en-US"/>
              <a:t>データの整理・可視化演習</a:t>
            </a:r>
          </a:p>
        </p:txBody>
      </p:sp>
      <p:sp>
        <p:nvSpPr>
          <p:cNvPr id="7" name="テキスト プレースホルダー 6">
            <a:extLst>
              <a:ext uri="{FF2B5EF4-FFF2-40B4-BE49-F238E27FC236}">
                <a16:creationId xmlns:a16="http://schemas.microsoft.com/office/drawing/2014/main" id="{F9D925F8-FF7C-B144-88D7-BD5ACC1DA0EF}"/>
              </a:ext>
            </a:extLst>
          </p:cNvPr>
          <p:cNvSpPr>
            <a:spLocks noGrp="1"/>
          </p:cNvSpPr>
          <p:nvPr>
            <p:ph type="body" sz="quarter" idx="11"/>
          </p:nvPr>
        </p:nvSpPr>
        <p:spPr/>
        <p:txBody>
          <a:bodyPr/>
          <a:lstStyle/>
          <a:p>
            <a:r>
              <a:rPr lang="ja-JP" altLang="en-US"/>
              <a:t>データの可視化</a:t>
            </a:r>
          </a:p>
        </p:txBody>
      </p:sp>
      <p:sp>
        <p:nvSpPr>
          <p:cNvPr id="8" name="コンテンツ プレースホルダー 5">
            <a:extLst>
              <a:ext uri="{FF2B5EF4-FFF2-40B4-BE49-F238E27FC236}">
                <a16:creationId xmlns:a16="http://schemas.microsoft.com/office/drawing/2014/main" id="{97EBBE47-DF0F-9340-B029-5E93BD7EC1DE}"/>
              </a:ext>
            </a:extLst>
          </p:cNvPr>
          <p:cNvSpPr txBox="1">
            <a:spLocks/>
          </p:cNvSpPr>
          <p:nvPr/>
        </p:nvSpPr>
        <p:spPr>
          <a:xfrm>
            <a:off x="5779198" y="3573016"/>
            <a:ext cx="2672680" cy="13632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a:r>
              <a:rPr lang="ja-JP" altLang="en-US"/>
              <a:t>円グラフ</a:t>
            </a:r>
          </a:p>
          <a:p>
            <a:pPr lvl="1"/>
            <a:r>
              <a:rPr lang="ja-JP" altLang="en-US"/>
              <a:t>箱髭グラフ</a:t>
            </a:r>
          </a:p>
          <a:p>
            <a:pPr lvl="1"/>
            <a:r>
              <a:rPr lang="ja-JP" altLang="en-US"/>
              <a:t>ネットワーク</a:t>
            </a:r>
          </a:p>
        </p:txBody>
      </p:sp>
      <p:sp>
        <p:nvSpPr>
          <p:cNvPr id="10" name="角丸四角形 9">
            <a:extLst>
              <a:ext uri="{FF2B5EF4-FFF2-40B4-BE49-F238E27FC236}">
                <a16:creationId xmlns:a16="http://schemas.microsoft.com/office/drawing/2014/main" id="{36547D4A-E50C-A74C-894B-5A12FC0D6D1B}"/>
              </a:ext>
            </a:extLst>
          </p:cNvPr>
          <p:cNvSpPr/>
          <p:nvPr/>
        </p:nvSpPr>
        <p:spPr>
          <a:xfrm>
            <a:off x="2994741" y="5229200"/>
            <a:ext cx="8568951" cy="929443"/>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11" name="角丸四角形 10">
            <a:extLst>
              <a:ext uri="{FF2B5EF4-FFF2-40B4-BE49-F238E27FC236}">
                <a16:creationId xmlns:a16="http://schemas.microsoft.com/office/drawing/2014/main" id="{B79B0A67-5868-4A43-9E45-A47D71A47737}"/>
              </a:ext>
            </a:extLst>
          </p:cNvPr>
          <p:cNvSpPr/>
          <p:nvPr/>
        </p:nvSpPr>
        <p:spPr>
          <a:xfrm>
            <a:off x="2994741" y="3068960"/>
            <a:ext cx="8568951" cy="1963855"/>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3997416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右矢印 36">
            <a:extLst>
              <a:ext uri="{FF2B5EF4-FFF2-40B4-BE49-F238E27FC236}">
                <a16:creationId xmlns:a16="http://schemas.microsoft.com/office/drawing/2014/main" id="{1AF820F8-1D01-5147-8096-D82C0274470F}"/>
              </a:ext>
            </a:extLst>
          </p:cNvPr>
          <p:cNvSpPr/>
          <p:nvPr/>
        </p:nvSpPr>
        <p:spPr>
          <a:xfrm rot="19263490">
            <a:off x="1808228" y="3031494"/>
            <a:ext cx="4096019" cy="933018"/>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30D675DE-8DBE-694B-ACE7-E48137C7E507}"/>
              </a:ext>
            </a:extLst>
          </p:cNvPr>
          <p:cNvSpPr>
            <a:spLocks noGrp="1"/>
          </p:cNvSpPr>
          <p:nvPr>
            <p:ph idx="1"/>
          </p:nvPr>
        </p:nvSpPr>
        <p:spPr>
          <a:xfrm>
            <a:off x="6109202" y="1281288"/>
            <a:ext cx="5555417" cy="5075062"/>
          </a:xfrm>
        </p:spPr>
        <p:txBody>
          <a:bodyPr>
            <a:normAutofit fontScale="92500"/>
          </a:bodyPr>
          <a:lstStyle/>
          <a:p>
            <a:pPr marL="0" indent="0">
              <a:buNone/>
            </a:pPr>
            <a:r>
              <a:rPr lang="ja-JP" altLang="en-US"/>
              <a:t>散布図において，</a:t>
            </a:r>
            <a:endParaRPr lang="en-US" altLang="ja-JP" dirty="0"/>
          </a:p>
          <a:p>
            <a:pPr marL="0" indent="0">
              <a:buNone/>
            </a:pPr>
            <a:r>
              <a:rPr lang="ja-JP" altLang="en-US"/>
              <a:t>左下から右上方向に</a:t>
            </a:r>
            <a:endParaRPr lang="en-US" altLang="ja-JP" dirty="0"/>
          </a:p>
          <a:p>
            <a:pPr marL="0" indent="0">
              <a:buNone/>
            </a:pPr>
            <a:r>
              <a:rPr lang="ja-JP" altLang="en-US"/>
              <a:t>直線状にデータが並ぶとき．</a:t>
            </a:r>
            <a:endParaRPr lang="en-US" altLang="ja-JP" dirty="0"/>
          </a:p>
          <a:p>
            <a:pPr marL="0" indent="0">
              <a:buNone/>
            </a:pPr>
            <a:r>
              <a:rPr lang="ja-JP" altLang="en-US"/>
              <a:t>「正の相関がある」</a:t>
            </a:r>
            <a:endParaRPr lang="en-US" altLang="ja-JP" dirty="0"/>
          </a:p>
          <a:p>
            <a:pPr marL="0" indent="0">
              <a:buNone/>
            </a:pPr>
            <a:r>
              <a:rPr lang="ja-JP" altLang="en-US"/>
              <a:t>という．</a:t>
            </a:r>
            <a:endParaRPr lang="en-US" altLang="ja-JP" dirty="0"/>
          </a:p>
          <a:p>
            <a:pPr marL="0" indent="0">
              <a:buNone/>
            </a:pPr>
            <a:endParaRPr lang="en-US" altLang="ja-JP" dirty="0"/>
          </a:p>
          <a:p>
            <a:pPr marL="0" indent="0">
              <a:buNone/>
            </a:pPr>
            <a:r>
              <a:rPr lang="ja-JP" altLang="en-US"/>
              <a:t>直線に近いほど，</a:t>
            </a:r>
            <a:endParaRPr lang="en-US" altLang="ja-JP" dirty="0"/>
          </a:p>
          <a:p>
            <a:pPr marL="0" indent="0">
              <a:buNone/>
            </a:pPr>
            <a:r>
              <a:rPr lang="ja-JP" altLang="en-US"/>
              <a:t>ばらつきが少なければ少ないほど，</a:t>
            </a:r>
            <a:endParaRPr lang="en-US" altLang="ja-JP" dirty="0"/>
          </a:p>
          <a:p>
            <a:pPr marL="0" indent="0">
              <a:buNone/>
            </a:pPr>
            <a:r>
              <a:rPr lang="ja-JP" altLang="en-US"/>
              <a:t>「強い正の相関がある」という．</a:t>
            </a:r>
            <a:endParaRPr lang="en-US" altLang="ja-JP" dirty="0"/>
          </a:p>
          <a:p>
            <a:pPr marL="0" indent="0">
              <a:buNone/>
            </a:pPr>
            <a:endParaRPr lang="ja-JP" altLang="en-US"/>
          </a:p>
        </p:txBody>
      </p:sp>
      <p:sp>
        <p:nvSpPr>
          <p:cNvPr id="2" name="タイトル 1">
            <a:extLst>
              <a:ext uri="{FF2B5EF4-FFF2-40B4-BE49-F238E27FC236}">
                <a16:creationId xmlns:a16="http://schemas.microsoft.com/office/drawing/2014/main" id="{7F12649F-167D-514A-9A6C-5D6C3F822804}"/>
              </a:ext>
            </a:extLst>
          </p:cNvPr>
          <p:cNvSpPr>
            <a:spLocks noGrp="1"/>
          </p:cNvSpPr>
          <p:nvPr>
            <p:ph type="title"/>
          </p:nvPr>
        </p:nvSpPr>
        <p:spPr/>
        <p:txBody>
          <a:bodyPr/>
          <a:lstStyle/>
          <a:p>
            <a:r>
              <a:rPr kumimoji="1" lang="ja-JP" altLang="en-US"/>
              <a:t>正の相関</a:t>
            </a:r>
          </a:p>
        </p:txBody>
      </p:sp>
      <p:sp>
        <p:nvSpPr>
          <p:cNvPr id="4" name="テキスト プレースホルダー 3">
            <a:extLst>
              <a:ext uri="{FF2B5EF4-FFF2-40B4-BE49-F238E27FC236}">
                <a16:creationId xmlns:a16="http://schemas.microsoft.com/office/drawing/2014/main" id="{BFDCD162-56AD-9D4A-92BC-56D2E53D8F5D}"/>
              </a:ext>
            </a:extLst>
          </p:cNvPr>
          <p:cNvSpPr>
            <a:spLocks noGrp="1"/>
          </p:cNvSpPr>
          <p:nvPr>
            <p:ph type="body" sz="quarter" idx="14"/>
          </p:nvPr>
        </p:nvSpPr>
        <p:spPr/>
        <p:txBody>
          <a:bodyPr/>
          <a:lstStyle/>
          <a:p>
            <a:endParaRPr lang="ja-JP" altLang="en-US"/>
          </a:p>
        </p:txBody>
      </p:sp>
      <p:sp>
        <p:nvSpPr>
          <p:cNvPr id="24" name="正方形/長方形 23">
            <a:extLst>
              <a:ext uri="{FF2B5EF4-FFF2-40B4-BE49-F238E27FC236}">
                <a16:creationId xmlns:a16="http://schemas.microsoft.com/office/drawing/2014/main" id="{411466D3-A19F-DC40-B1B7-4885345A788A}"/>
              </a:ext>
            </a:extLst>
          </p:cNvPr>
          <p:cNvSpPr/>
          <p:nvPr/>
        </p:nvSpPr>
        <p:spPr>
          <a:xfrm>
            <a:off x="1712890" y="1815921"/>
            <a:ext cx="4159876" cy="3696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CB1E00E1-E26E-944D-9860-3917D2E555DB}"/>
              </a:ext>
            </a:extLst>
          </p:cNvPr>
          <p:cNvSpPr/>
          <p:nvPr/>
        </p:nvSpPr>
        <p:spPr>
          <a:xfrm>
            <a:off x="4906851" y="244698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F9CE504D-D48F-A445-940A-3FE6EAAEB438}"/>
              </a:ext>
            </a:extLst>
          </p:cNvPr>
          <p:cNvSpPr/>
          <p:nvPr/>
        </p:nvSpPr>
        <p:spPr>
          <a:xfrm>
            <a:off x="4994856" y="259938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51442E0E-8A26-4441-9342-74851C6A1956}"/>
              </a:ext>
            </a:extLst>
          </p:cNvPr>
          <p:cNvSpPr/>
          <p:nvPr/>
        </p:nvSpPr>
        <p:spPr>
          <a:xfrm>
            <a:off x="4632096" y="275178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4651119E-C51B-D94E-A1DD-2EAE57DD4382}"/>
              </a:ext>
            </a:extLst>
          </p:cNvPr>
          <p:cNvSpPr/>
          <p:nvPr/>
        </p:nvSpPr>
        <p:spPr>
          <a:xfrm>
            <a:off x="4462521" y="3071613"/>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9FFCC3ED-0903-024A-B921-5D77444C9C40}"/>
              </a:ext>
            </a:extLst>
          </p:cNvPr>
          <p:cNvSpPr/>
          <p:nvPr/>
        </p:nvSpPr>
        <p:spPr>
          <a:xfrm>
            <a:off x="4151277" y="301794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494B238E-9E05-6343-B579-1B6C1A1CF96A}"/>
              </a:ext>
            </a:extLst>
          </p:cNvPr>
          <p:cNvSpPr/>
          <p:nvPr/>
        </p:nvSpPr>
        <p:spPr>
          <a:xfrm>
            <a:off x="3840033" y="338929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1BE0465C-A687-A94F-93E3-4EE69665CAAA}"/>
              </a:ext>
            </a:extLst>
          </p:cNvPr>
          <p:cNvSpPr/>
          <p:nvPr/>
        </p:nvSpPr>
        <p:spPr>
          <a:xfrm>
            <a:off x="3721974" y="372199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5D8983B4-00D9-A848-A569-23F816F57925}"/>
              </a:ext>
            </a:extLst>
          </p:cNvPr>
          <p:cNvSpPr/>
          <p:nvPr/>
        </p:nvSpPr>
        <p:spPr>
          <a:xfrm>
            <a:off x="3333456" y="3591060"/>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6D224D39-2B12-8647-8907-242C4A959220}"/>
              </a:ext>
            </a:extLst>
          </p:cNvPr>
          <p:cNvSpPr/>
          <p:nvPr/>
        </p:nvSpPr>
        <p:spPr>
          <a:xfrm>
            <a:off x="3125244" y="3859371"/>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D86616E1-4E01-FF44-A09D-DAEEC4D54DA2}"/>
              </a:ext>
            </a:extLst>
          </p:cNvPr>
          <p:cNvSpPr/>
          <p:nvPr/>
        </p:nvSpPr>
        <p:spPr>
          <a:xfrm>
            <a:off x="2917032" y="412768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A88C3153-7C56-8844-A7C0-FCD2FBB41C03}"/>
              </a:ext>
            </a:extLst>
          </p:cNvPr>
          <p:cNvSpPr/>
          <p:nvPr/>
        </p:nvSpPr>
        <p:spPr>
          <a:xfrm>
            <a:off x="2580030" y="418992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426E635B-5DC0-2F4B-B36C-569B8CB05265}"/>
              </a:ext>
            </a:extLst>
          </p:cNvPr>
          <p:cNvSpPr/>
          <p:nvPr/>
        </p:nvSpPr>
        <p:spPr>
          <a:xfrm>
            <a:off x="2590761" y="4574151"/>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4461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右矢印 36">
            <a:extLst>
              <a:ext uri="{FF2B5EF4-FFF2-40B4-BE49-F238E27FC236}">
                <a16:creationId xmlns:a16="http://schemas.microsoft.com/office/drawing/2014/main" id="{1AF820F8-1D01-5147-8096-D82C0274470F}"/>
              </a:ext>
            </a:extLst>
          </p:cNvPr>
          <p:cNvSpPr/>
          <p:nvPr/>
        </p:nvSpPr>
        <p:spPr>
          <a:xfrm rot="2349216">
            <a:off x="1875737" y="3197531"/>
            <a:ext cx="4096019" cy="933018"/>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4">
            <a:extLst>
              <a:ext uri="{FF2B5EF4-FFF2-40B4-BE49-F238E27FC236}">
                <a16:creationId xmlns:a16="http://schemas.microsoft.com/office/drawing/2014/main" id="{60F87319-2453-9D48-A0DA-FD0CDD447745}"/>
              </a:ext>
            </a:extLst>
          </p:cNvPr>
          <p:cNvSpPr>
            <a:spLocks noGrp="1"/>
          </p:cNvSpPr>
          <p:nvPr>
            <p:ph idx="1"/>
          </p:nvPr>
        </p:nvSpPr>
        <p:spPr>
          <a:xfrm>
            <a:off x="5933100" y="1281288"/>
            <a:ext cx="5731519" cy="5075062"/>
          </a:xfrm>
        </p:spPr>
        <p:txBody>
          <a:bodyPr>
            <a:normAutofit lnSpcReduction="10000"/>
          </a:bodyPr>
          <a:lstStyle/>
          <a:p>
            <a:pPr marL="0" indent="0">
              <a:buNone/>
            </a:pPr>
            <a:r>
              <a:rPr lang="ja-JP" altLang="en-US"/>
              <a:t>散布図において，</a:t>
            </a:r>
            <a:endParaRPr lang="en-US" altLang="ja-JP" dirty="0"/>
          </a:p>
          <a:p>
            <a:pPr marL="0" indent="0">
              <a:buNone/>
            </a:pPr>
            <a:r>
              <a:rPr lang="ja-JP" altLang="en-US"/>
              <a:t>左上から右下方向に</a:t>
            </a:r>
            <a:endParaRPr lang="en-US" altLang="ja-JP" dirty="0"/>
          </a:p>
          <a:p>
            <a:pPr marL="0" indent="0">
              <a:buNone/>
            </a:pPr>
            <a:r>
              <a:rPr lang="ja-JP" altLang="en-US"/>
              <a:t>直線状にデータが並ぶとき．</a:t>
            </a:r>
            <a:endParaRPr lang="en-US" altLang="ja-JP" dirty="0"/>
          </a:p>
          <a:p>
            <a:pPr marL="0" indent="0">
              <a:buNone/>
            </a:pPr>
            <a:r>
              <a:rPr lang="ja-JP" altLang="en-US"/>
              <a:t>「負の相関がある」</a:t>
            </a:r>
            <a:endParaRPr lang="en-US" altLang="ja-JP" dirty="0"/>
          </a:p>
          <a:p>
            <a:pPr marL="0" indent="0">
              <a:buNone/>
            </a:pPr>
            <a:r>
              <a:rPr lang="ja-JP" altLang="en-US"/>
              <a:t>という．</a:t>
            </a:r>
            <a:endParaRPr lang="en-US" altLang="ja-JP" dirty="0"/>
          </a:p>
          <a:p>
            <a:pPr marL="0" indent="0">
              <a:buNone/>
            </a:pPr>
            <a:endParaRPr lang="en-US" altLang="ja-JP" dirty="0"/>
          </a:p>
          <a:p>
            <a:pPr marL="0" indent="0">
              <a:buNone/>
            </a:pPr>
            <a:r>
              <a:rPr lang="ja-JP" altLang="en-US"/>
              <a:t>直線に近いほど，</a:t>
            </a:r>
            <a:endParaRPr lang="en-US" altLang="ja-JP" dirty="0"/>
          </a:p>
          <a:p>
            <a:pPr marL="0" indent="0">
              <a:buNone/>
            </a:pPr>
            <a:r>
              <a:rPr lang="ja-JP" altLang="en-US"/>
              <a:t>ばらつきが少なければ少ないほど，</a:t>
            </a:r>
            <a:endParaRPr lang="en-US" altLang="ja-JP" dirty="0"/>
          </a:p>
          <a:p>
            <a:pPr marL="0" indent="0">
              <a:buNone/>
            </a:pPr>
            <a:r>
              <a:rPr lang="ja-JP" altLang="en-US"/>
              <a:t>「強い負の相関がある」という．</a:t>
            </a:r>
            <a:endParaRPr lang="en-US" altLang="ja-JP" dirty="0"/>
          </a:p>
          <a:p>
            <a:pPr marL="0" indent="0">
              <a:buNone/>
            </a:pPr>
            <a:endParaRPr lang="ja-JP" altLang="en-US"/>
          </a:p>
        </p:txBody>
      </p:sp>
      <p:sp>
        <p:nvSpPr>
          <p:cNvPr id="2" name="タイトル 1">
            <a:extLst>
              <a:ext uri="{FF2B5EF4-FFF2-40B4-BE49-F238E27FC236}">
                <a16:creationId xmlns:a16="http://schemas.microsoft.com/office/drawing/2014/main" id="{7F12649F-167D-514A-9A6C-5D6C3F822804}"/>
              </a:ext>
            </a:extLst>
          </p:cNvPr>
          <p:cNvSpPr>
            <a:spLocks noGrp="1"/>
          </p:cNvSpPr>
          <p:nvPr>
            <p:ph type="title"/>
          </p:nvPr>
        </p:nvSpPr>
        <p:spPr/>
        <p:txBody>
          <a:bodyPr/>
          <a:lstStyle/>
          <a:p>
            <a:r>
              <a:rPr kumimoji="1" lang="ja-JP" altLang="en-US"/>
              <a:t>負の相関</a:t>
            </a:r>
          </a:p>
        </p:txBody>
      </p:sp>
      <p:sp>
        <p:nvSpPr>
          <p:cNvPr id="6" name="テキスト プレースホルダー 5">
            <a:extLst>
              <a:ext uri="{FF2B5EF4-FFF2-40B4-BE49-F238E27FC236}">
                <a16:creationId xmlns:a16="http://schemas.microsoft.com/office/drawing/2014/main" id="{B20BE3D2-E2F6-7349-BA9E-EDAC81C13B4D}"/>
              </a:ext>
            </a:extLst>
          </p:cNvPr>
          <p:cNvSpPr>
            <a:spLocks noGrp="1"/>
          </p:cNvSpPr>
          <p:nvPr>
            <p:ph type="body" sz="quarter" idx="14"/>
          </p:nvPr>
        </p:nvSpPr>
        <p:spPr/>
        <p:txBody>
          <a:bodyPr/>
          <a:lstStyle/>
          <a:p>
            <a:endParaRPr lang="ja-JP" altLang="en-US"/>
          </a:p>
        </p:txBody>
      </p:sp>
      <p:sp>
        <p:nvSpPr>
          <p:cNvPr id="24" name="正方形/長方形 23">
            <a:extLst>
              <a:ext uri="{FF2B5EF4-FFF2-40B4-BE49-F238E27FC236}">
                <a16:creationId xmlns:a16="http://schemas.microsoft.com/office/drawing/2014/main" id="{411466D3-A19F-DC40-B1B7-4885345A788A}"/>
              </a:ext>
            </a:extLst>
          </p:cNvPr>
          <p:cNvSpPr/>
          <p:nvPr/>
        </p:nvSpPr>
        <p:spPr>
          <a:xfrm>
            <a:off x="1712890" y="1815921"/>
            <a:ext cx="4159876" cy="3696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CB1E00E1-E26E-944D-9860-3917D2E555DB}"/>
              </a:ext>
            </a:extLst>
          </p:cNvPr>
          <p:cNvSpPr/>
          <p:nvPr/>
        </p:nvSpPr>
        <p:spPr>
          <a:xfrm>
            <a:off x="4571999" y="4224247"/>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F9CE504D-D48F-A445-940A-3FE6EAAEB438}"/>
              </a:ext>
            </a:extLst>
          </p:cNvPr>
          <p:cNvSpPr/>
          <p:nvPr/>
        </p:nvSpPr>
        <p:spPr>
          <a:xfrm>
            <a:off x="4739425" y="457200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51442E0E-8A26-4441-9342-74851C6A1956}"/>
              </a:ext>
            </a:extLst>
          </p:cNvPr>
          <p:cNvSpPr/>
          <p:nvPr/>
        </p:nvSpPr>
        <p:spPr>
          <a:xfrm>
            <a:off x="2496317" y="268524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4651119E-C51B-D94E-A1DD-2EAE57DD4382}"/>
              </a:ext>
            </a:extLst>
          </p:cNvPr>
          <p:cNvSpPr/>
          <p:nvPr/>
        </p:nvSpPr>
        <p:spPr>
          <a:xfrm>
            <a:off x="3041531" y="2936450"/>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9FFCC3ED-0903-024A-B921-5D77444C9C40}"/>
              </a:ext>
            </a:extLst>
          </p:cNvPr>
          <p:cNvSpPr/>
          <p:nvPr/>
        </p:nvSpPr>
        <p:spPr>
          <a:xfrm>
            <a:off x="4243569" y="384434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494B238E-9E05-6343-B579-1B6C1A1CF96A}"/>
              </a:ext>
            </a:extLst>
          </p:cNvPr>
          <p:cNvSpPr/>
          <p:nvPr/>
        </p:nvSpPr>
        <p:spPr>
          <a:xfrm>
            <a:off x="3840033" y="338929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1BE0465C-A687-A94F-93E3-4EE69665CAAA}"/>
              </a:ext>
            </a:extLst>
          </p:cNvPr>
          <p:cNvSpPr/>
          <p:nvPr/>
        </p:nvSpPr>
        <p:spPr>
          <a:xfrm>
            <a:off x="3721974" y="372199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5D8983B4-00D9-A848-A569-23F816F57925}"/>
              </a:ext>
            </a:extLst>
          </p:cNvPr>
          <p:cNvSpPr/>
          <p:nvPr/>
        </p:nvSpPr>
        <p:spPr>
          <a:xfrm>
            <a:off x="3234725" y="330557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6D224D39-2B12-8647-8907-242C4A959220}"/>
              </a:ext>
            </a:extLst>
          </p:cNvPr>
          <p:cNvSpPr/>
          <p:nvPr/>
        </p:nvSpPr>
        <p:spPr>
          <a:xfrm>
            <a:off x="2423335" y="236971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D86616E1-4E01-FF44-A09D-DAEEC4D54DA2}"/>
              </a:ext>
            </a:extLst>
          </p:cNvPr>
          <p:cNvSpPr/>
          <p:nvPr/>
        </p:nvSpPr>
        <p:spPr>
          <a:xfrm>
            <a:off x="4462510" y="399420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A88C3153-7C56-8844-A7C0-FCD2FBB41C03}"/>
              </a:ext>
            </a:extLst>
          </p:cNvPr>
          <p:cNvSpPr/>
          <p:nvPr/>
        </p:nvSpPr>
        <p:spPr>
          <a:xfrm>
            <a:off x="2919136" y="258868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426E635B-5DC0-2F4B-B36C-569B8CB05265}"/>
              </a:ext>
            </a:extLst>
          </p:cNvPr>
          <p:cNvSpPr/>
          <p:nvPr/>
        </p:nvSpPr>
        <p:spPr>
          <a:xfrm>
            <a:off x="4823138" y="429504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0563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FD35EDA5-215D-F845-A3AA-2A5B891E8FE2}"/>
              </a:ext>
            </a:extLst>
          </p:cNvPr>
          <p:cNvSpPr>
            <a:spLocks noGrp="1"/>
          </p:cNvSpPr>
          <p:nvPr>
            <p:ph idx="1"/>
          </p:nvPr>
        </p:nvSpPr>
        <p:spPr>
          <a:xfrm>
            <a:off x="5909210" y="1281288"/>
            <a:ext cx="5875422" cy="5075062"/>
          </a:xfrm>
        </p:spPr>
        <p:txBody>
          <a:bodyPr/>
          <a:lstStyle/>
          <a:p>
            <a:pPr marL="0" indent="0">
              <a:buNone/>
            </a:pPr>
            <a:r>
              <a:rPr lang="ja-JP" altLang="en-US"/>
              <a:t>散布図において，</a:t>
            </a:r>
            <a:endParaRPr lang="en-US" altLang="ja-JP" dirty="0"/>
          </a:p>
          <a:p>
            <a:pPr marL="0" indent="0">
              <a:buNone/>
            </a:pPr>
            <a:r>
              <a:rPr lang="ja-JP" altLang="en-US"/>
              <a:t>直線状にデータがならばないとき，</a:t>
            </a:r>
            <a:endParaRPr lang="en-US" altLang="ja-JP" dirty="0"/>
          </a:p>
          <a:p>
            <a:pPr marL="0" indent="0">
              <a:buNone/>
            </a:pPr>
            <a:r>
              <a:rPr lang="ja-JP" altLang="en-US"/>
              <a:t>あるいは，</a:t>
            </a:r>
            <a:endParaRPr lang="en-US" altLang="ja-JP" dirty="0"/>
          </a:p>
          <a:p>
            <a:pPr marL="0" indent="0">
              <a:buNone/>
            </a:pPr>
            <a:r>
              <a:rPr lang="ja-JP" altLang="en-US"/>
              <a:t>縦一直線か横一直線にならぶとき．</a:t>
            </a:r>
            <a:endParaRPr lang="en-US" altLang="ja-JP" dirty="0"/>
          </a:p>
          <a:p>
            <a:pPr marL="0" indent="0">
              <a:buNone/>
            </a:pPr>
            <a:r>
              <a:rPr lang="ja-JP" altLang="en-US"/>
              <a:t>相関がないという．</a:t>
            </a:r>
            <a:endParaRPr lang="en-US" altLang="ja-JP" dirty="0"/>
          </a:p>
          <a:p>
            <a:pPr marL="0" indent="0">
              <a:buNone/>
            </a:pPr>
            <a:endParaRPr lang="ja-JP" altLang="en-US"/>
          </a:p>
        </p:txBody>
      </p:sp>
      <p:sp>
        <p:nvSpPr>
          <p:cNvPr id="2" name="タイトル 1">
            <a:extLst>
              <a:ext uri="{FF2B5EF4-FFF2-40B4-BE49-F238E27FC236}">
                <a16:creationId xmlns:a16="http://schemas.microsoft.com/office/drawing/2014/main" id="{7F12649F-167D-514A-9A6C-5D6C3F822804}"/>
              </a:ext>
            </a:extLst>
          </p:cNvPr>
          <p:cNvSpPr>
            <a:spLocks noGrp="1"/>
          </p:cNvSpPr>
          <p:nvPr>
            <p:ph type="title"/>
          </p:nvPr>
        </p:nvSpPr>
        <p:spPr/>
        <p:txBody>
          <a:bodyPr/>
          <a:lstStyle/>
          <a:p>
            <a:r>
              <a:rPr kumimoji="1" lang="ja-JP" altLang="en-US"/>
              <a:t>相関なし</a:t>
            </a:r>
          </a:p>
        </p:txBody>
      </p:sp>
      <p:sp>
        <p:nvSpPr>
          <p:cNvPr id="6" name="テキスト プレースホルダー 5">
            <a:extLst>
              <a:ext uri="{FF2B5EF4-FFF2-40B4-BE49-F238E27FC236}">
                <a16:creationId xmlns:a16="http://schemas.microsoft.com/office/drawing/2014/main" id="{B2E67435-400F-D14E-97A2-8214DC99DDC0}"/>
              </a:ext>
            </a:extLst>
          </p:cNvPr>
          <p:cNvSpPr>
            <a:spLocks noGrp="1"/>
          </p:cNvSpPr>
          <p:nvPr>
            <p:ph type="body" sz="quarter" idx="14"/>
          </p:nvPr>
        </p:nvSpPr>
        <p:spPr/>
        <p:txBody>
          <a:bodyPr/>
          <a:lstStyle/>
          <a:p>
            <a:endParaRPr lang="ja-JP" altLang="en-US"/>
          </a:p>
        </p:txBody>
      </p:sp>
      <p:sp>
        <p:nvSpPr>
          <p:cNvPr id="24" name="正方形/長方形 23">
            <a:extLst>
              <a:ext uri="{FF2B5EF4-FFF2-40B4-BE49-F238E27FC236}">
                <a16:creationId xmlns:a16="http://schemas.microsoft.com/office/drawing/2014/main" id="{411466D3-A19F-DC40-B1B7-4885345A788A}"/>
              </a:ext>
            </a:extLst>
          </p:cNvPr>
          <p:cNvSpPr/>
          <p:nvPr/>
        </p:nvSpPr>
        <p:spPr>
          <a:xfrm>
            <a:off x="1712890" y="1815921"/>
            <a:ext cx="4159876" cy="3696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CB1E00E1-E26E-944D-9860-3917D2E555DB}"/>
              </a:ext>
            </a:extLst>
          </p:cNvPr>
          <p:cNvSpPr/>
          <p:nvPr/>
        </p:nvSpPr>
        <p:spPr>
          <a:xfrm>
            <a:off x="4445341" y="3732733"/>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F9CE504D-D48F-A445-940A-3FE6EAAEB438}"/>
              </a:ext>
            </a:extLst>
          </p:cNvPr>
          <p:cNvSpPr/>
          <p:nvPr/>
        </p:nvSpPr>
        <p:spPr>
          <a:xfrm>
            <a:off x="4140284" y="392805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51442E0E-8A26-4441-9342-74851C6A1956}"/>
              </a:ext>
            </a:extLst>
          </p:cNvPr>
          <p:cNvSpPr/>
          <p:nvPr/>
        </p:nvSpPr>
        <p:spPr>
          <a:xfrm>
            <a:off x="2874105" y="363828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4651119E-C51B-D94E-A1DD-2EAE57DD4382}"/>
              </a:ext>
            </a:extLst>
          </p:cNvPr>
          <p:cNvSpPr/>
          <p:nvPr/>
        </p:nvSpPr>
        <p:spPr>
          <a:xfrm>
            <a:off x="3041531" y="2936450"/>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9FFCC3ED-0903-024A-B921-5D77444C9C40}"/>
              </a:ext>
            </a:extLst>
          </p:cNvPr>
          <p:cNvSpPr/>
          <p:nvPr/>
        </p:nvSpPr>
        <p:spPr>
          <a:xfrm>
            <a:off x="3674684" y="375848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494B238E-9E05-6343-B579-1B6C1A1CF96A}"/>
              </a:ext>
            </a:extLst>
          </p:cNvPr>
          <p:cNvSpPr/>
          <p:nvPr/>
        </p:nvSpPr>
        <p:spPr>
          <a:xfrm>
            <a:off x="3840033" y="338929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1BE0465C-A687-A94F-93E3-4EE69665CAAA}"/>
              </a:ext>
            </a:extLst>
          </p:cNvPr>
          <p:cNvSpPr/>
          <p:nvPr/>
        </p:nvSpPr>
        <p:spPr>
          <a:xfrm>
            <a:off x="3352730" y="401177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5D8983B4-00D9-A848-A569-23F816F57925}"/>
              </a:ext>
            </a:extLst>
          </p:cNvPr>
          <p:cNvSpPr/>
          <p:nvPr/>
        </p:nvSpPr>
        <p:spPr>
          <a:xfrm>
            <a:off x="3234725" y="330557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6D224D39-2B12-8647-8907-242C4A959220}"/>
              </a:ext>
            </a:extLst>
          </p:cNvPr>
          <p:cNvSpPr/>
          <p:nvPr/>
        </p:nvSpPr>
        <p:spPr>
          <a:xfrm>
            <a:off x="3513717" y="293638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D86616E1-4E01-FF44-A09D-DAEEC4D54DA2}"/>
              </a:ext>
            </a:extLst>
          </p:cNvPr>
          <p:cNvSpPr/>
          <p:nvPr/>
        </p:nvSpPr>
        <p:spPr>
          <a:xfrm>
            <a:off x="4337974" y="296213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A88C3153-7C56-8844-A7C0-FCD2FBB41C03}"/>
              </a:ext>
            </a:extLst>
          </p:cNvPr>
          <p:cNvSpPr/>
          <p:nvPr/>
        </p:nvSpPr>
        <p:spPr>
          <a:xfrm>
            <a:off x="3889400" y="285267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426E635B-5DC0-2F4B-B36C-569B8CB05265}"/>
              </a:ext>
            </a:extLst>
          </p:cNvPr>
          <p:cNvSpPr/>
          <p:nvPr/>
        </p:nvSpPr>
        <p:spPr>
          <a:xfrm>
            <a:off x="4277915" y="330557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902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コンテンツ プレースホルダー 32">
            <a:extLst>
              <a:ext uri="{FF2B5EF4-FFF2-40B4-BE49-F238E27FC236}">
                <a16:creationId xmlns:a16="http://schemas.microsoft.com/office/drawing/2014/main" id="{17F8E888-CAA4-4B44-95BB-575E76ACD340}"/>
              </a:ext>
            </a:extLst>
          </p:cNvPr>
          <p:cNvSpPr>
            <a:spLocks noGrp="1"/>
          </p:cNvSpPr>
          <p:nvPr>
            <p:ph idx="1"/>
          </p:nvPr>
        </p:nvSpPr>
        <p:spPr>
          <a:xfrm>
            <a:off x="527382" y="5361753"/>
            <a:ext cx="11137237" cy="1307607"/>
          </a:xfrm>
        </p:spPr>
        <p:txBody>
          <a:bodyPr/>
          <a:lstStyle/>
          <a:p>
            <a:r>
              <a:rPr lang="ja-JP" altLang="en-US">
                <a:solidFill>
                  <a:srgbClr val="0432FF"/>
                </a:solidFill>
              </a:rPr>
              <a:t>どちらも正の相関がありそうだけど，どちらの正の相関が強い？</a:t>
            </a:r>
            <a:endParaRPr lang="en-US" altLang="ja-JP" dirty="0">
              <a:solidFill>
                <a:srgbClr val="0432FF"/>
              </a:solidFill>
            </a:endParaRPr>
          </a:p>
          <a:p>
            <a:r>
              <a:rPr lang="ja-JP" altLang="en-US">
                <a:solidFill>
                  <a:srgbClr val="0432FF"/>
                </a:solidFill>
              </a:rPr>
              <a:t>数値化できれば比較できる．</a:t>
            </a:r>
          </a:p>
        </p:txBody>
      </p:sp>
      <p:sp>
        <p:nvSpPr>
          <p:cNvPr id="34" name="テキスト プレースホルダー 33">
            <a:extLst>
              <a:ext uri="{FF2B5EF4-FFF2-40B4-BE49-F238E27FC236}">
                <a16:creationId xmlns:a16="http://schemas.microsoft.com/office/drawing/2014/main" id="{A5008127-0163-D142-97D7-3E070706E97D}"/>
              </a:ext>
            </a:extLst>
          </p:cNvPr>
          <p:cNvSpPr>
            <a:spLocks noGrp="1"/>
          </p:cNvSpPr>
          <p:nvPr>
            <p:ph type="body" sz="quarter" idx="13"/>
          </p:nvPr>
        </p:nvSpPr>
        <p:spPr>
          <a:xfrm>
            <a:off x="527051" y="1196753"/>
            <a:ext cx="11137900" cy="943024"/>
          </a:xfrm>
        </p:spPr>
        <p:txBody>
          <a:bodyPr>
            <a:normAutofit fontScale="92500" lnSpcReduction="20000"/>
          </a:bodyPr>
          <a:lstStyle/>
          <a:p>
            <a:r>
              <a:rPr lang="ja-JP" altLang="en-US"/>
              <a:t>相関が強い／弱いと出てきたけれど，</a:t>
            </a:r>
            <a:br>
              <a:rPr lang="en-US" altLang="ja-JP" dirty="0"/>
            </a:br>
            <a:r>
              <a:rPr lang="ja-JP" altLang="en-US"/>
              <a:t>その強さ／弱さは数値化できないの？</a:t>
            </a:r>
          </a:p>
        </p:txBody>
      </p:sp>
      <p:sp>
        <p:nvSpPr>
          <p:cNvPr id="32" name="タイトル 31">
            <a:extLst>
              <a:ext uri="{FF2B5EF4-FFF2-40B4-BE49-F238E27FC236}">
                <a16:creationId xmlns:a16="http://schemas.microsoft.com/office/drawing/2014/main" id="{C209EF55-309E-C849-B090-C922DA370F21}"/>
              </a:ext>
            </a:extLst>
          </p:cNvPr>
          <p:cNvSpPr>
            <a:spLocks noGrp="1"/>
          </p:cNvSpPr>
          <p:nvPr>
            <p:ph type="title"/>
          </p:nvPr>
        </p:nvSpPr>
        <p:spPr/>
        <p:txBody>
          <a:bodyPr/>
          <a:lstStyle/>
          <a:p>
            <a:r>
              <a:rPr lang="ja-JP" altLang="en-US"/>
              <a:t>相関の比較</a:t>
            </a:r>
          </a:p>
        </p:txBody>
      </p:sp>
      <p:sp>
        <p:nvSpPr>
          <p:cNvPr id="35" name="テキスト プレースホルダー 34">
            <a:extLst>
              <a:ext uri="{FF2B5EF4-FFF2-40B4-BE49-F238E27FC236}">
                <a16:creationId xmlns:a16="http://schemas.microsoft.com/office/drawing/2014/main" id="{C1FD1507-5FF6-1F46-AEDC-218B40545167}"/>
              </a:ext>
            </a:extLst>
          </p:cNvPr>
          <p:cNvSpPr>
            <a:spLocks noGrp="1"/>
          </p:cNvSpPr>
          <p:nvPr>
            <p:ph type="body" sz="quarter" idx="14"/>
          </p:nvPr>
        </p:nvSpPr>
        <p:spPr/>
        <p:txBody>
          <a:bodyPr/>
          <a:lstStyle/>
          <a:p>
            <a:endParaRPr lang="ja-JP" altLang="en-US"/>
          </a:p>
        </p:txBody>
      </p:sp>
      <p:sp>
        <p:nvSpPr>
          <p:cNvPr id="4" name="正方形/長方形 3">
            <a:extLst>
              <a:ext uri="{FF2B5EF4-FFF2-40B4-BE49-F238E27FC236}">
                <a16:creationId xmlns:a16="http://schemas.microsoft.com/office/drawing/2014/main" id="{E7C0C603-C82F-3E44-AC8B-3637782C26B2}"/>
              </a:ext>
            </a:extLst>
          </p:cNvPr>
          <p:cNvSpPr/>
          <p:nvPr/>
        </p:nvSpPr>
        <p:spPr>
          <a:xfrm>
            <a:off x="1777284" y="2176330"/>
            <a:ext cx="3580327" cy="3181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42A9C90-114F-034E-A25C-49AB0BFC67DC}"/>
              </a:ext>
            </a:extLst>
          </p:cNvPr>
          <p:cNvSpPr/>
          <p:nvPr/>
        </p:nvSpPr>
        <p:spPr>
          <a:xfrm>
            <a:off x="6463047" y="2176330"/>
            <a:ext cx="3580327" cy="3181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BC54F6D6-453F-5849-8824-CA000A3CA9DA}"/>
              </a:ext>
            </a:extLst>
          </p:cNvPr>
          <p:cNvSpPr/>
          <p:nvPr/>
        </p:nvSpPr>
        <p:spPr>
          <a:xfrm>
            <a:off x="2874105" y="363828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055D149E-A90F-554D-A9EB-C2A1C2AF1CE0}"/>
              </a:ext>
            </a:extLst>
          </p:cNvPr>
          <p:cNvSpPr/>
          <p:nvPr/>
        </p:nvSpPr>
        <p:spPr>
          <a:xfrm>
            <a:off x="3352730" y="401177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CCA085DF-5855-134E-A9DF-85C08EA51CBA}"/>
              </a:ext>
            </a:extLst>
          </p:cNvPr>
          <p:cNvSpPr/>
          <p:nvPr/>
        </p:nvSpPr>
        <p:spPr>
          <a:xfrm>
            <a:off x="3698313" y="327552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163C2A37-793F-FF47-BC02-D09C0D1CC9F2}"/>
              </a:ext>
            </a:extLst>
          </p:cNvPr>
          <p:cNvSpPr/>
          <p:nvPr/>
        </p:nvSpPr>
        <p:spPr>
          <a:xfrm>
            <a:off x="4043896" y="253928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2ED0C39F-80CB-3640-9E26-062F334A3CE2}"/>
              </a:ext>
            </a:extLst>
          </p:cNvPr>
          <p:cNvSpPr/>
          <p:nvPr/>
        </p:nvSpPr>
        <p:spPr>
          <a:xfrm>
            <a:off x="4376600" y="270671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79B36A4F-8A8C-BA42-ADE0-78304BA40A5C}"/>
              </a:ext>
            </a:extLst>
          </p:cNvPr>
          <p:cNvSpPr/>
          <p:nvPr/>
        </p:nvSpPr>
        <p:spPr>
          <a:xfrm>
            <a:off x="2403985" y="436808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29FE5B20-5538-AE43-B235-4A63953A80F1}"/>
              </a:ext>
            </a:extLst>
          </p:cNvPr>
          <p:cNvSpPr/>
          <p:nvPr/>
        </p:nvSpPr>
        <p:spPr>
          <a:xfrm>
            <a:off x="3269017" y="369167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EF6646E1-DEEE-604B-853C-3424C0955459}"/>
              </a:ext>
            </a:extLst>
          </p:cNvPr>
          <p:cNvSpPr/>
          <p:nvPr/>
        </p:nvSpPr>
        <p:spPr>
          <a:xfrm>
            <a:off x="3421417" y="384407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3A13DF49-7E58-7B41-A7C8-2219D1B2CA69}"/>
              </a:ext>
            </a:extLst>
          </p:cNvPr>
          <p:cNvSpPr/>
          <p:nvPr/>
        </p:nvSpPr>
        <p:spPr>
          <a:xfrm>
            <a:off x="3687511" y="297448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6682A977-C587-6748-A191-EEC78F53ED48}"/>
              </a:ext>
            </a:extLst>
          </p:cNvPr>
          <p:cNvSpPr/>
          <p:nvPr/>
        </p:nvSpPr>
        <p:spPr>
          <a:xfrm>
            <a:off x="2197921" y="454731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a:extLst>
              <a:ext uri="{FF2B5EF4-FFF2-40B4-BE49-F238E27FC236}">
                <a16:creationId xmlns:a16="http://schemas.microsoft.com/office/drawing/2014/main" id="{6017BD75-0F2E-E547-8381-C42C2F14996C}"/>
              </a:ext>
            </a:extLst>
          </p:cNvPr>
          <p:cNvSpPr/>
          <p:nvPr/>
        </p:nvSpPr>
        <p:spPr>
          <a:xfrm>
            <a:off x="2350321" y="4699715"/>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01214B9F-4775-1B4F-B1C7-276B25A6068A}"/>
              </a:ext>
            </a:extLst>
          </p:cNvPr>
          <p:cNvSpPr/>
          <p:nvPr/>
        </p:nvSpPr>
        <p:spPr>
          <a:xfrm>
            <a:off x="2702271" y="4451801"/>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F0676B47-88B4-D143-B78E-F55DE296C580}"/>
              </a:ext>
            </a:extLst>
          </p:cNvPr>
          <p:cNvSpPr/>
          <p:nvPr/>
        </p:nvSpPr>
        <p:spPr>
          <a:xfrm>
            <a:off x="6913668" y="4752044"/>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6BC0EA8C-65DB-5E49-B5F1-9118113C74DD}"/>
              </a:ext>
            </a:extLst>
          </p:cNvPr>
          <p:cNvSpPr/>
          <p:nvPr/>
        </p:nvSpPr>
        <p:spPr>
          <a:xfrm>
            <a:off x="7091896" y="4160954"/>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8640864D-805D-5445-B22F-23EC8570C593}"/>
              </a:ext>
            </a:extLst>
          </p:cNvPr>
          <p:cNvSpPr/>
          <p:nvPr/>
        </p:nvSpPr>
        <p:spPr>
          <a:xfrm>
            <a:off x="7244296" y="4313354"/>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0E13714A-4232-BA4B-8938-03F96D2DF861}"/>
              </a:ext>
            </a:extLst>
          </p:cNvPr>
          <p:cNvSpPr/>
          <p:nvPr/>
        </p:nvSpPr>
        <p:spPr>
          <a:xfrm>
            <a:off x="7340818" y="405899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03E3D20A-DFBF-DD4B-997A-FDFF5D173FBC}"/>
              </a:ext>
            </a:extLst>
          </p:cNvPr>
          <p:cNvSpPr/>
          <p:nvPr/>
        </p:nvSpPr>
        <p:spPr>
          <a:xfrm>
            <a:off x="7589740" y="395704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C53B9FEF-6E88-F842-9082-9877B9D84D16}"/>
              </a:ext>
            </a:extLst>
          </p:cNvPr>
          <p:cNvSpPr/>
          <p:nvPr/>
        </p:nvSpPr>
        <p:spPr>
          <a:xfrm>
            <a:off x="7838662" y="3932360"/>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08290F90-0DEF-8544-8F48-90FC59431986}"/>
              </a:ext>
            </a:extLst>
          </p:cNvPr>
          <p:cNvSpPr/>
          <p:nvPr/>
        </p:nvSpPr>
        <p:spPr>
          <a:xfrm>
            <a:off x="7830004" y="3611461"/>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CE886833-838F-3141-A291-EE4DC8692D7E}"/>
              </a:ext>
            </a:extLst>
          </p:cNvPr>
          <p:cNvSpPr/>
          <p:nvPr/>
        </p:nvSpPr>
        <p:spPr>
          <a:xfrm>
            <a:off x="8336506" y="3651174"/>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C2564A54-4768-334A-ADCB-23BE811C84B2}"/>
              </a:ext>
            </a:extLst>
          </p:cNvPr>
          <p:cNvSpPr/>
          <p:nvPr/>
        </p:nvSpPr>
        <p:spPr>
          <a:xfrm>
            <a:off x="8585428" y="3755282"/>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317AA6A5-4743-2D44-BFAD-989C5A0F230A}"/>
              </a:ext>
            </a:extLst>
          </p:cNvPr>
          <p:cNvSpPr/>
          <p:nvPr/>
        </p:nvSpPr>
        <p:spPr>
          <a:xfrm>
            <a:off x="8860108" y="3241198"/>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0B801E2B-B09E-C540-956B-FD89B6FA4E1A}"/>
              </a:ext>
            </a:extLst>
          </p:cNvPr>
          <p:cNvSpPr/>
          <p:nvPr/>
        </p:nvSpPr>
        <p:spPr>
          <a:xfrm>
            <a:off x="9083272" y="3345306"/>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6DE24494-660D-A541-A032-9E3722D618EB}"/>
              </a:ext>
            </a:extLst>
          </p:cNvPr>
          <p:cNvSpPr/>
          <p:nvPr/>
        </p:nvSpPr>
        <p:spPr>
          <a:xfrm>
            <a:off x="9332194" y="2998649"/>
            <a:ext cx="167426" cy="167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1410201D-39CD-F547-BA08-725D5E4F9D5A}"/>
              </a:ext>
            </a:extLst>
          </p:cNvPr>
          <p:cNvGrpSpPr/>
          <p:nvPr/>
        </p:nvGrpSpPr>
        <p:grpSpPr>
          <a:xfrm>
            <a:off x="5919283" y="5877272"/>
            <a:ext cx="2680078" cy="646986"/>
            <a:chOff x="1007434" y="6032857"/>
            <a:chExt cx="2680078" cy="646986"/>
          </a:xfrm>
        </p:grpSpPr>
        <p:sp>
          <p:nvSpPr>
            <p:cNvPr id="37" name="角丸四角形 36">
              <a:extLst>
                <a:ext uri="{FF2B5EF4-FFF2-40B4-BE49-F238E27FC236}">
                  <a16:creationId xmlns:a16="http://schemas.microsoft.com/office/drawing/2014/main" id="{5ACB3165-F8ED-EA46-8F5E-C2E4BA4D9049}"/>
                </a:ext>
              </a:extLst>
            </p:cNvPr>
            <p:cNvSpPr/>
            <p:nvPr/>
          </p:nvSpPr>
          <p:spPr>
            <a:xfrm>
              <a:off x="1653220" y="6032857"/>
              <a:ext cx="2034292" cy="646986"/>
            </a:xfrm>
            <a:prstGeom prst="round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txBody>
            <a:bodyPr wrap="square">
              <a:spAutoFit/>
            </a:bodyPr>
            <a:lstStyle/>
            <a:p>
              <a:pPr algn="ctr">
                <a:spcBef>
                  <a:spcPct val="20000"/>
                </a:spcBef>
              </a:pPr>
              <a:r>
                <a:rPr lang="ja-JP" altLang="en-US" sz="3200" b="1">
                  <a:solidFill>
                    <a:srgbClr val="C00000"/>
                  </a:solidFill>
                  <a:latin typeface="Meiryo UI" panose="020B0604030504040204" pitchFamily="34" charset="-128"/>
                  <a:ea typeface="Meiryo UI" panose="020B0604030504040204" pitchFamily="34" charset="-128"/>
                </a:rPr>
                <a:t>相関係数</a:t>
              </a:r>
            </a:p>
          </p:txBody>
        </p:sp>
        <p:sp>
          <p:nvSpPr>
            <p:cNvPr id="38" name="右矢印 37">
              <a:extLst>
                <a:ext uri="{FF2B5EF4-FFF2-40B4-BE49-F238E27FC236}">
                  <a16:creationId xmlns:a16="http://schemas.microsoft.com/office/drawing/2014/main" id="{4F428B35-A200-2B4A-BEFB-EF106AC675F2}"/>
                </a:ext>
              </a:extLst>
            </p:cNvPr>
            <p:cNvSpPr/>
            <p:nvPr/>
          </p:nvSpPr>
          <p:spPr>
            <a:xfrm>
              <a:off x="1007434" y="6032857"/>
              <a:ext cx="645785" cy="646986"/>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1864921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5A70B79C-4DAF-6749-9B9F-11F0EEA8E4EC}"/>
                  </a:ext>
                </a:extLst>
              </p:cNvPr>
              <p:cNvSpPr>
                <a:spLocks noGrp="1"/>
              </p:cNvSpPr>
              <p:nvPr>
                <p:ph idx="1"/>
              </p:nvPr>
            </p:nvSpPr>
            <p:spPr>
              <a:xfrm>
                <a:off x="647395" y="5949280"/>
                <a:ext cx="11137237" cy="648423"/>
              </a:xfrm>
            </p:spPr>
            <p:txBody>
              <a:bodyPr/>
              <a:lstStyle/>
              <a:p>
                <a14:m>
                  <m:oMath xmlns:m="http://schemas.openxmlformats.org/officeDocument/2006/math">
                    <m:sSup>
                      <m:sSupPr>
                        <m:ctrlPr>
                          <a:rPr lang="en-US" altLang="ja-JP" b="0" i="1">
                            <a:latin typeface="Cambria Math" panose="02040503050406030204" pitchFamily="18" charset="0"/>
                          </a:rPr>
                        </m:ctrlPr>
                      </m:sSupPr>
                      <m:e>
                        <m:acc>
                          <m:accPr>
                            <m:chr m:val="⃗"/>
                            <m:ctrlPr>
                              <a:rPr lang="en-US" altLang="ja-JP" b="0" i="1">
                                <a:latin typeface="Cambria Math" panose="02040503050406030204" pitchFamily="18" charset="0"/>
                              </a:rPr>
                            </m:ctrlPr>
                          </m:accPr>
                          <m:e>
                            <m:r>
                              <a:rPr lang="en-US" altLang="ja-JP" b="0" i="1">
                                <a:latin typeface="Cambria Math" panose="02040503050406030204" pitchFamily="18" charset="0"/>
                              </a:rPr>
                              <m:t>𝑥</m:t>
                            </m:r>
                          </m:e>
                        </m:acc>
                      </m:e>
                      <m:sup>
                        <m:r>
                          <a:rPr lang="en-US" altLang="ja-JP" b="0" i="1">
                            <a:latin typeface="Cambria Math" panose="02040503050406030204" pitchFamily="18" charset="0"/>
                          </a:rPr>
                          <m:t>′</m:t>
                        </m:r>
                      </m:sup>
                    </m:sSup>
                    <m:r>
                      <a:rPr lang="en-US" altLang="ja-JP" b="0" i="1">
                        <a:latin typeface="Cambria Math" panose="02040503050406030204" pitchFamily="18" charset="0"/>
                      </a:rPr>
                      <m:t>,</m:t>
                    </m:r>
                    <m:sSup>
                      <m:sSupPr>
                        <m:ctrlPr>
                          <a:rPr lang="en-US" altLang="ja-JP" b="0" i="1">
                            <a:latin typeface="Cambria Math" panose="02040503050406030204" pitchFamily="18" charset="0"/>
                          </a:rPr>
                        </m:ctrlPr>
                      </m:sSupPr>
                      <m:e>
                        <m:acc>
                          <m:accPr>
                            <m:chr m:val="⃗"/>
                            <m:ctrlPr>
                              <a:rPr lang="en-US" altLang="ja-JP" b="0" i="1">
                                <a:latin typeface="Cambria Math" panose="02040503050406030204" pitchFamily="18" charset="0"/>
                              </a:rPr>
                            </m:ctrlPr>
                          </m:accPr>
                          <m:e>
                            <m:r>
                              <a:rPr lang="en-US" altLang="ja-JP" b="0" i="1">
                                <a:latin typeface="Cambria Math" panose="02040503050406030204" pitchFamily="18" charset="0"/>
                              </a:rPr>
                              <m:t>𝑦</m:t>
                            </m:r>
                          </m:e>
                        </m:acc>
                      </m:e>
                      <m:sup>
                        <m:r>
                          <a:rPr lang="en-US" altLang="ja-JP" b="0" i="1">
                            <a:latin typeface="Cambria Math" panose="02040503050406030204" pitchFamily="18" charset="0"/>
                          </a:rPr>
                          <m:t>′</m:t>
                        </m:r>
                      </m:sup>
                    </m:sSup>
                  </m:oMath>
                </a14:m>
                <a:r>
                  <a:rPr kumimoji="1" lang="ja-JP" altLang="en-US" b="0"/>
                  <a:t>がなす角</a:t>
                </a:r>
                <a:r>
                  <a:rPr kumimoji="1" lang="en-US" altLang="ja-JP" b="0" dirty="0"/>
                  <a:t> </a:t>
                </a:r>
                <a:r>
                  <a:rPr lang="en-US" altLang="ja-JP" b="0" dirty="0">
                    <a:sym typeface="Wingdings" pitchFamily="2" charset="2"/>
                  </a:rPr>
                  <a:t> </a:t>
                </a:r>
                <a14:m>
                  <m:oMath xmlns:m="http://schemas.openxmlformats.org/officeDocument/2006/math">
                    <m:sSup>
                      <m:sSupPr>
                        <m:ctrlPr>
                          <a:rPr lang="en-US" altLang="ja-JP" b="0" i="1">
                            <a:latin typeface="Cambria Math" panose="02040503050406030204" pitchFamily="18" charset="0"/>
                          </a:rPr>
                        </m:ctrlPr>
                      </m:sSupPr>
                      <m:e>
                        <m:acc>
                          <m:accPr>
                            <m:chr m:val="⃗"/>
                            <m:ctrlPr>
                              <a:rPr lang="en-US" altLang="ja-JP" b="0" i="1">
                                <a:latin typeface="Cambria Math" panose="02040503050406030204" pitchFamily="18" charset="0"/>
                              </a:rPr>
                            </m:ctrlPr>
                          </m:accPr>
                          <m:e>
                            <m:r>
                              <a:rPr lang="en-US" altLang="ja-JP" b="0" i="1">
                                <a:latin typeface="Cambria Math" panose="02040503050406030204" pitchFamily="18" charset="0"/>
                              </a:rPr>
                              <m:t>𝑥</m:t>
                            </m:r>
                          </m:e>
                        </m:acc>
                      </m:e>
                      <m:sup>
                        <m:r>
                          <a:rPr lang="en-US" altLang="ja-JP" b="0" i="1">
                            <a:latin typeface="Cambria Math" panose="02040503050406030204" pitchFamily="18" charset="0"/>
                          </a:rPr>
                          <m:t>′</m:t>
                        </m:r>
                      </m:sup>
                    </m:sSup>
                    <m:r>
                      <a:rPr lang="en-US" altLang="ja-JP" b="0" i="1">
                        <a:latin typeface="Cambria Math" panose="02040503050406030204" pitchFamily="18" charset="0"/>
                      </a:rPr>
                      <m:t>,</m:t>
                    </m:r>
                    <m:sSup>
                      <m:sSupPr>
                        <m:ctrlPr>
                          <a:rPr lang="en-US" altLang="ja-JP" b="0" i="1">
                            <a:latin typeface="Cambria Math" panose="02040503050406030204" pitchFamily="18" charset="0"/>
                          </a:rPr>
                        </m:ctrlPr>
                      </m:sSupPr>
                      <m:e>
                        <m:acc>
                          <m:accPr>
                            <m:chr m:val="⃗"/>
                            <m:ctrlPr>
                              <a:rPr lang="en-US" altLang="ja-JP" b="0" i="1">
                                <a:latin typeface="Cambria Math" panose="02040503050406030204" pitchFamily="18" charset="0"/>
                              </a:rPr>
                            </m:ctrlPr>
                          </m:accPr>
                          <m:e>
                            <m:r>
                              <a:rPr lang="en-US" altLang="ja-JP" b="0" i="1">
                                <a:latin typeface="Cambria Math" panose="02040503050406030204" pitchFamily="18" charset="0"/>
                              </a:rPr>
                              <m:t>𝑦</m:t>
                            </m:r>
                          </m:e>
                        </m:acc>
                      </m:e>
                      <m:sup>
                        <m:r>
                          <a:rPr lang="en-US" altLang="ja-JP" b="0" i="1">
                            <a:latin typeface="Cambria Math" panose="02040503050406030204" pitchFamily="18" charset="0"/>
                          </a:rPr>
                          <m:t>′</m:t>
                        </m:r>
                      </m:sup>
                    </m:sSup>
                  </m:oMath>
                </a14:m>
                <a:r>
                  <a:rPr kumimoji="1" lang="ja-JP" altLang="en-US" b="0"/>
                  <a:t>が同じ方向を向いているかどうか</a:t>
                </a:r>
              </a:p>
            </p:txBody>
          </p:sp>
        </mc:Choice>
        <mc:Fallback xmlns="">
          <p:sp>
            <p:nvSpPr>
              <p:cNvPr id="2" name="コンテンツ プレースホルダー 1">
                <a:extLst>
                  <a:ext uri="{FF2B5EF4-FFF2-40B4-BE49-F238E27FC236}">
                    <a16:creationId xmlns:a16="http://schemas.microsoft.com/office/drawing/2014/main" id="{5A70B79C-4DAF-6749-9B9F-11F0EEA8E4EC}"/>
                  </a:ext>
                </a:extLst>
              </p:cNvPr>
              <p:cNvSpPr>
                <a:spLocks noGrp="1" noRot="1" noChangeAspect="1" noMove="1" noResize="1" noEditPoints="1" noAdjustHandles="1" noChangeArrowheads="1" noChangeShapeType="1" noTextEdit="1"/>
              </p:cNvSpPr>
              <p:nvPr>
                <p:ph idx="1"/>
              </p:nvPr>
            </p:nvSpPr>
            <p:spPr>
              <a:xfrm>
                <a:off x="647395" y="5949280"/>
                <a:ext cx="11137237" cy="648423"/>
              </a:xfrm>
              <a:blipFill>
                <a:blip r:embed="rId2"/>
                <a:stretch>
                  <a:fillRect l="-1253" t="-21154" b="-19231"/>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00006064-4E33-C84E-B7B1-7B170581622A}"/>
              </a:ext>
            </a:extLst>
          </p:cNvPr>
          <p:cNvSpPr>
            <a:spLocks noGrp="1"/>
          </p:cNvSpPr>
          <p:nvPr>
            <p:ph type="sldNum" sz="quarter" idx="4294967295"/>
          </p:nvPr>
        </p:nvSpPr>
        <p:spPr>
          <a:xfrm>
            <a:off x="10704512" y="111548"/>
            <a:ext cx="1308629" cy="365125"/>
          </a:xfrm>
          <a:prstGeom prst="rect">
            <a:avLst/>
          </a:prstGeom>
        </p:spPr>
        <p:txBody>
          <a:bodyPr/>
          <a:lstStyle/>
          <a:p>
            <a:fld id="{AC026BDF-97B0-402E-8580-15579999136A}" type="slidenum">
              <a:rPr lang="ja-JP" altLang="en-US" smtClean="0"/>
              <a:pPr/>
              <a:t>34</a:t>
            </a:fld>
            <a:endParaRPr lang="ja-JP" altLang="en-US"/>
          </a:p>
        </p:txBody>
      </p:sp>
      <p:sp>
        <p:nvSpPr>
          <p:cNvPr id="5" name="テキスト プレースホルダー 4">
            <a:extLst>
              <a:ext uri="{FF2B5EF4-FFF2-40B4-BE49-F238E27FC236}">
                <a16:creationId xmlns:a16="http://schemas.microsoft.com/office/drawing/2014/main" id="{902C4FAC-08A7-BF46-BB3C-5BCBBFD9DA4C}"/>
              </a:ext>
            </a:extLst>
          </p:cNvPr>
          <p:cNvSpPr>
            <a:spLocks noGrp="1"/>
          </p:cNvSpPr>
          <p:nvPr>
            <p:ph type="body" sz="quarter" idx="13"/>
          </p:nvPr>
        </p:nvSpPr>
        <p:spPr/>
        <p:txBody>
          <a:bodyPr>
            <a:normAutofit fontScale="92500" lnSpcReduction="20000"/>
          </a:bodyPr>
          <a:lstStyle/>
          <a:p>
            <a:r>
              <a:rPr lang="en-US" altLang="ja-JP" dirty="0"/>
              <a:t>2</a:t>
            </a:r>
            <a:r>
              <a:rPr lang="ja-JP" altLang="en-US"/>
              <a:t>つの変数の間にある線形な関係の強弱を測る指標</a:t>
            </a:r>
            <a:endParaRPr kumimoji="1" lang="ja-JP" altLang="en-US"/>
          </a:p>
        </p:txBody>
      </p:sp>
      <p:sp>
        <p:nvSpPr>
          <p:cNvPr id="6" name="タイトル 5">
            <a:extLst>
              <a:ext uri="{FF2B5EF4-FFF2-40B4-BE49-F238E27FC236}">
                <a16:creationId xmlns:a16="http://schemas.microsoft.com/office/drawing/2014/main" id="{403F383E-3FD9-D34E-967E-F16662FBF12A}"/>
              </a:ext>
            </a:extLst>
          </p:cNvPr>
          <p:cNvSpPr>
            <a:spLocks noGrp="1"/>
          </p:cNvSpPr>
          <p:nvPr>
            <p:ph type="title"/>
          </p:nvPr>
        </p:nvSpPr>
        <p:spPr/>
        <p:txBody>
          <a:bodyPr/>
          <a:lstStyle/>
          <a:p>
            <a:r>
              <a:rPr kumimoji="1" lang="ja-JP" altLang="en-US"/>
              <a:t>相関係数</a:t>
            </a:r>
          </a:p>
        </p:txBody>
      </p:sp>
      <p:sp>
        <p:nvSpPr>
          <p:cNvPr id="7" name="テキスト プレースホルダー 6">
            <a:extLst>
              <a:ext uri="{FF2B5EF4-FFF2-40B4-BE49-F238E27FC236}">
                <a16:creationId xmlns:a16="http://schemas.microsoft.com/office/drawing/2014/main" id="{C8AFAD7F-D87A-9B42-BC25-F96B19BB36DE}"/>
              </a:ext>
            </a:extLst>
          </p:cNvPr>
          <p:cNvSpPr>
            <a:spLocks noGrp="1"/>
          </p:cNvSpPr>
          <p:nvPr>
            <p:ph type="body" sz="quarter" idx="14"/>
          </p:nvPr>
        </p:nvSpPr>
        <p:spPr/>
        <p:txBody>
          <a:bodyPr/>
          <a:lstStyle/>
          <a:p>
            <a:endParaRPr kumimoji="1" lang="ja-JP" altLang="en-US"/>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A46063B-F476-5143-9EF7-212F192FDE79}"/>
                  </a:ext>
                </a:extLst>
              </p:cNvPr>
              <p:cNvSpPr txBox="1"/>
              <p:nvPr/>
            </p:nvSpPr>
            <p:spPr>
              <a:xfrm>
                <a:off x="1693134" y="2202182"/>
                <a:ext cx="8487699" cy="14657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000" b="0" i="1" smtClean="0">
                          <a:latin typeface="Cambria Math" panose="02040503050406030204" pitchFamily="18" charset="0"/>
                        </a:rPr>
                        <m:t>𝑟</m:t>
                      </m:r>
                      <m:r>
                        <a:rPr kumimoji="1" lang="en-US" altLang="ja-JP" sz="4000" b="0" i="1" smtClean="0">
                          <a:latin typeface="Cambria Math" panose="02040503050406030204" pitchFamily="18" charset="0"/>
                        </a:rPr>
                        <m:t>=</m:t>
                      </m:r>
                      <m:f>
                        <m:fPr>
                          <m:ctrlPr>
                            <a:rPr lang="en-US" altLang="ja-JP" sz="4000" i="1">
                              <a:latin typeface="Cambria Math" panose="02040503050406030204" pitchFamily="18" charset="0"/>
                            </a:rPr>
                          </m:ctrlPr>
                        </m:fPr>
                        <m:num>
                          <m:nary>
                            <m:naryPr>
                              <m:chr m:val="∑"/>
                              <m:ctrlPr>
                                <a:rPr lang="en-US" altLang="ja-JP" sz="4000" i="1">
                                  <a:latin typeface="Cambria Math" panose="02040503050406030204" pitchFamily="18" charset="0"/>
                                </a:rPr>
                              </m:ctrlPr>
                            </m:naryPr>
                            <m:sub>
                              <m:r>
                                <m:rPr>
                                  <m:brk m:alnAt="23"/>
                                </m:rPr>
                                <a:rPr lang="en-US" altLang="ja-JP" sz="4000" i="1">
                                  <a:latin typeface="Cambria Math" panose="02040503050406030204" pitchFamily="18" charset="0"/>
                                </a:rPr>
                                <m:t>𝑖</m:t>
                              </m:r>
                              <m:r>
                                <a:rPr lang="en-US" altLang="ja-JP" sz="4000" i="1">
                                  <a:latin typeface="Cambria Math" panose="02040503050406030204" pitchFamily="18" charset="0"/>
                                </a:rPr>
                                <m:t>=1</m:t>
                              </m:r>
                            </m:sub>
                            <m:sup>
                              <m:r>
                                <a:rPr lang="en-US" altLang="ja-JP" sz="4000" i="1">
                                  <a:latin typeface="Cambria Math" panose="02040503050406030204" pitchFamily="18" charset="0"/>
                                </a:rPr>
                                <m:t>𝑛</m:t>
                              </m:r>
                            </m:sup>
                            <m:e>
                              <m:d>
                                <m:dPr>
                                  <m:ctrlPr>
                                    <a:rPr lang="en-US" altLang="ja-JP" sz="4000" i="1">
                                      <a:latin typeface="Cambria Math" panose="02040503050406030204" pitchFamily="18" charset="0"/>
                                    </a:rPr>
                                  </m:ctrlPr>
                                </m:d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𝑥</m:t>
                                      </m:r>
                                    </m:e>
                                    <m:sub>
                                      <m:r>
                                        <a:rPr lang="en-US" altLang="ja-JP" sz="4000" i="1">
                                          <a:latin typeface="Cambria Math" panose="02040503050406030204" pitchFamily="18" charset="0"/>
                                        </a:rPr>
                                        <m:t>𝑖</m:t>
                                      </m:r>
                                    </m:sub>
                                  </m:sSub>
                                  <m:r>
                                    <a:rPr lang="en-US" altLang="ja-JP" sz="4000" i="1">
                                      <a:latin typeface="Cambria Math" panose="02040503050406030204" pitchFamily="18" charset="0"/>
                                    </a:rPr>
                                    <m:t>−</m:t>
                                  </m:r>
                                  <m:acc>
                                    <m:accPr>
                                      <m:chr m:val="̅"/>
                                      <m:ctrlPr>
                                        <a:rPr lang="en-US" altLang="ja-JP" sz="4000" i="1">
                                          <a:latin typeface="Cambria Math" panose="02040503050406030204" pitchFamily="18" charset="0"/>
                                        </a:rPr>
                                      </m:ctrlPr>
                                    </m:accPr>
                                    <m:e>
                                      <m:r>
                                        <a:rPr lang="en-US" altLang="ja-JP" sz="4000" i="1">
                                          <a:latin typeface="Cambria Math" panose="02040503050406030204" pitchFamily="18" charset="0"/>
                                        </a:rPr>
                                        <m:t>𝑥</m:t>
                                      </m:r>
                                    </m:e>
                                  </m:acc>
                                </m:e>
                              </m:d>
                              <m:d>
                                <m:dPr>
                                  <m:ctrlPr>
                                    <a:rPr lang="en-US" altLang="ja-JP" sz="4000" i="1">
                                      <a:latin typeface="Cambria Math" panose="02040503050406030204" pitchFamily="18" charset="0"/>
                                    </a:rPr>
                                  </m:ctrlPr>
                                </m:d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𝑦</m:t>
                                      </m:r>
                                    </m:e>
                                    <m:sub>
                                      <m:r>
                                        <a:rPr lang="en-US" altLang="ja-JP" sz="4000" i="1">
                                          <a:latin typeface="Cambria Math" panose="02040503050406030204" pitchFamily="18" charset="0"/>
                                        </a:rPr>
                                        <m:t>𝑖</m:t>
                                      </m:r>
                                    </m:sub>
                                  </m:sSub>
                                  <m:r>
                                    <a:rPr lang="en-US" altLang="ja-JP" sz="4000" i="1">
                                      <a:latin typeface="Cambria Math" panose="02040503050406030204" pitchFamily="18" charset="0"/>
                                    </a:rPr>
                                    <m:t>−</m:t>
                                  </m:r>
                                  <m:acc>
                                    <m:accPr>
                                      <m:chr m:val="̅"/>
                                      <m:ctrlPr>
                                        <a:rPr lang="en-US" altLang="ja-JP" sz="4000" i="1">
                                          <a:latin typeface="Cambria Math" panose="02040503050406030204" pitchFamily="18" charset="0"/>
                                        </a:rPr>
                                      </m:ctrlPr>
                                    </m:accPr>
                                    <m:e>
                                      <m:r>
                                        <a:rPr lang="en-US" altLang="ja-JP" sz="4000" i="1">
                                          <a:latin typeface="Cambria Math" panose="02040503050406030204" pitchFamily="18" charset="0"/>
                                        </a:rPr>
                                        <m:t>𝑦</m:t>
                                      </m:r>
                                    </m:e>
                                  </m:acc>
                                </m:e>
                              </m:d>
                            </m:e>
                          </m:nary>
                        </m:num>
                        <m:den>
                          <m:rad>
                            <m:radPr>
                              <m:degHide m:val="on"/>
                              <m:ctrlPr>
                                <a:rPr lang="en-US" altLang="ja-JP" sz="4000" i="1">
                                  <a:latin typeface="Cambria Math" panose="02040503050406030204" pitchFamily="18" charset="0"/>
                                </a:rPr>
                              </m:ctrlPr>
                            </m:radPr>
                            <m:deg/>
                            <m:e>
                              <m:nary>
                                <m:naryPr>
                                  <m:chr m:val="∑"/>
                                  <m:ctrlPr>
                                    <a:rPr lang="en-US" altLang="ja-JP" sz="4000" i="1">
                                      <a:latin typeface="Cambria Math" panose="02040503050406030204" pitchFamily="18" charset="0"/>
                                    </a:rPr>
                                  </m:ctrlPr>
                                </m:naryPr>
                                <m:sub>
                                  <m:r>
                                    <m:rPr>
                                      <m:brk m:alnAt="23"/>
                                    </m:rPr>
                                    <a:rPr lang="en-US" altLang="ja-JP" sz="4000" i="1">
                                      <a:latin typeface="Cambria Math" panose="02040503050406030204" pitchFamily="18" charset="0"/>
                                    </a:rPr>
                                    <m:t>𝑖</m:t>
                                  </m:r>
                                  <m:r>
                                    <a:rPr lang="en-US" altLang="ja-JP" sz="4000" i="1">
                                      <a:latin typeface="Cambria Math" panose="02040503050406030204" pitchFamily="18" charset="0"/>
                                    </a:rPr>
                                    <m:t>=1</m:t>
                                  </m:r>
                                </m:sub>
                                <m:sup>
                                  <m:r>
                                    <a:rPr lang="en-US" altLang="ja-JP" sz="4000" i="1">
                                      <a:latin typeface="Cambria Math" panose="02040503050406030204" pitchFamily="18" charset="0"/>
                                    </a:rPr>
                                    <m:t>𝑛</m:t>
                                  </m:r>
                                </m:sup>
                                <m:e>
                                  <m:sSup>
                                    <m:sSupPr>
                                      <m:ctrlPr>
                                        <a:rPr lang="en-US" altLang="ja-JP" sz="4000" i="1">
                                          <a:latin typeface="Cambria Math" panose="02040503050406030204" pitchFamily="18" charset="0"/>
                                        </a:rPr>
                                      </m:ctrlPr>
                                    </m:sSupPr>
                                    <m:e>
                                      <m:d>
                                        <m:dPr>
                                          <m:ctrlPr>
                                            <a:rPr lang="en-US" altLang="ja-JP" sz="4000" i="1">
                                              <a:latin typeface="Cambria Math" panose="02040503050406030204" pitchFamily="18" charset="0"/>
                                            </a:rPr>
                                          </m:ctrlPr>
                                        </m:d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𝑥</m:t>
                                              </m:r>
                                            </m:e>
                                            <m:sub>
                                              <m:r>
                                                <a:rPr lang="en-US" altLang="ja-JP" sz="4000" i="1">
                                                  <a:latin typeface="Cambria Math" panose="02040503050406030204" pitchFamily="18" charset="0"/>
                                                </a:rPr>
                                                <m:t>𝑖</m:t>
                                              </m:r>
                                            </m:sub>
                                          </m:sSub>
                                          <m:r>
                                            <a:rPr lang="en-US" altLang="ja-JP" sz="4000" i="1">
                                              <a:latin typeface="Cambria Math" panose="02040503050406030204" pitchFamily="18" charset="0"/>
                                            </a:rPr>
                                            <m:t>−</m:t>
                                          </m:r>
                                          <m:acc>
                                            <m:accPr>
                                              <m:chr m:val="̅"/>
                                              <m:ctrlPr>
                                                <a:rPr lang="en-US" altLang="ja-JP" sz="4000" i="1">
                                                  <a:latin typeface="Cambria Math" panose="02040503050406030204" pitchFamily="18" charset="0"/>
                                                </a:rPr>
                                              </m:ctrlPr>
                                            </m:accPr>
                                            <m:e>
                                              <m:r>
                                                <a:rPr lang="en-US" altLang="ja-JP" sz="4000" i="1">
                                                  <a:latin typeface="Cambria Math" panose="02040503050406030204" pitchFamily="18" charset="0"/>
                                                </a:rPr>
                                                <m:t>𝑥</m:t>
                                              </m:r>
                                            </m:e>
                                          </m:acc>
                                        </m:e>
                                      </m:d>
                                    </m:e>
                                    <m:sup>
                                      <m:r>
                                        <a:rPr lang="en-US" altLang="ja-JP" sz="4000" i="1">
                                          <a:latin typeface="Cambria Math" panose="02040503050406030204" pitchFamily="18" charset="0"/>
                                        </a:rPr>
                                        <m:t>2</m:t>
                                      </m:r>
                                    </m:sup>
                                  </m:sSup>
                                </m:e>
                              </m:nary>
                            </m:e>
                          </m:rad>
                          <m:rad>
                            <m:radPr>
                              <m:degHide m:val="on"/>
                              <m:ctrlPr>
                                <a:rPr lang="en-US" altLang="ja-JP" sz="4000" i="1">
                                  <a:latin typeface="Cambria Math" panose="02040503050406030204" pitchFamily="18" charset="0"/>
                                </a:rPr>
                              </m:ctrlPr>
                            </m:radPr>
                            <m:deg/>
                            <m:e>
                              <m:nary>
                                <m:naryPr>
                                  <m:chr m:val="∑"/>
                                  <m:ctrlPr>
                                    <a:rPr lang="en-US" altLang="ja-JP" sz="4000" i="1">
                                      <a:latin typeface="Cambria Math" panose="02040503050406030204" pitchFamily="18" charset="0"/>
                                    </a:rPr>
                                  </m:ctrlPr>
                                </m:naryPr>
                                <m:sub>
                                  <m:r>
                                    <m:rPr>
                                      <m:brk m:alnAt="23"/>
                                    </m:rPr>
                                    <a:rPr lang="en-US" altLang="ja-JP" sz="4000" i="1">
                                      <a:latin typeface="Cambria Math" panose="02040503050406030204" pitchFamily="18" charset="0"/>
                                    </a:rPr>
                                    <m:t>𝑖</m:t>
                                  </m:r>
                                  <m:r>
                                    <a:rPr lang="en-US" altLang="ja-JP" sz="4000" i="1">
                                      <a:latin typeface="Cambria Math" panose="02040503050406030204" pitchFamily="18" charset="0"/>
                                    </a:rPr>
                                    <m:t>=1</m:t>
                                  </m:r>
                                </m:sub>
                                <m:sup>
                                  <m:r>
                                    <a:rPr lang="en-US" altLang="ja-JP" sz="4000" i="1">
                                      <a:latin typeface="Cambria Math" panose="02040503050406030204" pitchFamily="18" charset="0"/>
                                    </a:rPr>
                                    <m:t>𝑛</m:t>
                                  </m:r>
                                </m:sup>
                                <m:e>
                                  <m:sSup>
                                    <m:sSupPr>
                                      <m:ctrlPr>
                                        <a:rPr lang="en-US" altLang="ja-JP" sz="4000" i="1">
                                          <a:latin typeface="Cambria Math" panose="02040503050406030204" pitchFamily="18" charset="0"/>
                                        </a:rPr>
                                      </m:ctrlPr>
                                    </m:sSupPr>
                                    <m:e>
                                      <m:d>
                                        <m:dPr>
                                          <m:ctrlPr>
                                            <a:rPr lang="en-US" altLang="ja-JP" sz="4000" i="1">
                                              <a:latin typeface="Cambria Math" panose="02040503050406030204" pitchFamily="18" charset="0"/>
                                            </a:rPr>
                                          </m:ctrlPr>
                                        </m:dPr>
                                        <m:e>
                                          <m:sSub>
                                            <m:sSubPr>
                                              <m:ctrlPr>
                                                <a:rPr lang="en-US" altLang="ja-JP" sz="4000" i="1">
                                                  <a:latin typeface="Cambria Math" panose="02040503050406030204" pitchFamily="18" charset="0"/>
                                                </a:rPr>
                                              </m:ctrlPr>
                                            </m:sSubPr>
                                            <m:e>
                                              <m:r>
                                                <a:rPr lang="en-US" altLang="ja-JP" sz="4000" i="1">
                                                  <a:latin typeface="Cambria Math" panose="02040503050406030204" pitchFamily="18" charset="0"/>
                                                </a:rPr>
                                                <m:t>𝑦</m:t>
                                              </m:r>
                                            </m:e>
                                            <m:sub>
                                              <m:r>
                                                <a:rPr lang="en-US" altLang="ja-JP" sz="4000" i="1">
                                                  <a:latin typeface="Cambria Math" panose="02040503050406030204" pitchFamily="18" charset="0"/>
                                                </a:rPr>
                                                <m:t>𝑖</m:t>
                                              </m:r>
                                            </m:sub>
                                          </m:sSub>
                                          <m:r>
                                            <a:rPr lang="en-US" altLang="ja-JP" sz="4000" i="1">
                                              <a:latin typeface="Cambria Math" panose="02040503050406030204" pitchFamily="18" charset="0"/>
                                            </a:rPr>
                                            <m:t>−</m:t>
                                          </m:r>
                                          <m:r>
                                            <a:rPr lang="en-US" altLang="ja-JP" sz="4000" i="1">
                                              <a:latin typeface="Cambria Math" panose="02040503050406030204" pitchFamily="18" charset="0"/>
                                            </a:rPr>
                                            <m:t>𝑦</m:t>
                                          </m:r>
                                        </m:e>
                                      </m:d>
                                    </m:e>
                                    <m:sup>
                                      <m:r>
                                        <a:rPr lang="en-US" altLang="ja-JP" sz="4000" i="1">
                                          <a:latin typeface="Cambria Math" panose="02040503050406030204" pitchFamily="18" charset="0"/>
                                        </a:rPr>
                                        <m:t>2</m:t>
                                      </m:r>
                                    </m:sup>
                                  </m:sSup>
                                </m:e>
                              </m:nary>
                            </m:e>
                          </m:rad>
                        </m:den>
                      </m:f>
                    </m:oMath>
                  </m:oMathPara>
                </a14:m>
                <a:endParaRPr lang="en-US" altLang="ja-JP" sz="4000" i="1" dirty="0">
                  <a:latin typeface="Cambria Math" panose="02040503050406030204" pitchFamily="18" charset="0"/>
                </a:endParaRPr>
              </a:p>
            </p:txBody>
          </p:sp>
        </mc:Choice>
        <mc:Fallback xmlns="">
          <p:sp>
            <p:nvSpPr>
              <p:cNvPr id="8" name="テキスト ボックス 7">
                <a:extLst>
                  <a:ext uri="{FF2B5EF4-FFF2-40B4-BE49-F238E27FC236}">
                    <a16:creationId xmlns:a16="http://schemas.microsoft.com/office/drawing/2014/main" id="{EA46063B-F476-5143-9EF7-212F192FDE79}"/>
                  </a:ext>
                </a:extLst>
              </p:cNvPr>
              <p:cNvSpPr txBox="1">
                <a:spLocks noRot="1" noChangeAspect="1" noMove="1" noResize="1" noEditPoints="1" noAdjustHandles="1" noChangeArrowheads="1" noChangeShapeType="1" noTextEdit="1"/>
              </p:cNvSpPr>
              <p:nvPr/>
            </p:nvSpPr>
            <p:spPr>
              <a:xfrm>
                <a:off x="1693134" y="2202182"/>
                <a:ext cx="8487699" cy="1465722"/>
              </a:xfrm>
              <a:prstGeom prst="rect">
                <a:avLst/>
              </a:prstGeom>
              <a:blipFill>
                <a:blip r:embed="rId3"/>
                <a:stretch>
                  <a:fillRect t="-71552" b="-102586"/>
                </a:stretch>
              </a:blipFill>
            </p:spPr>
            <p:txBody>
              <a:bodyPr/>
              <a:lstStyle/>
              <a:p>
                <a:r>
                  <a:rPr lang="ja-JP" altLang="en-US">
                    <a:noFill/>
                  </a:rPr>
                  <a:t> </a:t>
                </a:r>
              </a:p>
            </p:txBody>
          </p:sp>
        </mc:Fallback>
      </mc:AlternateContent>
      <p:grpSp>
        <p:nvGrpSpPr>
          <p:cNvPr id="19" name="グループ化 18">
            <a:extLst>
              <a:ext uri="{FF2B5EF4-FFF2-40B4-BE49-F238E27FC236}">
                <a16:creationId xmlns:a16="http://schemas.microsoft.com/office/drawing/2014/main" id="{9C79033B-2EE4-F244-9119-970A5C68AE93}"/>
              </a:ext>
            </a:extLst>
          </p:cNvPr>
          <p:cNvGrpSpPr/>
          <p:nvPr/>
        </p:nvGrpSpPr>
        <p:grpSpPr>
          <a:xfrm>
            <a:off x="191344" y="1916832"/>
            <a:ext cx="2008325" cy="3697035"/>
            <a:chOff x="9416267" y="2805662"/>
            <a:chExt cx="2008325" cy="3697035"/>
          </a:xfrm>
        </p:grpSpPr>
        <mc:AlternateContent xmlns:mc="http://schemas.openxmlformats.org/markup-compatibility/2006" xmlns:a14="http://schemas.microsoft.com/office/drawing/2010/main">
          <mc:Choice Requires="a14">
            <p:sp>
              <p:nvSpPr>
                <p:cNvPr id="15" name="正方形/長方形 14">
                  <a:extLst>
                    <a:ext uri="{FF2B5EF4-FFF2-40B4-BE49-F238E27FC236}">
                      <a16:creationId xmlns:a16="http://schemas.microsoft.com/office/drawing/2014/main" id="{45EFF310-D768-5E4E-9FEA-3266B2BB64C7}"/>
                    </a:ext>
                  </a:extLst>
                </p:cNvPr>
                <p:cNvSpPr/>
                <p:nvPr/>
              </p:nvSpPr>
              <p:spPr>
                <a:xfrm>
                  <a:off x="10415401" y="5733256"/>
                  <a:ext cx="77559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400" i="1" smtClean="0">
                                <a:solidFill>
                                  <a:schemeClr val="tx2"/>
                                </a:solidFill>
                                <a:latin typeface="Cambria Math" panose="02040503050406030204" pitchFamily="18" charset="0"/>
                              </a:rPr>
                            </m:ctrlPr>
                          </m:accPr>
                          <m:e>
                            <m:r>
                              <a:rPr lang="en-US" altLang="ja-JP" sz="4400" i="1">
                                <a:solidFill>
                                  <a:schemeClr val="tx2"/>
                                </a:solidFill>
                                <a:latin typeface="Cambria Math" panose="02040503050406030204" pitchFamily="18" charset="0"/>
                              </a:rPr>
                              <m:t>𝑥</m:t>
                            </m:r>
                          </m:e>
                        </m:acc>
                        <m:r>
                          <a:rPr lang="en-US" altLang="ja-JP" sz="4400" i="1">
                            <a:solidFill>
                              <a:schemeClr val="tx2"/>
                            </a:solidFill>
                            <a:latin typeface="Cambria Math" panose="02040503050406030204" pitchFamily="18" charset="0"/>
                          </a:rPr>
                          <m:t>′</m:t>
                        </m:r>
                      </m:oMath>
                    </m:oMathPara>
                  </a14:m>
                  <a:endParaRPr lang="ja-JP" altLang="en-US" sz="4400">
                    <a:solidFill>
                      <a:schemeClr val="tx2"/>
                    </a:solidFill>
                  </a:endParaRPr>
                </a:p>
              </p:txBody>
            </p:sp>
          </mc:Choice>
          <mc:Fallback xmlns="">
            <p:sp>
              <p:nvSpPr>
                <p:cNvPr id="15" name="正方形/長方形 14">
                  <a:extLst>
                    <a:ext uri="{FF2B5EF4-FFF2-40B4-BE49-F238E27FC236}">
                      <a16:creationId xmlns:a16="http://schemas.microsoft.com/office/drawing/2014/main" id="{45EFF310-D768-5E4E-9FEA-3266B2BB64C7}"/>
                    </a:ext>
                  </a:extLst>
                </p:cNvPr>
                <p:cNvSpPr>
                  <a:spLocks noRot="1" noChangeAspect="1" noMove="1" noResize="1" noEditPoints="1" noAdjustHandles="1" noChangeArrowheads="1" noChangeShapeType="1" noTextEdit="1"/>
                </p:cNvSpPr>
                <p:nvPr/>
              </p:nvSpPr>
              <p:spPr>
                <a:xfrm>
                  <a:off x="10415401" y="5733256"/>
                  <a:ext cx="775597" cy="769441"/>
                </a:xfrm>
                <a:prstGeom prst="rect">
                  <a:avLst/>
                </a:prstGeom>
                <a:blipFill>
                  <a:blip r:embed="rId4"/>
                  <a:stretch>
                    <a:fillRect l="-4762" t="-29032" r="-6349" b="-16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DF4C02D8-F895-E544-96B1-0EE5B83246E6}"/>
                    </a:ext>
                  </a:extLst>
                </p:cNvPr>
                <p:cNvSpPr/>
                <p:nvPr/>
              </p:nvSpPr>
              <p:spPr>
                <a:xfrm>
                  <a:off x="9416267" y="4149080"/>
                  <a:ext cx="784189"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400" i="1" smtClean="0">
                                <a:solidFill>
                                  <a:schemeClr val="accent2"/>
                                </a:solidFill>
                                <a:latin typeface="Cambria Math" panose="02040503050406030204" pitchFamily="18" charset="0"/>
                              </a:rPr>
                            </m:ctrlPr>
                          </m:accPr>
                          <m:e>
                            <m:r>
                              <a:rPr lang="en-US" altLang="ja-JP" sz="4400" b="0" i="1" smtClean="0">
                                <a:solidFill>
                                  <a:schemeClr val="accent2"/>
                                </a:solidFill>
                                <a:latin typeface="Cambria Math" panose="02040503050406030204" pitchFamily="18" charset="0"/>
                              </a:rPr>
                              <m:t>𝑦</m:t>
                            </m:r>
                          </m:e>
                        </m:acc>
                        <m:r>
                          <a:rPr lang="en-US" altLang="ja-JP" sz="4400" i="1">
                            <a:solidFill>
                              <a:schemeClr val="accent2"/>
                            </a:solidFill>
                            <a:latin typeface="Cambria Math" panose="02040503050406030204" pitchFamily="18" charset="0"/>
                          </a:rPr>
                          <m:t>′</m:t>
                        </m:r>
                      </m:oMath>
                    </m:oMathPara>
                  </a14:m>
                  <a:endParaRPr lang="ja-JP" altLang="en-US" sz="4400">
                    <a:solidFill>
                      <a:schemeClr val="accent2"/>
                    </a:solidFill>
                  </a:endParaRPr>
                </a:p>
              </p:txBody>
            </p:sp>
          </mc:Choice>
          <mc:Fallback xmlns="">
            <p:sp>
              <p:nvSpPr>
                <p:cNvPr id="16" name="正方形/長方形 15">
                  <a:extLst>
                    <a:ext uri="{FF2B5EF4-FFF2-40B4-BE49-F238E27FC236}">
                      <a16:creationId xmlns:a16="http://schemas.microsoft.com/office/drawing/2014/main" id="{DF4C02D8-F895-E544-96B1-0EE5B83246E6}"/>
                    </a:ext>
                  </a:extLst>
                </p:cNvPr>
                <p:cNvSpPr>
                  <a:spLocks noRot="1" noChangeAspect="1" noMove="1" noResize="1" noEditPoints="1" noAdjustHandles="1" noChangeArrowheads="1" noChangeShapeType="1" noTextEdit="1"/>
                </p:cNvSpPr>
                <p:nvPr/>
              </p:nvSpPr>
              <p:spPr>
                <a:xfrm>
                  <a:off x="9416267" y="4149080"/>
                  <a:ext cx="784189" cy="769441"/>
                </a:xfrm>
                <a:prstGeom prst="rect">
                  <a:avLst/>
                </a:prstGeom>
                <a:blipFill>
                  <a:blip r:embed="rId5"/>
                  <a:stretch>
                    <a:fillRect l="-3175" t="-27419" r="-7937"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a:extLst>
                    <a:ext uri="{FF2B5EF4-FFF2-40B4-BE49-F238E27FC236}">
                      <a16:creationId xmlns:a16="http://schemas.microsoft.com/office/drawing/2014/main" id="{7BCA5471-3B84-A14F-956F-945C758DF066}"/>
                    </a:ext>
                  </a:extLst>
                </p:cNvPr>
                <p:cNvSpPr/>
                <p:nvPr/>
              </p:nvSpPr>
              <p:spPr>
                <a:xfrm>
                  <a:off x="10057668" y="4941168"/>
                  <a:ext cx="646844"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4400" i="1" smtClean="0">
                            <a:solidFill>
                              <a:srgbClr val="00B050"/>
                            </a:solidFill>
                            <a:latin typeface="Cambria Math" panose="02040503050406030204" pitchFamily="18" charset="0"/>
                            <a:ea typeface="Cambria Math" panose="02040503050406030204" pitchFamily="18" charset="0"/>
                          </a:rPr>
                          <m:t>𝜃</m:t>
                        </m:r>
                      </m:oMath>
                    </m:oMathPara>
                  </a14:m>
                  <a:endParaRPr lang="ja-JP" altLang="en-US" sz="4400">
                    <a:solidFill>
                      <a:srgbClr val="00B050"/>
                    </a:solidFill>
                  </a:endParaRPr>
                </a:p>
              </p:txBody>
            </p:sp>
          </mc:Choice>
          <mc:Fallback xmlns="">
            <p:sp>
              <p:nvSpPr>
                <p:cNvPr id="17" name="正方形/長方形 16">
                  <a:extLst>
                    <a:ext uri="{FF2B5EF4-FFF2-40B4-BE49-F238E27FC236}">
                      <a16:creationId xmlns:a16="http://schemas.microsoft.com/office/drawing/2014/main" id="{7BCA5471-3B84-A14F-956F-945C758DF066}"/>
                    </a:ext>
                  </a:extLst>
                </p:cNvPr>
                <p:cNvSpPr>
                  <a:spLocks noRot="1" noChangeAspect="1" noMove="1" noResize="1" noEditPoints="1" noAdjustHandles="1" noChangeArrowheads="1" noChangeShapeType="1" noTextEdit="1"/>
                </p:cNvSpPr>
                <p:nvPr/>
              </p:nvSpPr>
              <p:spPr>
                <a:xfrm>
                  <a:off x="10057668" y="4941168"/>
                  <a:ext cx="646844" cy="769441"/>
                </a:xfrm>
                <a:prstGeom prst="rect">
                  <a:avLst/>
                </a:prstGeom>
                <a:blipFill>
                  <a:blip r:embed="rId6"/>
                  <a:stretch>
                    <a:fillRect l="-5769" r="-3846"/>
                  </a:stretch>
                </a:blipFill>
              </p:spPr>
              <p:txBody>
                <a:bodyPr/>
                <a:lstStyle/>
                <a:p>
                  <a:r>
                    <a:rPr lang="ja-JP" altLang="en-US">
                      <a:noFill/>
                    </a:rPr>
                    <a:t> </a:t>
                  </a:r>
                </a:p>
              </p:txBody>
            </p:sp>
          </mc:Fallback>
        </mc:AlternateContent>
        <p:sp>
          <p:nvSpPr>
            <p:cNvPr id="18" name="円弧 17">
              <a:extLst>
                <a:ext uri="{FF2B5EF4-FFF2-40B4-BE49-F238E27FC236}">
                  <a16:creationId xmlns:a16="http://schemas.microsoft.com/office/drawing/2014/main" id="{4A6834DA-C205-CA44-8158-1D7BD2357E70}"/>
                </a:ext>
              </a:extLst>
            </p:cNvPr>
            <p:cNvSpPr/>
            <p:nvPr/>
          </p:nvSpPr>
          <p:spPr>
            <a:xfrm rot="20639085">
              <a:off x="9658514" y="5648172"/>
              <a:ext cx="718090" cy="720080"/>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5ED28774-9676-E74D-A5BE-1AAA2BDD2350}"/>
                </a:ext>
              </a:extLst>
            </p:cNvPr>
            <p:cNvCxnSpPr/>
            <p:nvPr/>
          </p:nvCxnSpPr>
          <p:spPr>
            <a:xfrm flipV="1">
              <a:off x="9768408" y="4869160"/>
              <a:ext cx="1656184" cy="155105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7EACE3F-0CAF-284C-A0BF-E69EF326383D}"/>
                </a:ext>
              </a:extLst>
            </p:cNvPr>
            <p:cNvCxnSpPr>
              <a:cxnSpLocks/>
            </p:cNvCxnSpPr>
            <p:nvPr/>
          </p:nvCxnSpPr>
          <p:spPr>
            <a:xfrm flipV="1">
              <a:off x="9768408" y="2805662"/>
              <a:ext cx="783704" cy="364767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正方形/長方形 19">
                <a:extLst>
                  <a:ext uri="{FF2B5EF4-FFF2-40B4-BE49-F238E27FC236}">
                    <a16:creationId xmlns:a16="http://schemas.microsoft.com/office/drawing/2014/main" id="{3CCD2DE8-AE8D-F945-8CC7-407BE7B1E2FA}"/>
                  </a:ext>
                </a:extLst>
              </p:cNvPr>
              <p:cNvSpPr/>
              <p:nvPr/>
            </p:nvSpPr>
            <p:spPr>
              <a:xfrm>
                <a:off x="7039360" y="4149080"/>
                <a:ext cx="4658263"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latin typeface="Cambria Math" panose="02040503050406030204" pitchFamily="18" charset="0"/>
                            </a:rPr>
                          </m:ctrlPr>
                        </m:sSupPr>
                        <m:e>
                          <m:acc>
                            <m:accPr>
                              <m:chr m:val="⃗"/>
                              <m:ctrlPr>
                                <a:rPr lang="en-US" altLang="ja-JP" sz="2400" i="1" smtClean="0">
                                  <a:latin typeface="Cambria Math" panose="02040503050406030204" pitchFamily="18" charset="0"/>
                                </a:rPr>
                              </m:ctrlPr>
                            </m:accPr>
                            <m:e>
                              <m:r>
                                <a:rPr lang="en-US" altLang="ja-JP" sz="2400" b="0" i="1" smtClean="0">
                                  <a:latin typeface="Cambria Math" panose="02040503050406030204" pitchFamily="18" charset="0"/>
                                </a:rPr>
                                <m:t>𝑥</m:t>
                              </m:r>
                            </m:e>
                          </m:acc>
                        </m:e>
                        <m:sup>
                          <m:r>
                            <a:rPr lang="en-US" altLang="ja-JP" sz="2400" i="1">
                              <a:latin typeface="Cambria Math" panose="02040503050406030204" pitchFamily="18" charset="0"/>
                            </a:rPr>
                            <m:t>′</m:t>
                          </m:r>
                        </m:sup>
                      </m:sSup>
                      <m:r>
                        <a:rPr lang="en-US" altLang="ja-JP" sz="2400" b="0" i="1" smtClean="0">
                          <a:latin typeface="Cambria Math" panose="02040503050406030204" pitchFamily="18" charset="0"/>
                        </a:rPr>
                        <m:t>,</m:t>
                      </m:r>
                      <m:sSup>
                        <m:sSupPr>
                          <m:ctrlPr>
                            <a:rPr lang="en-US" altLang="ja-JP" sz="2400" i="1">
                              <a:latin typeface="Cambria Math" panose="02040503050406030204" pitchFamily="18" charset="0"/>
                            </a:rPr>
                          </m:ctrlPr>
                        </m:sSupPr>
                        <m:e>
                          <m:acc>
                            <m:accPr>
                              <m:chr m:val="⃗"/>
                              <m:ctrlPr>
                                <a:rPr lang="en-US" altLang="ja-JP" sz="2400" i="1">
                                  <a:latin typeface="Cambria Math" panose="02040503050406030204" pitchFamily="18" charset="0"/>
                                </a:rPr>
                              </m:ctrlPr>
                            </m:accPr>
                            <m:e>
                              <m:r>
                                <a:rPr lang="en-US" altLang="ja-JP" sz="2400" i="1">
                                  <a:latin typeface="Cambria Math" panose="02040503050406030204" pitchFamily="18" charset="0"/>
                                </a:rPr>
                                <m:t>𝑦</m:t>
                              </m:r>
                            </m:e>
                          </m:acc>
                        </m:e>
                        <m:sup>
                          <m:r>
                            <a:rPr lang="en-US" altLang="ja-JP" sz="2400" i="1">
                              <a:latin typeface="Cambria Math" panose="02040503050406030204" pitchFamily="18" charset="0"/>
                            </a:rPr>
                            <m:t>′</m:t>
                          </m:r>
                        </m:sup>
                      </m:sSup>
                      <m:r>
                        <a:rPr lang="en-US" altLang="ja-JP" sz="2400" b="0" i="1" smtClean="0">
                          <a:latin typeface="Cambria Math" panose="02040503050406030204" pitchFamily="18" charset="0"/>
                        </a:rPr>
                        <m:t>: </m:t>
                      </m:r>
                      <m:r>
                        <a:rPr lang="ja-JP" altLang="en-US" sz="2400" i="1">
                          <a:latin typeface="Cambria Math" panose="02040503050406030204" pitchFamily="18" charset="0"/>
                        </a:rPr>
                        <m:t>平均を引いて</m:t>
                      </m:r>
                      <m:r>
                        <a:rPr lang="ja-JP" altLang="en-US" sz="2400" i="1" smtClean="0">
                          <a:latin typeface="Cambria Math" panose="02040503050406030204" pitchFamily="18" charset="0"/>
                        </a:rPr>
                        <m:t>中心を</m:t>
                      </m:r>
                      <m:r>
                        <a:rPr lang="ja-JP" altLang="en-US" sz="2400" i="1">
                          <a:latin typeface="Cambria Math" panose="02040503050406030204" pitchFamily="18" charset="0"/>
                        </a:rPr>
                        <m:t>原点に</m:t>
                      </m:r>
                    </m:oMath>
                  </m:oMathPara>
                </a14:m>
                <a:endParaRPr lang="en-US" altLang="ja-JP"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ja-JP" altLang="en-US" sz="2400" i="1">
                          <a:latin typeface="Cambria Math" panose="02040503050406030204" pitchFamily="18" charset="0"/>
                        </a:rPr>
                        <m:t>揃えた</m:t>
                      </m:r>
                      <m:r>
                        <a:rPr lang="en-US" altLang="ja-JP" sz="2400" b="0" i="1" smtClean="0">
                          <a:latin typeface="Cambria Math" panose="02040503050406030204" pitchFamily="18" charset="0"/>
                        </a:rPr>
                        <m:t>𝑛</m:t>
                      </m:r>
                      <m:r>
                        <a:rPr lang="ja-JP" altLang="en-US" sz="2400" i="1">
                          <a:latin typeface="Cambria Math" panose="02040503050406030204" pitchFamily="18" charset="0"/>
                        </a:rPr>
                        <m:t>次元</m:t>
                      </m:r>
                      <m:r>
                        <a:rPr lang="ja-JP" altLang="en-US" sz="2400" i="1" smtClean="0">
                          <a:latin typeface="Cambria Math" panose="02040503050406030204" pitchFamily="18" charset="0"/>
                        </a:rPr>
                        <m:t>の</m:t>
                      </m:r>
                      <m:r>
                        <a:rPr lang="ja-JP" altLang="en-US" sz="2400" i="1">
                          <a:latin typeface="Cambria Math" panose="02040503050406030204" pitchFamily="18" charset="0"/>
                        </a:rPr>
                        <m:t>ベクトル</m:t>
                      </m:r>
                    </m:oMath>
                  </m:oMathPara>
                </a14:m>
                <a:endParaRPr lang="en-US" altLang="ja-JP" sz="3200" b="0" i="1" dirty="0"/>
              </a:p>
            </p:txBody>
          </p:sp>
        </mc:Choice>
        <mc:Fallback xmlns="">
          <p:sp>
            <p:nvSpPr>
              <p:cNvPr id="20" name="正方形/長方形 19">
                <a:extLst>
                  <a:ext uri="{FF2B5EF4-FFF2-40B4-BE49-F238E27FC236}">
                    <a16:creationId xmlns:a16="http://schemas.microsoft.com/office/drawing/2014/main" id="{3CCD2DE8-AE8D-F945-8CC7-407BE7B1E2FA}"/>
                  </a:ext>
                </a:extLst>
              </p:cNvPr>
              <p:cNvSpPr>
                <a:spLocks noRot="1" noChangeAspect="1" noMove="1" noResize="1" noEditPoints="1" noAdjustHandles="1" noChangeArrowheads="1" noChangeShapeType="1" noTextEdit="1"/>
              </p:cNvSpPr>
              <p:nvPr/>
            </p:nvSpPr>
            <p:spPr>
              <a:xfrm>
                <a:off x="7039360" y="4149080"/>
                <a:ext cx="4658263" cy="830997"/>
              </a:xfrm>
              <a:prstGeom prst="rect">
                <a:avLst/>
              </a:prstGeom>
              <a:blipFill>
                <a:blip r:embed="rId7"/>
                <a:stretch>
                  <a:fillRect t="-10448" b="-2985"/>
                </a:stretch>
              </a:blipFill>
            </p:spPr>
            <p:txBody>
              <a:bodyPr/>
              <a:lstStyle/>
              <a:p>
                <a:r>
                  <a:rPr lang="ja-JP" altLang="en-US">
                    <a:noFill/>
                  </a:rPr>
                  <a:t> </a:t>
                </a:r>
              </a:p>
            </p:txBody>
          </p:sp>
        </mc:Fallback>
      </mc:AlternateContent>
      <p:grpSp>
        <p:nvGrpSpPr>
          <p:cNvPr id="3" name="グループ化 2">
            <a:extLst>
              <a:ext uri="{FF2B5EF4-FFF2-40B4-BE49-F238E27FC236}">
                <a16:creationId xmlns:a16="http://schemas.microsoft.com/office/drawing/2014/main" id="{0CCF143B-9AFB-3140-BFF5-17F38E724EB9}"/>
              </a:ext>
            </a:extLst>
          </p:cNvPr>
          <p:cNvGrpSpPr/>
          <p:nvPr/>
        </p:nvGrpSpPr>
        <p:grpSpPr>
          <a:xfrm>
            <a:off x="3863752" y="1706101"/>
            <a:ext cx="7791174" cy="1146835"/>
            <a:chOff x="3863752" y="1706101"/>
            <a:chExt cx="7791174" cy="1146835"/>
          </a:xfrm>
        </p:grpSpPr>
        <mc:AlternateContent xmlns:mc="http://schemas.openxmlformats.org/markup-compatibility/2006" xmlns:a14="http://schemas.microsoft.com/office/drawing/2010/main">
          <mc:Choice Requires="a14">
            <p:sp>
              <p:nvSpPr>
                <p:cNvPr id="21" name="正方形/長方形 20">
                  <a:extLst>
                    <a:ext uri="{FF2B5EF4-FFF2-40B4-BE49-F238E27FC236}">
                      <a16:creationId xmlns:a16="http://schemas.microsoft.com/office/drawing/2014/main" id="{3DA56144-8F3A-C143-A48A-A84F137BC36A}"/>
                    </a:ext>
                  </a:extLst>
                </p:cNvPr>
                <p:cNvSpPr/>
                <p:nvPr/>
              </p:nvSpPr>
              <p:spPr>
                <a:xfrm>
                  <a:off x="9638605" y="1706101"/>
                  <a:ext cx="2016321" cy="523220"/>
                </a:xfrm>
                <a:prstGeom prst="rect">
                  <a:avLst/>
                </a:prstGeom>
              </p:spPr>
              <p:txBody>
                <a:bodyPr wrap="none">
                  <a:spAutoFit/>
                </a:bodyPr>
                <a:lstStyle/>
                <a:p>
                  <a14:m>
                    <m:oMath xmlns:m="http://schemas.openxmlformats.org/officeDocument/2006/math">
                      <m:acc>
                        <m:accPr>
                          <m:chr m:val="⃗"/>
                          <m:ctrlPr>
                            <a:rPr lang="en-US" altLang="ja-JP" sz="2800" i="1">
                              <a:latin typeface="Cambria Math" panose="02040503050406030204" pitchFamily="18" charset="0"/>
                            </a:rPr>
                          </m:ctrlPr>
                        </m:accPr>
                        <m:e>
                          <m:r>
                            <a:rPr lang="en-US" altLang="ja-JP" sz="2800" i="1" smtClean="0">
                              <a:latin typeface="Cambria Math" panose="02040503050406030204" pitchFamily="18" charset="0"/>
                            </a:rPr>
                            <m:t>𝑥</m:t>
                          </m:r>
                        </m:e>
                      </m:acc>
                      <m:r>
                        <a:rPr lang="en-US" altLang="ja-JP" sz="2800" i="1" smtClean="0">
                          <a:latin typeface="Cambria Math" panose="02040503050406030204" pitchFamily="18" charset="0"/>
                        </a:rPr>
                        <m:t>′</m:t>
                      </m:r>
                      <m:r>
                        <m:rPr>
                          <m:nor/>
                        </m:rPr>
                        <a:rPr lang="ja-JP" altLang="en-US" sz="2800">
                          <a:latin typeface="Meiryo UI" panose="020B0604030504040204" pitchFamily="34" charset="-128"/>
                          <a:ea typeface="Meiryo UI" panose="020B0604030504040204" pitchFamily="34" charset="-128"/>
                        </a:rPr>
                        <m:t>と</m:t>
                      </m:r>
                      <m:acc>
                        <m:accPr>
                          <m:chr m:val="⃗"/>
                          <m:ctrlPr>
                            <a:rPr lang="en-US" altLang="ja-JP" sz="2800" i="1">
                              <a:latin typeface="Cambria Math" panose="02040503050406030204" pitchFamily="18" charset="0"/>
                            </a:rPr>
                          </m:ctrlPr>
                        </m:accPr>
                        <m:e>
                          <m:r>
                            <a:rPr lang="en-US" altLang="ja-JP" sz="2800" i="1">
                              <a:latin typeface="Cambria Math" panose="02040503050406030204" pitchFamily="18" charset="0"/>
                            </a:rPr>
                            <m:t>𝑦</m:t>
                          </m:r>
                        </m:e>
                      </m:acc>
                      <m:r>
                        <a:rPr lang="en-US" altLang="ja-JP" sz="2800" i="1" smtClean="0">
                          <a:latin typeface="Cambria Math" panose="02040503050406030204" pitchFamily="18" charset="0"/>
                        </a:rPr>
                        <m:t>′</m:t>
                      </m:r>
                    </m:oMath>
                  </a14:m>
                  <a:r>
                    <a:rPr lang="ja-JP" altLang="en-US" sz="2800">
                      <a:latin typeface="Meiryo UI" panose="020B0604030504040204" pitchFamily="34" charset="-128"/>
                      <a:ea typeface="Meiryo UI" panose="020B0604030504040204" pitchFamily="34" charset="-128"/>
                    </a:rPr>
                    <a:t>の内積</a:t>
                  </a:r>
                </a:p>
              </p:txBody>
            </p:sp>
          </mc:Choice>
          <mc:Fallback xmlns="">
            <p:sp>
              <p:nvSpPr>
                <p:cNvPr id="21" name="正方形/長方形 20">
                  <a:extLst>
                    <a:ext uri="{FF2B5EF4-FFF2-40B4-BE49-F238E27FC236}">
                      <a16:creationId xmlns:a16="http://schemas.microsoft.com/office/drawing/2014/main" id="{3DA56144-8F3A-C143-A48A-A84F137BC36A}"/>
                    </a:ext>
                  </a:extLst>
                </p:cNvPr>
                <p:cNvSpPr>
                  <a:spLocks noRot="1" noChangeAspect="1" noMove="1" noResize="1" noEditPoints="1" noAdjustHandles="1" noChangeArrowheads="1" noChangeShapeType="1" noTextEdit="1"/>
                </p:cNvSpPr>
                <p:nvPr/>
              </p:nvSpPr>
              <p:spPr>
                <a:xfrm>
                  <a:off x="9638605" y="1706101"/>
                  <a:ext cx="2016321" cy="523220"/>
                </a:xfrm>
                <a:prstGeom prst="rect">
                  <a:avLst/>
                </a:prstGeom>
                <a:blipFill>
                  <a:blip r:embed="rId8"/>
                  <a:stretch>
                    <a:fillRect l="-1250" t="-19048" r="-5625" b="-33333"/>
                  </a:stretch>
                </a:blipFill>
              </p:spPr>
              <p:txBody>
                <a:bodyPr/>
                <a:lstStyle/>
                <a:p>
                  <a:r>
                    <a:rPr lang="ja-JP" altLang="en-US">
                      <a:noFill/>
                    </a:rPr>
                    <a:t> </a:t>
                  </a:r>
                </a:p>
              </p:txBody>
            </p:sp>
          </mc:Fallback>
        </mc:AlternateContent>
        <p:sp>
          <p:nvSpPr>
            <p:cNvPr id="22" name="正方形/長方形 21">
              <a:extLst>
                <a:ext uri="{FF2B5EF4-FFF2-40B4-BE49-F238E27FC236}">
                  <a16:creationId xmlns:a16="http://schemas.microsoft.com/office/drawing/2014/main" id="{7422C36C-1EF2-A340-91A2-60442E0BF6AF}"/>
                </a:ext>
              </a:extLst>
            </p:cNvPr>
            <p:cNvSpPr/>
            <p:nvPr/>
          </p:nvSpPr>
          <p:spPr>
            <a:xfrm>
              <a:off x="3863752" y="2107060"/>
              <a:ext cx="4896544" cy="745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24" name="直線矢印コネクタ 23">
              <a:extLst>
                <a:ext uri="{FF2B5EF4-FFF2-40B4-BE49-F238E27FC236}">
                  <a16:creationId xmlns:a16="http://schemas.microsoft.com/office/drawing/2014/main" id="{2C50373D-FDCD-C442-B753-5AEFA6527AAA}"/>
                </a:ext>
              </a:extLst>
            </p:cNvPr>
            <p:cNvCxnSpPr/>
            <p:nvPr/>
          </p:nvCxnSpPr>
          <p:spPr>
            <a:xfrm flipV="1">
              <a:off x="8760296" y="1953913"/>
              <a:ext cx="833368" cy="1532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正方形/長方形 8">
                <a:extLst>
                  <a:ext uri="{FF2B5EF4-FFF2-40B4-BE49-F238E27FC236}">
                    <a16:creationId xmlns:a16="http://schemas.microsoft.com/office/drawing/2014/main" id="{F187F0F7-ACE5-5347-8482-E255CB50D344}"/>
                  </a:ext>
                </a:extLst>
              </p:cNvPr>
              <p:cNvSpPr/>
              <p:nvPr/>
            </p:nvSpPr>
            <p:spPr>
              <a:xfrm>
                <a:off x="2399928" y="3777850"/>
                <a:ext cx="7656512" cy="2027414"/>
              </a:xfrm>
              <a:prstGeom prst="rect">
                <a:avLst/>
              </a:prstGeom>
            </p:spPr>
            <p:txBody>
              <a:bodyPr wrap="square">
                <a:spAutoFit/>
              </a:bodyPr>
              <a:lstStyle/>
              <a:p>
                <a:pPr lvl="0"/>
                <a14:m>
                  <m:oMathPara xmlns:m="http://schemas.openxmlformats.org/officeDocument/2006/math">
                    <m:oMathParaPr>
                      <m:jc m:val="left"/>
                    </m:oMathParaPr>
                    <m:oMath xmlns:m="http://schemas.openxmlformats.org/officeDocument/2006/math">
                      <m:r>
                        <a:rPr lang="en-US" altLang="ja-JP" sz="4000">
                          <a:solidFill>
                            <a:prstClr val="black"/>
                          </a:solidFill>
                          <a:latin typeface="Cambria Math" panose="02040503050406030204" pitchFamily="18" charset="0"/>
                        </a:rPr>
                        <m:t>=</m:t>
                      </m:r>
                      <m:f>
                        <m:fPr>
                          <m:ctrlPr>
                            <a:rPr lang="en-US" altLang="ja-JP" sz="4000" i="1">
                              <a:solidFill>
                                <a:prstClr val="black"/>
                              </a:solidFill>
                              <a:latin typeface="Cambria Math" panose="02040503050406030204" pitchFamily="18" charset="0"/>
                            </a:rPr>
                          </m:ctrlPr>
                        </m:fPr>
                        <m:num>
                          <m:acc>
                            <m:accPr>
                              <m:chr m:val="⃗"/>
                              <m:ctrlPr>
                                <a:rPr lang="en-US" altLang="ja-JP" sz="4000" i="1">
                                  <a:solidFill>
                                    <a:prstClr val="black"/>
                                  </a:solidFill>
                                  <a:latin typeface="Cambria Math" panose="02040503050406030204" pitchFamily="18" charset="0"/>
                                </a:rPr>
                              </m:ctrlPr>
                            </m:accPr>
                            <m:e>
                              <m:r>
                                <a:rPr lang="en-US" altLang="ja-JP" sz="4000" i="1">
                                  <a:solidFill>
                                    <a:prstClr val="black"/>
                                  </a:solidFill>
                                  <a:latin typeface="Cambria Math" panose="02040503050406030204" pitchFamily="18" charset="0"/>
                                </a:rPr>
                                <m:t>𝑥</m:t>
                              </m:r>
                            </m:e>
                          </m:acc>
                          <m:r>
                            <a:rPr lang="en-US" altLang="ja-JP" sz="4000" i="1">
                              <a:solidFill>
                                <a:prstClr val="black"/>
                              </a:solidFill>
                              <a:latin typeface="Cambria Math" panose="02040503050406030204" pitchFamily="18" charset="0"/>
                            </a:rPr>
                            <m:t>′</m:t>
                          </m:r>
                          <m:r>
                            <a:rPr lang="en-US" altLang="ja-JP" sz="4000" i="1">
                              <a:solidFill>
                                <a:prstClr val="black"/>
                              </a:solidFill>
                              <a:latin typeface="Cambria Math" panose="02040503050406030204" pitchFamily="18" charset="0"/>
                              <a:ea typeface="Cambria Math" panose="02040503050406030204" pitchFamily="18" charset="0"/>
                            </a:rPr>
                            <m:t>∙</m:t>
                          </m:r>
                          <m:acc>
                            <m:accPr>
                              <m:chr m:val="⃗"/>
                              <m:ctrlPr>
                                <a:rPr lang="en-US" altLang="ja-JP" sz="4000" i="1">
                                  <a:solidFill>
                                    <a:prstClr val="black"/>
                                  </a:solidFill>
                                  <a:latin typeface="Cambria Math" panose="02040503050406030204" pitchFamily="18" charset="0"/>
                                </a:rPr>
                              </m:ctrlPr>
                            </m:accPr>
                            <m:e>
                              <m:r>
                                <a:rPr lang="en-US" altLang="ja-JP" sz="4000" i="1">
                                  <a:solidFill>
                                    <a:prstClr val="black"/>
                                  </a:solidFill>
                                  <a:latin typeface="Cambria Math" panose="02040503050406030204" pitchFamily="18" charset="0"/>
                                </a:rPr>
                                <m:t>𝑦</m:t>
                              </m:r>
                            </m:e>
                          </m:acc>
                          <m:r>
                            <a:rPr lang="en-US" altLang="ja-JP" sz="4000" i="1">
                              <a:solidFill>
                                <a:prstClr val="black"/>
                              </a:solidFill>
                              <a:latin typeface="Cambria Math" panose="02040503050406030204" pitchFamily="18" charset="0"/>
                            </a:rPr>
                            <m:t>′</m:t>
                          </m:r>
                        </m:num>
                        <m:den>
                          <m:d>
                            <m:dPr>
                              <m:begChr m:val="|"/>
                              <m:endChr m:val="|"/>
                              <m:ctrlPr>
                                <a:rPr lang="en-US" altLang="ja-JP" sz="4000" i="1">
                                  <a:solidFill>
                                    <a:prstClr val="black"/>
                                  </a:solidFill>
                                  <a:latin typeface="Cambria Math" panose="02040503050406030204" pitchFamily="18" charset="0"/>
                                </a:rPr>
                              </m:ctrlPr>
                            </m:dPr>
                            <m:e>
                              <m:acc>
                                <m:accPr>
                                  <m:chr m:val="⃗"/>
                                  <m:ctrlPr>
                                    <a:rPr lang="en-US" altLang="ja-JP" sz="4000" i="1">
                                      <a:solidFill>
                                        <a:prstClr val="black"/>
                                      </a:solidFill>
                                      <a:latin typeface="Cambria Math" panose="02040503050406030204" pitchFamily="18" charset="0"/>
                                    </a:rPr>
                                  </m:ctrlPr>
                                </m:accPr>
                                <m:e>
                                  <m:r>
                                    <a:rPr lang="en-US" altLang="ja-JP" sz="4000" i="1">
                                      <a:solidFill>
                                        <a:prstClr val="black"/>
                                      </a:solidFill>
                                      <a:latin typeface="Cambria Math" panose="02040503050406030204" pitchFamily="18" charset="0"/>
                                    </a:rPr>
                                    <m:t>𝑥</m:t>
                                  </m:r>
                                </m:e>
                              </m:acc>
                              <m:r>
                                <a:rPr lang="en-US" altLang="ja-JP" sz="4000" i="1">
                                  <a:solidFill>
                                    <a:prstClr val="black"/>
                                  </a:solidFill>
                                  <a:latin typeface="Cambria Math" panose="02040503050406030204" pitchFamily="18" charset="0"/>
                                </a:rPr>
                                <m:t>′</m:t>
                              </m:r>
                            </m:e>
                          </m:d>
                          <m:d>
                            <m:dPr>
                              <m:begChr m:val="|"/>
                              <m:endChr m:val="|"/>
                              <m:ctrlPr>
                                <a:rPr lang="en-US" altLang="ja-JP" sz="4000" i="1">
                                  <a:solidFill>
                                    <a:prstClr val="black"/>
                                  </a:solidFill>
                                  <a:latin typeface="Cambria Math" panose="02040503050406030204" pitchFamily="18" charset="0"/>
                                </a:rPr>
                              </m:ctrlPr>
                            </m:dPr>
                            <m:e>
                              <m:acc>
                                <m:accPr>
                                  <m:chr m:val="⃗"/>
                                  <m:ctrlPr>
                                    <a:rPr lang="en-US" altLang="ja-JP" sz="4000" i="1">
                                      <a:solidFill>
                                        <a:prstClr val="black"/>
                                      </a:solidFill>
                                      <a:latin typeface="Cambria Math" panose="02040503050406030204" pitchFamily="18" charset="0"/>
                                    </a:rPr>
                                  </m:ctrlPr>
                                </m:accPr>
                                <m:e>
                                  <m:r>
                                    <a:rPr lang="en-US" altLang="ja-JP" sz="4000" i="1">
                                      <a:solidFill>
                                        <a:prstClr val="black"/>
                                      </a:solidFill>
                                      <a:latin typeface="Cambria Math" panose="02040503050406030204" pitchFamily="18" charset="0"/>
                                    </a:rPr>
                                    <m:t>𝑦</m:t>
                                  </m:r>
                                </m:e>
                              </m:acc>
                              <m:r>
                                <a:rPr lang="en-US" altLang="ja-JP" sz="4000" i="1">
                                  <a:solidFill>
                                    <a:prstClr val="black"/>
                                  </a:solidFill>
                                  <a:latin typeface="Cambria Math" panose="02040503050406030204" pitchFamily="18" charset="0"/>
                                </a:rPr>
                                <m:t>′</m:t>
                              </m:r>
                            </m:e>
                          </m:d>
                        </m:den>
                      </m:f>
                    </m:oMath>
                  </m:oMathPara>
                </a14:m>
                <a:endParaRPr lang="en-US" altLang="ja-JP" sz="4000" i="1" dirty="0">
                  <a:solidFill>
                    <a:prstClr val="black"/>
                  </a:solidFill>
                  <a:latin typeface="Cambria Math" panose="02040503050406030204" pitchFamily="18" charset="0"/>
                </a:endParaRPr>
              </a:p>
              <a:p>
                <a:pPr lvl="0"/>
                <a14:m>
                  <m:oMathPara xmlns:m="http://schemas.openxmlformats.org/officeDocument/2006/math">
                    <m:oMathParaPr>
                      <m:jc m:val="left"/>
                    </m:oMathParaPr>
                    <m:oMath xmlns:m="http://schemas.openxmlformats.org/officeDocument/2006/math">
                      <m:r>
                        <a:rPr lang="en-US" altLang="ja-JP" sz="4000">
                          <a:solidFill>
                            <a:prstClr val="black"/>
                          </a:solidFill>
                          <a:latin typeface="Cambria Math" panose="02040503050406030204" pitchFamily="18" charset="0"/>
                        </a:rPr>
                        <m:t>=</m:t>
                      </m:r>
                      <m:func>
                        <m:funcPr>
                          <m:ctrlPr>
                            <a:rPr lang="en-US" altLang="ja-JP" sz="4000" i="1">
                              <a:solidFill>
                                <a:prstClr val="black"/>
                              </a:solidFill>
                              <a:latin typeface="Cambria Math" panose="02040503050406030204" pitchFamily="18" charset="0"/>
                            </a:rPr>
                          </m:ctrlPr>
                        </m:funcPr>
                        <m:fName>
                          <m:r>
                            <m:rPr>
                              <m:sty m:val="p"/>
                            </m:rPr>
                            <a:rPr lang="en-US" altLang="ja-JP" sz="4000">
                              <a:solidFill>
                                <a:prstClr val="black"/>
                              </a:solidFill>
                              <a:latin typeface="Cambria Math" panose="02040503050406030204" pitchFamily="18" charset="0"/>
                            </a:rPr>
                            <m:t>cos</m:t>
                          </m:r>
                        </m:fName>
                        <m:e>
                          <m:r>
                            <a:rPr lang="en-US" altLang="ja-JP" sz="4000" i="1">
                              <a:solidFill>
                                <a:prstClr val="black"/>
                              </a:solidFill>
                              <a:latin typeface="Cambria Math" panose="02040503050406030204" pitchFamily="18" charset="0"/>
                              <a:ea typeface="Cambria Math" panose="02040503050406030204" pitchFamily="18" charset="0"/>
                            </a:rPr>
                            <m:t>𝜃</m:t>
                          </m:r>
                        </m:e>
                      </m:func>
                      <m:r>
                        <a:rPr lang="en-US" altLang="ja-JP" sz="4000" i="1">
                          <a:solidFill>
                            <a:prstClr val="black"/>
                          </a:solidFill>
                          <a:latin typeface="Cambria Math" panose="02040503050406030204" pitchFamily="18" charset="0"/>
                        </a:rPr>
                        <m:t>          </m:t>
                      </m:r>
                      <m:d>
                        <m:dPr>
                          <m:ctrlPr>
                            <a:rPr lang="en-US" altLang="ja-JP" sz="4000" i="1">
                              <a:solidFill>
                                <a:prstClr val="black"/>
                              </a:solidFill>
                              <a:latin typeface="Cambria Math" panose="02040503050406030204" pitchFamily="18" charset="0"/>
                            </a:rPr>
                          </m:ctrlPr>
                        </m:dPr>
                        <m:e>
                          <m:r>
                            <a:rPr lang="en-US" altLang="ja-JP" sz="4000" i="1">
                              <a:solidFill>
                                <a:prstClr val="black"/>
                              </a:solidFill>
                              <a:latin typeface="Cambria Math" panose="02040503050406030204" pitchFamily="18" charset="0"/>
                            </a:rPr>
                            <m:t>−1</m:t>
                          </m:r>
                          <m:r>
                            <a:rPr lang="en-US" altLang="ja-JP" sz="4000" i="1">
                              <a:solidFill>
                                <a:prstClr val="black"/>
                              </a:solidFill>
                              <a:latin typeface="Cambria Math" panose="02040503050406030204" pitchFamily="18" charset="0"/>
                              <a:ea typeface="Cambria Math" panose="02040503050406030204" pitchFamily="18" charset="0"/>
                            </a:rPr>
                            <m:t>≤</m:t>
                          </m:r>
                          <m:r>
                            <a:rPr lang="en-US" altLang="ja-JP" sz="4000" i="1">
                              <a:solidFill>
                                <a:prstClr val="black"/>
                              </a:solidFill>
                              <a:latin typeface="Cambria Math" panose="02040503050406030204" pitchFamily="18" charset="0"/>
                              <a:ea typeface="Cambria Math" panose="02040503050406030204" pitchFamily="18" charset="0"/>
                            </a:rPr>
                            <m:t>𝑟</m:t>
                          </m:r>
                          <m:r>
                            <a:rPr lang="en-US" altLang="ja-JP" sz="4000" i="1">
                              <a:solidFill>
                                <a:prstClr val="black"/>
                              </a:solidFill>
                              <a:latin typeface="Cambria Math" panose="02040503050406030204" pitchFamily="18" charset="0"/>
                              <a:ea typeface="Cambria Math" panose="02040503050406030204" pitchFamily="18" charset="0"/>
                            </a:rPr>
                            <m:t>≤1</m:t>
                          </m:r>
                        </m:e>
                      </m:d>
                    </m:oMath>
                  </m:oMathPara>
                </a14:m>
                <a:endParaRPr lang="en-US" altLang="ja-JP" sz="4000" dirty="0">
                  <a:solidFill>
                    <a:prstClr val="black"/>
                  </a:solidFill>
                </a:endParaRPr>
              </a:p>
            </p:txBody>
          </p:sp>
        </mc:Choice>
        <mc:Fallback xmlns="">
          <p:sp>
            <p:nvSpPr>
              <p:cNvPr id="9" name="正方形/長方形 8">
                <a:extLst>
                  <a:ext uri="{FF2B5EF4-FFF2-40B4-BE49-F238E27FC236}">
                    <a16:creationId xmlns:a16="http://schemas.microsoft.com/office/drawing/2014/main" id="{F187F0F7-ACE5-5347-8482-E255CB50D344}"/>
                  </a:ext>
                </a:extLst>
              </p:cNvPr>
              <p:cNvSpPr>
                <a:spLocks noRot="1" noChangeAspect="1" noMove="1" noResize="1" noEditPoints="1" noAdjustHandles="1" noChangeArrowheads="1" noChangeShapeType="1" noTextEdit="1"/>
              </p:cNvSpPr>
              <p:nvPr/>
            </p:nvSpPr>
            <p:spPr>
              <a:xfrm>
                <a:off x="2399928" y="3777850"/>
                <a:ext cx="7656512" cy="2027414"/>
              </a:xfrm>
              <a:prstGeom prst="rect">
                <a:avLst/>
              </a:prstGeom>
              <a:blipFill>
                <a:blip r:embed="rId9"/>
                <a:stretch>
                  <a:fillRect l="-332" t="-9375" b="-875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374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50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D44DA2-0ADE-1C4E-A793-385B572783BF}"/>
              </a:ext>
            </a:extLst>
          </p:cNvPr>
          <p:cNvSpPr>
            <a:spLocks noGrp="1"/>
          </p:cNvSpPr>
          <p:nvPr>
            <p:ph type="title"/>
          </p:nvPr>
        </p:nvSpPr>
        <p:spPr/>
        <p:txBody>
          <a:bodyPr/>
          <a:lstStyle/>
          <a:p>
            <a:r>
              <a:rPr lang="ja-JP" altLang="en-US"/>
              <a:t>相関係数に対応する</a:t>
            </a:r>
            <a:r>
              <a:rPr kumimoji="1" lang="ja-JP" altLang="en-US"/>
              <a:t>散布図と相関の強さのめやす</a:t>
            </a:r>
          </a:p>
        </p:txBody>
      </p:sp>
      <p:sp>
        <p:nvSpPr>
          <p:cNvPr id="9" name="テキスト プレースホルダー 8">
            <a:extLst>
              <a:ext uri="{FF2B5EF4-FFF2-40B4-BE49-F238E27FC236}">
                <a16:creationId xmlns:a16="http://schemas.microsoft.com/office/drawing/2014/main" id="{8DC521B7-E438-A34C-B529-E8173555CFAE}"/>
              </a:ext>
            </a:extLst>
          </p:cNvPr>
          <p:cNvSpPr>
            <a:spLocks noGrp="1"/>
          </p:cNvSpPr>
          <p:nvPr>
            <p:ph type="body" sz="quarter" idx="14"/>
          </p:nvPr>
        </p:nvSpPr>
        <p:spPr/>
        <p:txBody>
          <a:bodyPr/>
          <a:lstStyle/>
          <a:p>
            <a:endParaRPr lang="ja-JP" altLang="en-US"/>
          </a:p>
        </p:txBody>
      </p:sp>
      <p:pic>
        <p:nvPicPr>
          <p:cNvPr id="4" name="図 3">
            <a:extLst>
              <a:ext uri="{FF2B5EF4-FFF2-40B4-BE49-F238E27FC236}">
                <a16:creationId xmlns:a16="http://schemas.microsoft.com/office/drawing/2014/main" id="{BE8E687C-B321-6E44-B771-AD934FB22675}"/>
              </a:ext>
            </a:extLst>
          </p:cNvPr>
          <p:cNvPicPr>
            <a:picLocks noChangeAspect="1"/>
          </p:cNvPicPr>
          <p:nvPr/>
        </p:nvPicPr>
        <p:blipFill>
          <a:blip r:embed="rId2"/>
          <a:stretch>
            <a:fillRect/>
          </a:stretch>
        </p:blipFill>
        <p:spPr>
          <a:xfrm>
            <a:off x="0" y="1628800"/>
            <a:ext cx="12067504" cy="1193745"/>
          </a:xfrm>
          <a:prstGeom prst="rect">
            <a:avLst/>
          </a:prstGeom>
        </p:spPr>
      </p:pic>
      <p:cxnSp>
        <p:nvCxnSpPr>
          <p:cNvPr id="7" name="直線矢印コネクタ 6">
            <a:extLst>
              <a:ext uri="{FF2B5EF4-FFF2-40B4-BE49-F238E27FC236}">
                <a16:creationId xmlns:a16="http://schemas.microsoft.com/office/drawing/2014/main" id="{EBF3B480-04C7-1242-A2EC-0B4BD43193EE}"/>
              </a:ext>
            </a:extLst>
          </p:cNvPr>
          <p:cNvCxnSpPr>
            <a:cxnSpLocks/>
          </p:cNvCxnSpPr>
          <p:nvPr/>
        </p:nvCxnSpPr>
        <p:spPr>
          <a:xfrm flipH="1">
            <a:off x="605307" y="3280522"/>
            <a:ext cx="476518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AFA942-D0AE-3A4A-8728-F70B77D53FD5}"/>
              </a:ext>
            </a:extLst>
          </p:cNvPr>
          <p:cNvSpPr txBox="1"/>
          <p:nvPr/>
        </p:nvSpPr>
        <p:spPr>
          <a:xfrm>
            <a:off x="2108798" y="2636912"/>
            <a:ext cx="2031325" cy="646331"/>
          </a:xfrm>
          <a:prstGeom prst="rect">
            <a:avLst/>
          </a:prstGeom>
          <a:noFill/>
        </p:spPr>
        <p:txBody>
          <a:bodyPr wrap="none" rtlCol="0">
            <a:spAutoFit/>
          </a:bodyPr>
          <a:lstStyle/>
          <a:p>
            <a:r>
              <a:rPr lang="ja-JP" altLang="en-US" sz="3600"/>
              <a:t>正の相関</a:t>
            </a:r>
            <a:endParaRPr kumimoji="1" lang="ja-JP" altLang="en-US" sz="3600"/>
          </a:p>
        </p:txBody>
      </p:sp>
      <p:cxnSp>
        <p:nvCxnSpPr>
          <p:cNvPr id="12" name="直線矢印コネクタ 11">
            <a:extLst>
              <a:ext uri="{FF2B5EF4-FFF2-40B4-BE49-F238E27FC236}">
                <a16:creationId xmlns:a16="http://schemas.microsoft.com/office/drawing/2014/main" id="{68508995-0EAD-0A45-86C4-1087BA633672}"/>
              </a:ext>
            </a:extLst>
          </p:cNvPr>
          <p:cNvCxnSpPr>
            <a:cxnSpLocks/>
          </p:cNvCxnSpPr>
          <p:nvPr/>
        </p:nvCxnSpPr>
        <p:spPr>
          <a:xfrm>
            <a:off x="7016836" y="3280521"/>
            <a:ext cx="476518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DC29387-E941-DF46-B12F-11C301BE94D4}"/>
              </a:ext>
            </a:extLst>
          </p:cNvPr>
          <p:cNvSpPr txBox="1"/>
          <p:nvPr/>
        </p:nvSpPr>
        <p:spPr>
          <a:xfrm>
            <a:off x="8383764" y="2636912"/>
            <a:ext cx="2031325" cy="646331"/>
          </a:xfrm>
          <a:prstGeom prst="rect">
            <a:avLst/>
          </a:prstGeom>
          <a:noFill/>
        </p:spPr>
        <p:txBody>
          <a:bodyPr wrap="none" rtlCol="0">
            <a:spAutoFit/>
          </a:bodyPr>
          <a:lstStyle/>
          <a:p>
            <a:r>
              <a:rPr lang="ja-JP" altLang="en-US" sz="3600"/>
              <a:t>負の相関</a:t>
            </a:r>
            <a:endParaRPr kumimoji="1" lang="ja-JP" altLang="en-US" sz="3600"/>
          </a:p>
        </p:txBody>
      </p:sp>
      <mc:AlternateContent xmlns:mc="http://schemas.openxmlformats.org/markup-compatibility/2006" xmlns:a14="http://schemas.microsoft.com/office/drawing/2010/main">
        <mc:Choice Requires="a14">
          <p:sp>
            <p:nvSpPr>
              <p:cNvPr id="23" name="正方形/長方形 22">
                <a:extLst>
                  <a:ext uri="{FF2B5EF4-FFF2-40B4-BE49-F238E27FC236}">
                    <a16:creationId xmlns:a16="http://schemas.microsoft.com/office/drawing/2014/main" id="{A6A946BF-82B2-CA44-837B-18E9BD6A31F6}"/>
                  </a:ext>
                </a:extLst>
              </p:cNvPr>
              <p:cNvSpPr/>
              <p:nvPr/>
            </p:nvSpPr>
            <p:spPr>
              <a:xfrm rot="17100000">
                <a:off x="-37893" y="4883354"/>
                <a:ext cx="2560316" cy="1077218"/>
              </a:xfrm>
              <a:prstGeom prst="rect">
                <a:avLst/>
              </a:prstGeom>
            </p:spPr>
            <p:txBody>
              <a:bodyPr wrap="none">
                <a:spAutoFit/>
              </a:bodyPr>
              <a:lstStyle/>
              <a:p>
                <a:r>
                  <a:rPr lang="ja-JP" altLang="en-US" sz="3200" b="1">
                    <a:solidFill>
                      <a:srgbClr val="C0504D">
                        <a:lumMod val="50000"/>
                      </a:srgbClr>
                    </a:solidFill>
                    <a:latin typeface="Meiryo UI" panose="020B0604030504040204" pitchFamily="34" charset="-128"/>
                    <a:ea typeface="Meiryo UI" panose="020B0604030504040204" pitchFamily="34" charset="-128"/>
                  </a:rPr>
                  <a:t>強い正の相関</a:t>
                </a:r>
                <a:endParaRPr lang="en-US" altLang="ja-JP" sz="3200" b="1" dirty="0">
                  <a:solidFill>
                    <a:srgbClr val="C0504D">
                      <a:lumMod val="50000"/>
                    </a:srgbClr>
                  </a:solidFill>
                  <a:latin typeface="Meiryo UI" panose="020B0604030504040204" pitchFamily="34" charset="-128"/>
                  <a:ea typeface="Meiryo UI" panose="020B0604030504040204" pitchFamily="34" charset="-128"/>
                </a:endParaRPr>
              </a:p>
              <a:p>
                <a:pPr algn="ct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0.7</m:t>
                      </m:r>
                      <m:r>
                        <a:rPr lang="en-US" altLang="ja-JP" sz="3200" b="0" i="1" smtClean="0">
                          <a:latin typeface="Cambria Math" panose="02040503050406030204" pitchFamily="18" charset="0"/>
                          <a:ea typeface="Cambria Math" panose="02040503050406030204" pitchFamily="18" charset="0"/>
                        </a:rPr>
                        <m:t>&lt;</m:t>
                      </m:r>
                      <m:r>
                        <a:rPr lang="en-US" altLang="ja-JP" sz="3200" i="1">
                          <a:latin typeface="Cambria Math" panose="02040503050406030204" pitchFamily="18" charset="0"/>
                        </a:rPr>
                        <m:t>𝑟</m:t>
                      </m:r>
                      <m:r>
                        <a:rPr lang="en-US" altLang="ja-JP" sz="3200" i="1" smtClean="0">
                          <a:latin typeface="Cambria Math" panose="02040503050406030204" pitchFamily="18" charset="0"/>
                          <a:ea typeface="Cambria Math" panose="02040503050406030204" pitchFamily="18" charset="0"/>
                        </a:rPr>
                        <m:t>≤</m:t>
                      </m:r>
                      <m:r>
                        <a:rPr lang="en-US" altLang="ja-JP" sz="3200" b="0" i="1" smtClean="0">
                          <a:latin typeface="Cambria Math" panose="02040503050406030204" pitchFamily="18" charset="0"/>
                          <a:ea typeface="Cambria Math" panose="02040503050406030204" pitchFamily="18" charset="0"/>
                        </a:rPr>
                        <m:t>1</m:t>
                      </m:r>
                    </m:oMath>
                  </m:oMathPara>
                </a14:m>
                <a:endParaRPr lang="ja-JP" altLang="en-US"/>
              </a:p>
            </p:txBody>
          </p:sp>
        </mc:Choice>
        <mc:Fallback xmlns="">
          <p:sp>
            <p:nvSpPr>
              <p:cNvPr id="23" name="正方形/長方形 22">
                <a:extLst>
                  <a:ext uri="{FF2B5EF4-FFF2-40B4-BE49-F238E27FC236}">
                    <a16:creationId xmlns:a16="http://schemas.microsoft.com/office/drawing/2014/main" id="{A6A946BF-82B2-CA44-837B-18E9BD6A31F6}"/>
                  </a:ext>
                </a:extLst>
              </p:cNvPr>
              <p:cNvSpPr>
                <a:spLocks noRot="1" noChangeAspect="1" noMove="1" noResize="1" noEditPoints="1" noAdjustHandles="1" noChangeArrowheads="1" noChangeShapeType="1" noTextEdit="1"/>
              </p:cNvSpPr>
              <p:nvPr/>
            </p:nvSpPr>
            <p:spPr>
              <a:xfrm rot="17100000">
                <a:off x="-37893" y="4883354"/>
                <a:ext cx="2560316" cy="1077218"/>
              </a:xfrm>
              <a:prstGeom prst="rect">
                <a:avLst/>
              </a:prstGeom>
              <a:blipFill>
                <a:blip r:embed="rId3"/>
                <a:stretch>
                  <a:fillRect l="-6618" t="-5046" b="-22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FAFC4A6B-9A2B-3D4F-A961-93C134E1E209}"/>
                  </a:ext>
                </a:extLst>
              </p:cNvPr>
              <p:cNvSpPr/>
              <p:nvPr/>
            </p:nvSpPr>
            <p:spPr>
              <a:xfrm rot="17100000">
                <a:off x="1420359" y="4455984"/>
                <a:ext cx="3400290" cy="1077218"/>
              </a:xfrm>
              <a:prstGeom prst="rect">
                <a:avLst/>
              </a:prstGeom>
            </p:spPr>
            <p:txBody>
              <a:bodyPr wrap="none">
                <a:spAutoFit/>
              </a:bodyPr>
              <a:lstStyle/>
              <a:p>
                <a:r>
                  <a:rPr lang="ja-JP" altLang="en-US" sz="3200" b="1">
                    <a:solidFill>
                      <a:srgbClr val="C0504D">
                        <a:lumMod val="60000"/>
                        <a:lumOff val="40000"/>
                      </a:srgbClr>
                    </a:solidFill>
                    <a:latin typeface="Meiryo UI" panose="020B0604030504040204" pitchFamily="34" charset="-128"/>
                    <a:ea typeface="Meiryo UI" panose="020B0604030504040204" pitchFamily="34" charset="-128"/>
                  </a:rPr>
                  <a:t>中程度の正の相関</a:t>
                </a:r>
                <a:endParaRPr lang="en-US" altLang="ja-JP" sz="3200" b="1" dirty="0">
                  <a:solidFill>
                    <a:srgbClr val="C0504D">
                      <a:lumMod val="60000"/>
                      <a:lumOff val="40000"/>
                    </a:srgbClr>
                  </a:solidFill>
                  <a:latin typeface="Meiryo UI" panose="020B0604030504040204" pitchFamily="34" charset="-128"/>
                  <a:ea typeface="Meiryo UI" panose="020B0604030504040204" pitchFamily="34" charset="-128"/>
                </a:endParaRPr>
              </a:p>
              <a:p>
                <a:pPr lvl="0" algn="ctr"/>
                <a14:m>
                  <m:oMathPara xmlns:m="http://schemas.openxmlformats.org/officeDocument/2006/math">
                    <m:oMathParaPr>
                      <m:jc m:val="centerGroup"/>
                    </m:oMathParaPr>
                    <m:oMath xmlns:m="http://schemas.openxmlformats.org/officeDocument/2006/math">
                      <m:r>
                        <a:rPr lang="en-US" altLang="ja-JP" sz="3200" i="1">
                          <a:solidFill>
                            <a:prstClr val="black"/>
                          </a:solidFill>
                          <a:latin typeface="Cambria Math" panose="02040503050406030204" pitchFamily="18" charset="0"/>
                        </a:rPr>
                        <m:t>0.</m:t>
                      </m:r>
                      <m:r>
                        <a:rPr lang="en-US" altLang="ja-JP" sz="3200" b="0" i="1" smtClean="0">
                          <a:solidFill>
                            <a:prstClr val="black"/>
                          </a:solidFill>
                          <a:latin typeface="Cambria Math" panose="02040503050406030204" pitchFamily="18" charset="0"/>
                        </a:rPr>
                        <m:t>4</m:t>
                      </m:r>
                      <m:r>
                        <a:rPr lang="en-US" altLang="ja-JP" sz="3200" i="1">
                          <a:solidFill>
                            <a:prstClr val="black"/>
                          </a:solidFill>
                          <a:latin typeface="Cambria Math" panose="02040503050406030204" pitchFamily="18" charset="0"/>
                          <a:ea typeface="Cambria Math" panose="02040503050406030204" pitchFamily="18" charset="0"/>
                        </a:rPr>
                        <m:t>&lt;</m:t>
                      </m:r>
                      <m:r>
                        <a:rPr lang="en-US" altLang="ja-JP" sz="3200" i="1">
                          <a:solidFill>
                            <a:prstClr val="black"/>
                          </a:solidFill>
                          <a:latin typeface="Cambria Math" panose="02040503050406030204" pitchFamily="18" charset="0"/>
                        </a:rPr>
                        <m:t>𝑟</m:t>
                      </m:r>
                      <m:r>
                        <a:rPr lang="en-US" altLang="ja-JP" sz="3200" i="1">
                          <a:solidFill>
                            <a:prstClr val="black"/>
                          </a:solidFill>
                          <a:latin typeface="Cambria Math" panose="02040503050406030204" pitchFamily="18" charset="0"/>
                          <a:ea typeface="Cambria Math" panose="02040503050406030204" pitchFamily="18" charset="0"/>
                        </a:rPr>
                        <m:t>≤</m:t>
                      </m:r>
                      <m:r>
                        <a:rPr lang="en-US" altLang="ja-JP" sz="3200" b="0" i="1" smtClean="0">
                          <a:solidFill>
                            <a:prstClr val="black"/>
                          </a:solidFill>
                          <a:latin typeface="Cambria Math" panose="02040503050406030204" pitchFamily="18" charset="0"/>
                          <a:ea typeface="Cambria Math" panose="02040503050406030204" pitchFamily="18" charset="0"/>
                        </a:rPr>
                        <m:t>0.7</m:t>
                      </m:r>
                    </m:oMath>
                  </m:oMathPara>
                </a14:m>
                <a:endParaRPr lang="ja-JP" altLang="en-US">
                  <a:solidFill>
                    <a:prstClr val="black"/>
                  </a:solidFill>
                </a:endParaRPr>
              </a:p>
            </p:txBody>
          </p:sp>
        </mc:Choice>
        <mc:Fallback xmlns="">
          <p:sp>
            <p:nvSpPr>
              <p:cNvPr id="24" name="正方形/長方形 23">
                <a:extLst>
                  <a:ext uri="{FF2B5EF4-FFF2-40B4-BE49-F238E27FC236}">
                    <a16:creationId xmlns:a16="http://schemas.microsoft.com/office/drawing/2014/main" id="{FAFC4A6B-9A2B-3D4F-A961-93C134E1E209}"/>
                  </a:ext>
                </a:extLst>
              </p:cNvPr>
              <p:cNvSpPr>
                <a:spLocks noRot="1" noChangeAspect="1" noMove="1" noResize="1" noEditPoints="1" noAdjustHandles="1" noChangeArrowheads="1" noChangeShapeType="1" noTextEdit="1"/>
              </p:cNvSpPr>
              <p:nvPr/>
            </p:nvSpPr>
            <p:spPr>
              <a:xfrm rot="17100000">
                <a:off x="1420359" y="4455984"/>
                <a:ext cx="3400290" cy="1077218"/>
              </a:xfrm>
              <a:prstGeom prst="rect">
                <a:avLst/>
              </a:prstGeom>
              <a:blipFill>
                <a:blip r:embed="rId4"/>
                <a:stretch>
                  <a:fillRect l="-5229" t="-3546" b="-21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A43F9BC1-5FE7-7046-96C0-DD4D6115CA6E}"/>
                  </a:ext>
                </a:extLst>
              </p:cNvPr>
              <p:cNvSpPr/>
              <p:nvPr/>
            </p:nvSpPr>
            <p:spPr>
              <a:xfrm rot="17100000">
                <a:off x="3489938" y="4775078"/>
                <a:ext cx="2678234" cy="1077218"/>
              </a:xfrm>
              <a:prstGeom prst="rect">
                <a:avLst/>
              </a:prstGeom>
            </p:spPr>
            <p:txBody>
              <a:bodyPr wrap="none">
                <a:spAutoFit/>
              </a:bodyPr>
              <a:lstStyle/>
              <a:p>
                <a:r>
                  <a:rPr lang="ja-JP" altLang="en-US" sz="3200" b="1">
                    <a:solidFill>
                      <a:srgbClr val="C0504D">
                        <a:lumMod val="40000"/>
                        <a:lumOff val="60000"/>
                      </a:srgbClr>
                    </a:solidFill>
                    <a:latin typeface="Meiryo UI" panose="020B0604030504040204" pitchFamily="34" charset="-128"/>
                    <a:ea typeface="Meiryo UI" panose="020B0604030504040204" pitchFamily="34" charset="-128"/>
                  </a:rPr>
                  <a:t>弱い正の相関</a:t>
                </a:r>
                <a:endParaRPr lang="en-US" altLang="ja-JP" sz="3200" b="1" dirty="0">
                  <a:solidFill>
                    <a:srgbClr val="C0504D">
                      <a:lumMod val="40000"/>
                      <a:lumOff val="60000"/>
                    </a:srgbClr>
                  </a:solidFill>
                  <a:latin typeface="Meiryo UI" panose="020B0604030504040204" pitchFamily="34" charset="-128"/>
                  <a:ea typeface="Meiryo UI" panose="020B0604030504040204" pitchFamily="34" charset="-128"/>
                </a:endParaRPr>
              </a:p>
              <a:p>
                <a:pPr lvl="0" algn="ctr"/>
                <a14:m>
                  <m:oMathPara xmlns:m="http://schemas.openxmlformats.org/officeDocument/2006/math">
                    <m:oMathParaPr>
                      <m:jc m:val="centerGroup"/>
                    </m:oMathParaPr>
                    <m:oMath xmlns:m="http://schemas.openxmlformats.org/officeDocument/2006/math">
                      <m:r>
                        <a:rPr lang="en-US" altLang="ja-JP" sz="3200" i="1">
                          <a:solidFill>
                            <a:prstClr val="black"/>
                          </a:solidFill>
                          <a:latin typeface="Cambria Math" panose="02040503050406030204" pitchFamily="18" charset="0"/>
                        </a:rPr>
                        <m:t>0.</m:t>
                      </m:r>
                      <m:r>
                        <a:rPr lang="en-US" altLang="ja-JP" sz="3200" b="0" i="1" smtClean="0">
                          <a:solidFill>
                            <a:prstClr val="black"/>
                          </a:solidFill>
                          <a:latin typeface="Cambria Math" panose="02040503050406030204" pitchFamily="18" charset="0"/>
                        </a:rPr>
                        <m:t>2</m:t>
                      </m:r>
                      <m:r>
                        <a:rPr lang="en-US" altLang="ja-JP" sz="3200" i="1">
                          <a:solidFill>
                            <a:prstClr val="black"/>
                          </a:solidFill>
                          <a:latin typeface="Cambria Math" panose="02040503050406030204" pitchFamily="18" charset="0"/>
                          <a:ea typeface="Cambria Math" panose="02040503050406030204" pitchFamily="18" charset="0"/>
                        </a:rPr>
                        <m:t>&lt;</m:t>
                      </m:r>
                      <m:r>
                        <a:rPr lang="en-US" altLang="ja-JP" sz="3200" i="1">
                          <a:solidFill>
                            <a:prstClr val="black"/>
                          </a:solidFill>
                          <a:latin typeface="Cambria Math" panose="02040503050406030204" pitchFamily="18" charset="0"/>
                        </a:rPr>
                        <m:t>𝑟</m:t>
                      </m:r>
                      <m:r>
                        <a:rPr lang="en-US" altLang="ja-JP" sz="3200" i="1">
                          <a:solidFill>
                            <a:prstClr val="black"/>
                          </a:solidFill>
                          <a:latin typeface="Cambria Math" panose="02040503050406030204" pitchFamily="18" charset="0"/>
                          <a:ea typeface="Cambria Math" panose="02040503050406030204" pitchFamily="18" charset="0"/>
                        </a:rPr>
                        <m:t>≤0.</m:t>
                      </m:r>
                      <m:r>
                        <a:rPr lang="en-US" altLang="ja-JP" sz="3200" b="0" i="1" smtClean="0">
                          <a:solidFill>
                            <a:prstClr val="black"/>
                          </a:solidFill>
                          <a:latin typeface="Cambria Math" panose="02040503050406030204" pitchFamily="18" charset="0"/>
                          <a:ea typeface="Cambria Math" panose="02040503050406030204" pitchFamily="18" charset="0"/>
                        </a:rPr>
                        <m:t>4</m:t>
                      </m:r>
                    </m:oMath>
                  </m:oMathPara>
                </a14:m>
                <a:endParaRPr lang="ja-JP" altLang="en-US">
                  <a:solidFill>
                    <a:prstClr val="black"/>
                  </a:solidFill>
                </a:endParaRPr>
              </a:p>
            </p:txBody>
          </p:sp>
        </mc:Choice>
        <mc:Fallback xmlns="">
          <p:sp>
            <p:nvSpPr>
              <p:cNvPr id="25" name="正方形/長方形 24">
                <a:extLst>
                  <a:ext uri="{FF2B5EF4-FFF2-40B4-BE49-F238E27FC236}">
                    <a16:creationId xmlns:a16="http://schemas.microsoft.com/office/drawing/2014/main" id="{A43F9BC1-5FE7-7046-96C0-DD4D6115CA6E}"/>
                  </a:ext>
                </a:extLst>
              </p:cNvPr>
              <p:cNvSpPr>
                <a:spLocks noRot="1" noChangeAspect="1" noMove="1" noResize="1" noEditPoints="1" noAdjustHandles="1" noChangeArrowheads="1" noChangeShapeType="1" noTextEdit="1"/>
              </p:cNvSpPr>
              <p:nvPr/>
            </p:nvSpPr>
            <p:spPr>
              <a:xfrm rot="17100000">
                <a:off x="3489938" y="4775078"/>
                <a:ext cx="2678234" cy="1077218"/>
              </a:xfrm>
              <a:prstGeom prst="rect">
                <a:avLst/>
              </a:prstGeom>
              <a:blipFill>
                <a:blip r:embed="rId5"/>
                <a:stretch>
                  <a:fillRect l="-6522" t="-881" b="-2203"/>
                </a:stretch>
              </a:blipFill>
            </p:spPr>
            <p:txBody>
              <a:bodyPr/>
              <a:lstStyle/>
              <a:p>
                <a:r>
                  <a:rPr lang="ja-JP" altLang="en-US">
                    <a:noFill/>
                  </a:rPr>
                  <a:t> </a:t>
                </a:r>
              </a:p>
            </p:txBody>
          </p:sp>
        </mc:Fallback>
      </mc:AlternateContent>
      <p:sp>
        <p:nvSpPr>
          <p:cNvPr id="27" name="正方形/長方形 26">
            <a:extLst>
              <a:ext uri="{FF2B5EF4-FFF2-40B4-BE49-F238E27FC236}">
                <a16:creationId xmlns:a16="http://schemas.microsoft.com/office/drawing/2014/main" id="{0E954AF5-42D1-444E-8721-8FBC923F1ACF}"/>
              </a:ext>
            </a:extLst>
          </p:cNvPr>
          <p:cNvSpPr/>
          <p:nvPr/>
        </p:nvSpPr>
        <p:spPr>
          <a:xfrm>
            <a:off x="5422241" y="2996952"/>
            <a:ext cx="1681871" cy="584775"/>
          </a:xfrm>
          <a:prstGeom prst="rect">
            <a:avLst/>
          </a:prstGeom>
        </p:spPr>
        <p:txBody>
          <a:bodyPr wrap="none">
            <a:spAutoFit/>
          </a:bodyPr>
          <a:lstStyle/>
          <a:p>
            <a:r>
              <a:rPr lang="ja-JP" altLang="en-US" sz="3200" b="1">
                <a:solidFill>
                  <a:srgbClr val="92D050"/>
                </a:solidFill>
                <a:latin typeface="Meiryo UI" panose="020B0604030504040204" pitchFamily="34" charset="-128"/>
                <a:ea typeface="Meiryo UI" panose="020B0604030504040204" pitchFamily="34" charset="-128"/>
              </a:rPr>
              <a:t>相関なし</a:t>
            </a:r>
            <a:endParaRPr lang="ja-JP" altLang="en-US"/>
          </a:p>
        </p:txBody>
      </p:sp>
      <mc:AlternateContent xmlns:mc="http://schemas.openxmlformats.org/markup-compatibility/2006" xmlns:a14="http://schemas.microsoft.com/office/drawing/2010/main">
        <mc:Choice Requires="a14">
          <p:sp>
            <p:nvSpPr>
              <p:cNvPr id="29" name="正方形/長方形 28">
                <a:extLst>
                  <a:ext uri="{FF2B5EF4-FFF2-40B4-BE49-F238E27FC236}">
                    <a16:creationId xmlns:a16="http://schemas.microsoft.com/office/drawing/2014/main" id="{D9B2668D-386B-5F4F-8354-F7941742ED81}"/>
                  </a:ext>
                </a:extLst>
              </p:cNvPr>
              <p:cNvSpPr/>
              <p:nvPr/>
            </p:nvSpPr>
            <p:spPr>
              <a:xfrm rot="17100000">
                <a:off x="5654030" y="4495372"/>
                <a:ext cx="3246594" cy="1077218"/>
              </a:xfrm>
              <a:prstGeom prst="rect">
                <a:avLst/>
              </a:prstGeom>
            </p:spPr>
            <p:txBody>
              <a:bodyPr wrap="none">
                <a:spAutoFit/>
              </a:bodyPr>
              <a:lstStyle/>
              <a:p>
                <a:r>
                  <a:rPr lang="ja-JP" altLang="en-US" sz="3200" b="1">
                    <a:solidFill>
                      <a:srgbClr val="1F497D">
                        <a:lumMod val="40000"/>
                        <a:lumOff val="60000"/>
                      </a:srgbClr>
                    </a:solidFill>
                    <a:latin typeface="Meiryo UI" panose="020B0604030504040204" pitchFamily="34" charset="-128"/>
                    <a:ea typeface="Meiryo UI" panose="020B0604030504040204" pitchFamily="34" charset="-128"/>
                  </a:rPr>
                  <a:t>弱い負の相関</a:t>
                </a:r>
                <a:endParaRPr lang="en-US" altLang="ja-JP" sz="3200" b="1" dirty="0">
                  <a:solidFill>
                    <a:srgbClr val="1F497D">
                      <a:lumMod val="40000"/>
                      <a:lumOff val="60000"/>
                    </a:srgbClr>
                  </a:solidFill>
                  <a:latin typeface="Meiryo UI" panose="020B0604030504040204" pitchFamily="34" charset="-128"/>
                  <a:ea typeface="Meiryo UI" panose="020B0604030504040204" pitchFamily="34" charset="-128"/>
                </a:endParaRPr>
              </a:p>
              <a:p>
                <a:pPr lvl="0" algn="ctr"/>
                <a14:m>
                  <m:oMathPara xmlns:m="http://schemas.openxmlformats.org/officeDocument/2006/math">
                    <m:oMathParaPr>
                      <m:jc m:val="centerGroup"/>
                    </m:oMathParaPr>
                    <m:oMath xmlns:m="http://schemas.openxmlformats.org/officeDocument/2006/math">
                      <m:r>
                        <a:rPr lang="en-US" altLang="ja-JP" sz="3200" b="0" i="1" smtClean="0">
                          <a:solidFill>
                            <a:prstClr val="black"/>
                          </a:solidFill>
                          <a:latin typeface="Cambria Math" panose="02040503050406030204" pitchFamily="18" charset="0"/>
                        </a:rPr>
                        <m:t>−</m:t>
                      </m:r>
                      <m:r>
                        <a:rPr lang="en-US" altLang="ja-JP" sz="3200" i="1">
                          <a:solidFill>
                            <a:prstClr val="black"/>
                          </a:solidFill>
                          <a:latin typeface="Cambria Math" panose="02040503050406030204" pitchFamily="18" charset="0"/>
                        </a:rPr>
                        <m:t>0.</m:t>
                      </m:r>
                      <m:r>
                        <a:rPr lang="en-US" altLang="ja-JP" sz="3200" b="0" i="1" smtClean="0">
                          <a:solidFill>
                            <a:prstClr val="black"/>
                          </a:solidFill>
                          <a:latin typeface="Cambria Math" panose="02040503050406030204" pitchFamily="18" charset="0"/>
                        </a:rPr>
                        <m:t>4</m:t>
                      </m:r>
                      <m:r>
                        <a:rPr lang="en-US" altLang="ja-JP" sz="3200" i="1">
                          <a:solidFill>
                            <a:prstClr val="black"/>
                          </a:solidFill>
                          <a:latin typeface="Cambria Math" panose="02040503050406030204" pitchFamily="18" charset="0"/>
                          <a:ea typeface="Cambria Math" panose="02040503050406030204" pitchFamily="18" charset="0"/>
                        </a:rPr>
                        <m:t>&lt;</m:t>
                      </m:r>
                      <m:r>
                        <a:rPr lang="en-US" altLang="ja-JP" sz="3200" i="1">
                          <a:solidFill>
                            <a:prstClr val="black"/>
                          </a:solidFill>
                          <a:latin typeface="Cambria Math" panose="02040503050406030204" pitchFamily="18" charset="0"/>
                        </a:rPr>
                        <m:t>𝑟</m:t>
                      </m:r>
                      <m:r>
                        <a:rPr lang="en-US" altLang="ja-JP" sz="3200" i="1">
                          <a:solidFill>
                            <a:prstClr val="black"/>
                          </a:solidFill>
                          <a:latin typeface="Cambria Math" panose="02040503050406030204" pitchFamily="18" charset="0"/>
                          <a:ea typeface="Cambria Math" panose="02040503050406030204" pitchFamily="18" charset="0"/>
                        </a:rPr>
                        <m:t>≤</m:t>
                      </m:r>
                      <m:r>
                        <a:rPr lang="en-US" altLang="ja-JP" sz="3200" b="0" i="1" smtClean="0">
                          <a:solidFill>
                            <a:prstClr val="black"/>
                          </a:solidFill>
                          <a:latin typeface="Cambria Math" panose="02040503050406030204" pitchFamily="18" charset="0"/>
                          <a:ea typeface="Cambria Math" panose="02040503050406030204" pitchFamily="18" charset="0"/>
                        </a:rPr>
                        <m:t>−</m:t>
                      </m:r>
                      <m:r>
                        <a:rPr lang="en-US" altLang="ja-JP" sz="3200" i="1">
                          <a:solidFill>
                            <a:prstClr val="black"/>
                          </a:solidFill>
                          <a:latin typeface="Cambria Math" panose="02040503050406030204" pitchFamily="18" charset="0"/>
                          <a:ea typeface="Cambria Math" panose="02040503050406030204" pitchFamily="18" charset="0"/>
                        </a:rPr>
                        <m:t>0.</m:t>
                      </m:r>
                      <m:r>
                        <a:rPr lang="en-US" altLang="ja-JP" sz="3200" b="0" i="1" smtClean="0">
                          <a:solidFill>
                            <a:prstClr val="black"/>
                          </a:solidFill>
                          <a:latin typeface="Cambria Math" panose="02040503050406030204" pitchFamily="18" charset="0"/>
                          <a:ea typeface="Cambria Math" panose="02040503050406030204" pitchFamily="18" charset="0"/>
                        </a:rPr>
                        <m:t>2</m:t>
                      </m:r>
                    </m:oMath>
                  </m:oMathPara>
                </a14:m>
                <a:endParaRPr lang="ja-JP" altLang="en-US">
                  <a:solidFill>
                    <a:prstClr val="black"/>
                  </a:solidFill>
                </a:endParaRPr>
              </a:p>
            </p:txBody>
          </p:sp>
        </mc:Choice>
        <mc:Fallback xmlns="">
          <p:sp>
            <p:nvSpPr>
              <p:cNvPr id="29" name="正方形/長方形 28">
                <a:extLst>
                  <a:ext uri="{FF2B5EF4-FFF2-40B4-BE49-F238E27FC236}">
                    <a16:creationId xmlns:a16="http://schemas.microsoft.com/office/drawing/2014/main" id="{D9B2668D-386B-5F4F-8354-F7941742ED81}"/>
                  </a:ext>
                </a:extLst>
              </p:cNvPr>
              <p:cNvSpPr>
                <a:spLocks noRot="1" noChangeAspect="1" noMove="1" noResize="1" noEditPoints="1" noAdjustHandles="1" noChangeArrowheads="1" noChangeShapeType="1" noTextEdit="1"/>
              </p:cNvSpPr>
              <p:nvPr/>
            </p:nvSpPr>
            <p:spPr>
              <a:xfrm rot="17100000">
                <a:off x="5654030" y="4495372"/>
                <a:ext cx="3246594" cy="1077218"/>
              </a:xfrm>
              <a:prstGeom prst="rect">
                <a:avLst/>
              </a:prstGeom>
              <a:blipFill>
                <a:blip r:embed="rId6"/>
                <a:stretch>
                  <a:fillRect l="-5333" b="-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CA79AF1B-8DCB-D349-9210-5E86BA386C53}"/>
                  </a:ext>
                </a:extLst>
              </p:cNvPr>
              <p:cNvSpPr/>
              <p:nvPr/>
            </p:nvSpPr>
            <p:spPr>
              <a:xfrm rot="17100000">
                <a:off x="7679884" y="4455984"/>
                <a:ext cx="3434851" cy="1077218"/>
              </a:xfrm>
              <a:prstGeom prst="rect">
                <a:avLst/>
              </a:prstGeom>
            </p:spPr>
            <p:txBody>
              <a:bodyPr wrap="none">
                <a:spAutoFit/>
              </a:bodyPr>
              <a:lstStyle/>
              <a:p>
                <a:r>
                  <a:rPr lang="ja-JP" altLang="en-US" sz="3200" b="1">
                    <a:solidFill>
                      <a:srgbClr val="1F497D">
                        <a:lumMod val="60000"/>
                        <a:lumOff val="40000"/>
                      </a:srgbClr>
                    </a:solidFill>
                    <a:latin typeface="Meiryo UI" panose="020B0604030504040204" pitchFamily="34" charset="-128"/>
                    <a:ea typeface="Meiryo UI" panose="020B0604030504040204" pitchFamily="34" charset="-128"/>
                  </a:rPr>
                  <a:t>中程度の負の相関</a:t>
                </a:r>
                <a:endParaRPr lang="en-US" altLang="ja-JP" sz="3200" b="1" dirty="0">
                  <a:solidFill>
                    <a:srgbClr val="1F497D">
                      <a:lumMod val="60000"/>
                      <a:lumOff val="40000"/>
                    </a:srgbClr>
                  </a:solidFill>
                  <a:latin typeface="Meiryo UI" panose="020B0604030504040204" pitchFamily="34" charset="-128"/>
                  <a:ea typeface="Meiryo UI" panose="020B0604030504040204" pitchFamily="34" charset="-128"/>
                </a:endParaRPr>
              </a:p>
              <a:p>
                <a:pPr lvl="0" algn="ctr"/>
                <a14:m>
                  <m:oMathPara xmlns:m="http://schemas.openxmlformats.org/officeDocument/2006/math">
                    <m:oMathParaPr>
                      <m:jc m:val="centerGroup"/>
                    </m:oMathParaPr>
                    <m:oMath xmlns:m="http://schemas.openxmlformats.org/officeDocument/2006/math">
                      <m:r>
                        <a:rPr lang="en-US" altLang="ja-JP" sz="3200" b="0" i="1" smtClean="0">
                          <a:solidFill>
                            <a:prstClr val="black"/>
                          </a:solidFill>
                          <a:latin typeface="Cambria Math" panose="02040503050406030204" pitchFamily="18" charset="0"/>
                        </a:rPr>
                        <m:t>−</m:t>
                      </m:r>
                      <m:r>
                        <a:rPr lang="en-US" altLang="ja-JP" sz="3200" i="1">
                          <a:solidFill>
                            <a:prstClr val="black"/>
                          </a:solidFill>
                          <a:latin typeface="Cambria Math" panose="02040503050406030204" pitchFamily="18" charset="0"/>
                        </a:rPr>
                        <m:t>0.</m:t>
                      </m:r>
                      <m:r>
                        <a:rPr lang="en-US" altLang="ja-JP" sz="3200" b="0" i="1" smtClean="0">
                          <a:solidFill>
                            <a:prstClr val="black"/>
                          </a:solidFill>
                          <a:latin typeface="Cambria Math" panose="02040503050406030204" pitchFamily="18" charset="0"/>
                        </a:rPr>
                        <m:t>7</m:t>
                      </m:r>
                      <m:r>
                        <a:rPr lang="en-US" altLang="ja-JP" sz="3200" i="1">
                          <a:solidFill>
                            <a:prstClr val="black"/>
                          </a:solidFill>
                          <a:latin typeface="Cambria Math" panose="02040503050406030204" pitchFamily="18" charset="0"/>
                          <a:ea typeface="Cambria Math" panose="02040503050406030204" pitchFamily="18" charset="0"/>
                        </a:rPr>
                        <m:t>&lt;</m:t>
                      </m:r>
                      <m:r>
                        <a:rPr lang="en-US" altLang="ja-JP" sz="3200" i="1">
                          <a:solidFill>
                            <a:prstClr val="black"/>
                          </a:solidFill>
                          <a:latin typeface="Cambria Math" panose="02040503050406030204" pitchFamily="18" charset="0"/>
                        </a:rPr>
                        <m:t>𝑟</m:t>
                      </m:r>
                      <m:r>
                        <a:rPr lang="en-US" altLang="ja-JP" sz="3200" i="1">
                          <a:solidFill>
                            <a:prstClr val="black"/>
                          </a:solidFill>
                          <a:latin typeface="Cambria Math" panose="02040503050406030204" pitchFamily="18" charset="0"/>
                          <a:ea typeface="Cambria Math" panose="02040503050406030204" pitchFamily="18" charset="0"/>
                        </a:rPr>
                        <m:t>≤</m:t>
                      </m:r>
                      <m:r>
                        <a:rPr lang="en-US" altLang="ja-JP" sz="3200" b="0" i="1" smtClean="0">
                          <a:solidFill>
                            <a:prstClr val="black"/>
                          </a:solidFill>
                          <a:latin typeface="Cambria Math" panose="02040503050406030204" pitchFamily="18" charset="0"/>
                          <a:ea typeface="Cambria Math" panose="02040503050406030204" pitchFamily="18" charset="0"/>
                        </a:rPr>
                        <m:t>−</m:t>
                      </m:r>
                      <m:r>
                        <a:rPr lang="en-US" altLang="ja-JP" sz="3200" i="1">
                          <a:solidFill>
                            <a:prstClr val="black"/>
                          </a:solidFill>
                          <a:latin typeface="Cambria Math" panose="02040503050406030204" pitchFamily="18" charset="0"/>
                          <a:ea typeface="Cambria Math" panose="02040503050406030204" pitchFamily="18" charset="0"/>
                        </a:rPr>
                        <m:t>0</m:t>
                      </m:r>
                      <m:r>
                        <a:rPr lang="en-US" altLang="ja-JP" sz="3200" b="0" i="1" smtClean="0">
                          <a:solidFill>
                            <a:prstClr val="black"/>
                          </a:solidFill>
                          <a:latin typeface="Cambria Math" panose="02040503050406030204" pitchFamily="18" charset="0"/>
                          <a:ea typeface="Cambria Math" panose="02040503050406030204" pitchFamily="18" charset="0"/>
                        </a:rPr>
                        <m:t>.4</m:t>
                      </m:r>
                    </m:oMath>
                  </m:oMathPara>
                </a14:m>
                <a:endParaRPr lang="ja-JP" altLang="en-US">
                  <a:solidFill>
                    <a:prstClr val="black"/>
                  </a:solidFill>
                </a:endParaRPr>
              </a:p>
            </p:txBody>
          </p:sp>
        </mc:Choice>
        <mc:Fallback xmlns="">
          <p:sp>
            <p:nvSpPr>
              <p:cNvPr id="31" name="正方形/長方形 30">
                <a:extLst>
                  <a:ext uri="{FF2B5EF4-FFF2-40B4-BE49-F238E27FC236}">
                    <a16:creationId xmlns:a16="http://schemas.microsoft.com/office/drawing/2014/main" id="{CA79AF1B-8DCB-D349-9210-5E86BA386C53}"/>
                  </a:ext>
                </a:extLst>
              </p:cNvPr>
              <p:cNvSpPr>
                <a:spLocks noRot="1" noChangeAspect="1" noMove="1" noResize="1" noEditPoints="1" noAdjustHandles="1" noChangeArrowheads="1" noChangeShapeType="1" noTextEdit="1"/>
              </p:cNvSpPr>
              <p:nvPr/>
            </p:nvSpPr>
            <p:spPr>
              <a:xfrm rot="17100000">
                <a:off x="7679884" y="4455984"/>
                <a:ext cx="3434851" cy="1077218"/>
              </a:xfrm>
              <a:prstGeom prst="rect">
                <a:avLst/>
              </a:prstGeom>
              <a:blipFill>
                <a:blip r:embed="rId7"/>
                <a:stretch>
                  <a:fillRect l="-5195" t="-2807" b="-17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a:extLst>
                  <a:ext uri="{FF2B5EF4-FFF2-40B4-BE49-F238E27FC236}">
                    <a16:creationId xmlns:a16="http://schemas.microsoft.com/office/drawing/2014/main" id="{EE1907C6-E3DA-CE41-BBE1-5F01A25512D6}"/>
                  </a:ext>
                </a:extLst>
              </p:cNvPr>
              <p:cNvSpPr/>
              <p:nvPr/>
            </p:nvSpPr>
            <p:spPr>
              <a:xfrm rot="17100000">
                <a:off x="9495217" y="4525770"/>
                <a:ext cx="3246594" cy="1077218"/>
              </a:xfrm>
              <a:prstGeom prst="rect">
                <a:avLst/>
              </a:prstGeom>
            </p:spPr>
            <p:txBody>
              <a:bodyPr wrap="none">
                <a:spAutoFit/>
              </a:bodyPr>
              <a:lstStyle/>
              <a:p>
                <a:r>
                  <a:rPr lang="ja-JP" altLang="en-US" sz="3200" b="1">
                    <a:solidFill>
                      <a:srgbClr val="1F497D"/>
                    </a:solidFill>
                    <a:latin typeface="Meiryo UI" panose="020B0604030504040204" pitchFamily="34" charset="-128"/>
                    <a:ea typeface="Meiryo UI" panose="020B0604030504040204" pitchFamily="34" charset="-128"/>
                  </a:rPr>
                  <a:t>強い負の相関</a:t>
                </a:r>
                <a:endParaRPr lang="en-US" altLang="ja-JP" sz="3200" b="1" dirty="0">
                  <a:solidFill>
                    <a:srgbClr val="1F497D"/>
                  </a:solidFill>
                  <a:latin typeface="Meiryo UI" panose="020B0604030504040204" pitchFamily="34" charset="-128"/>
                  <a:ea typeface="Meiryo UI" panose="020B0604030504040204" pitchFamily="34" charset="-128"/>
                </a:endParaRPr>
              </a:p>
              <a:p>
                <a:pPr lvl="0" algn="ctr"/>
                <a14:m>
                  <m:oMathPara xmlns:m="http://schemas.openxmlformats.org/officeDocument/2006/math">
                    <m:oMathParaPr>
                      <m:jc m:val="centerGroup"/>
                    </m:oMathParaPr>
                    <m:oMath xmlns:m="http://schemas.openxmlformats.org/officeDocument/2006/math">
                      <m:r>
                        <a:rPr lang="en-US" altLang="ja-JP" sz="3200" b="0" i="1" smtClean="0">
                          <a:solidFill>
                            <a:prstClr val="black"/>
                          </a:solidFill>
                          <a:latin typeface="Cambria Math" panose="02040503050406030204" pitchFamily="18" charset="0"/>
                        </a:rPr>
                        <m:t>−1</m:t>
                      </m:r>
                      <m:r>
                        <a:rPr lang="en-US" altLang="ja-JP" sz="3200" i="1">
                          <a:solidFill>
                            <a:prstClr val="black"/>
                          </a:solidFill>
                          <a:latin typeface="Cambria Math" panose="02040503050406030204" pitchFamily="18" charset="0"/>
                        </a:rPr>
                        <m:t>.</m:t>
                      </m:r>
                      <m:r>
                        <a:rPr lang="en-US" altLang="ja-JP" sz="3200" b="0" i="1" smtClean="0">
                          <a:solidFill>
                            <a:prstClr val="black"/>
                          </a:solidFill>
                          <a:latin typeface="Cambria Math" panose="02040503050406030204" pitchFamily="18" charset="0"/>
                        </a:rPr>
                        <m:t>0</m:t>
                      </m:r>
                      <m:r>
                        <a:rPr lang="en-US" altLang="ja-JP" sz="3200" i="1">
                          <a:solidFill>
                            <a:prstClr val="black"/>
                          </a:solidFill>
                          <a:latin typeface="Cambria Math" panose="02040503050406030204" pitchFamily="18" charset="0"/>
                          <a:ea typeface="Cambria Math" panose="02040503050406030204" pitchFamily="18" charset="0"/>
                        </a:rPr>
                        <m:t>&lt;</m:t>
                      </m:r>
                      <m:r>
                        <a:rPr lang="en-US" altLang="ja-JP" sz="3200" i="1">
                          <a:solidFill>
                            <a:prstClr val="black"/>
                          </a:solidFill>
                          <a:latin typeface="Cambria Math" panose="02040503050406030204" pitchFamily="18" charset="0"/>
                        </a:rPr>
                        <m:t>𝑟</m:t>
                      </m:r>
                      <m:r>
                        <a:rPr lang="en-US" altLang="ja-JP" sz="3200" i="1">
                          <a:solidFill>
                            <a:prstClr val="black"/>
                          </a:solidFill>
                          <a:latin typeface="Cambria Math" panose="02040503050406030204" pitchFamily="18" charset="0"/>
                          <a:ea typeface="Cambria Math" panose="02040503050406030204" pitchFamily="18" charset="0"/>
                        </a:rPr>
                        <m:t>≤</m:t>
                      </m:r>
                      <m:r>
                        <a:rPr lang="en-US" altLang="ja-JP" sz="3200" b="0" i="1" smtClean="0">
                          <a:solidFill>
                            <a:prstClr val="black"/>
                          </a:solidFill>
                          <a:latin typeface="Cambria Math" panose="02040503050406030204" pitchFamily="18" charset="0"/>
                          <a:ea typeface="Cambria Math" panose="02040503050406030204" pitchFamily="18" charset="0"/>
                        </a:rPr>
                        <m:t>−0.7</m:t>
                      </m:r>
                    </m:oMath>
                  </m:oMathPara>
                </a14:m>
                <a:endParaRPr lang="ja-JP" altLang="en-US">
                  <a:solidFill>
                    <a:prstClr val="black"/>
                  </a:solidFill>
                </a:endParaRPr>
              </a:p>
            </p:txBody>
          </p:sp>
        </mc:Choice>
        <mc:Fallback xmlns="">
          <p:sp>
            <p:nvSpPr>
              <p:cNvPr id="32" name="正方形/長方形 31">
                <a:extLst>
                  <a:ext uri="{FF2B5EF4-FFF2-40B4-BE49-F238E27FC236}">
                    <a16:creationId xmlns:a16="http://schemas.microsoft.com/office/drawing/2014/main" id="{EE1907C6-E3DA-CE41-BBE1-5F01A25512D6}"/>
                  </a:ext>
                </a:extLst>
              </p:cNvPr>
              <p:cNvSpPr>
                <a:spLocks noRot="1" noChangeAspect="1" noMove="1" noResize="1" noEditPoints="1" noAdjustHandles="1" noChangeArrowheads="1" noChangeShapeType="1" noTextEdit="1"/>
              </p:cNvSpPr>
              <p:nvPr/>
            </p:nvSpPr>
            <p:spPr>
              <a:xfrm rot="17100000">
                <a:off x="9495217" y="4525770"/>
                <a:ext cx="3246594" cy="1077218"/>
              </a:xfrm>
              <a:prstGeom prst="rect">
                <a:avLst/>
              </a:prstGeom>
              <a:blipFill>
                <a:blip r:embed="rId8"/>
                <a:stretch>
                  <a:fillRect l="-6040" b="-1852"/>
                </a:stretch>
              </a:blipFill>
            </p:spPr>
            <p:txBody>
              <a:bodyPr/>
              <a:lstStyle/>
              <a:p>
                <a:r>
                  <a:rPr lang="ja-JP" altLang="en-US">
                    <a:noFill/>
                  </a:rPr>
                  <a:t> </a:t>
                </a:r>
              </a:p>
            </p:txBody>
          </p:sp>
        </mc:Fallback>
      </mc:AlternateContent>
      <p:grpSp>
        <p:nvGrpSpPr>
          <p:cNvPr id="34" name="グループ化 33">
            <a:extLst>
              <a:ext uri="{FF2B5EF4-FFF2-40B4-BE49-F238E27FC236}">
                <a16:creationId xmlns:a16="http://schemas.microsoft.com/office/drawing/2014/main" id="{25CF4C35-AA6E-A64F-9B0C-AA9672970321}"/>
              </a:ext>
            </a:extLst>
          </p:cNvPr>
          <p:cNvGrpSpPr/>
          <p:nvPr/>
        </p:nvGrpSpPr>
        <p:grpSpPr>
          <a:xfrm>
            <a:off x="302360" y="1196752"/>
            <a:ext cx="11410264" cy="552116"/>
            <a:chOff x="302360" y="1484784"/>
            <a:chExt cx="11410264" cy="552116"/>
          </a:xfrm>
        </p:grpSpPr>
        <p:grpSp>
          <p:nvGrpSpPr>
            <p:cNvPr id="6" name="グループ化 5">
              <a:extLst>
                <a:ext uri="{FF2B5EF4-FFF2-40B4-BE49-F238E27FC236}">
                  <a16:creationId xmlns:a16="http://schemas.microsoft.com/office/drawing/2014/main" id="{AF9063AA-8DE3-1C46-B7F3-1AE3523C272A}"/>
                </a:ext>
              </a:extLst>
            </p:cNvPr>
            <p:cNvGrpSpPr/>
            <p:nvPr/>
          </p:nvGrpSpPr>
          <p:grpSpPr>
            <a:xfrm>
              <a:off x="1147330" y="1484784"/>
              <a:ext cx="10565294" cy="538645"/>
              <a:chOff x="1090778" y="1883541"/>
              <a:chExt cx="10565294" cy="538645"/>
            </a:xfrm>
          </p:grpSpPr>
          <p:sp>
            <p:nvSpPr>
              <p:cNvPr id="3" name="テキスト ボックス 2">
                <a:extLst>
                  <a:ext uri="{FF2B5EF4-FFF2-40B4-BE49-F238E27FC236}">
                    <a16:creationId xmlns:a16="http://schemas.microsoft.com/office/drawing/2014/main" id="{A6B881EB-B572-A241-8B12-C9B2ADBF0F42}"/>
                  </a:ext>
                </a:extLst>
              </p:cNvPr>
              <p:cNvSpPr txBox="1"/>
              <p:nvPr/>
            </p:nvSpPr>
            <p:spPr>
              <a:xfrm>
                <a:off x="1090778" y="1960521"/>
                <a:ext cx="340158" cy="461665"/>
              </a:xfrm>
              <a:prstGeom prst="rect">
                <a:avLst/>
              </a:prstGeom>
              <a:noFill/>
            </p:spPr>
            <p:txBody>
              <a:bodyPr wrap="none" rtlCol="0">
                <a:spAutoFit/>
              </a:bodyPr>
              <a:lstStyle/>
              <a:p>
                <a:r>
                  <a:rPr kumimoji="1" lang="en-US" altLang="ja-JP" sz="2400" dirty="0"/>
                  <a:t>1</a:t>
                </a:r>
                <a:endParaRPr kumimoji="1" lang="ja-JP" altLang="en-US" sz="2400"/>
              </a:p>
            </p:txBody>
          </p:sp>
          <p:sp>
            <p:nvSpPr>
              <p:cNvPr id="16" name="テキスト ボックス 15">
                <a:extLst>
                  <a:ext uri="{FF2B5EF4-FFF2-40B4-BE49-F238E27FC236}">
                    <a16:creationId xmlns:a16="http://schemas.microsoft.com/office/drawing/2014/main" id="{3DF47539-2DF6-6B44-9BFA-CC8516CAA28A}"/>
                  </a:ext>
                </a:extLst>
              </p:cNvPr>
              <p:cNvSpPr txBox="1"/>
              <p:nvPr/>
            </p:nvSpPr>
            <p:spPr>
              <a:xfrm>
                <a:off x="2380039" y="1947691"/>
                <a:ext cx="607859" cy="461665"/>
              </a:xfrm>
              <a:prstGeom prst="rect">
                <a:avLst/>
              </a:prstGeom>
              <a:noFill/>
            </p:spPr>
            <p:txBody>
              <a:bodyPr wrap="none" rtlCol="0">
                <a:spAutoFit/>
              </a:bodyPr>
              <a:lstStyle/>
              <a:p>
                <a:r>
                  <a:rPr kumimoji="1" lang="en-US" altLang="ja-JP" sz="2400" dirty="0"/>
                  <a:t>0.8</a:t>
                </a:r>
                <a:endParaRPr kumimoji="1" lang="ja-JP" altLang="en-US" sz="2400"/>
              </a:p>
            </p:txBody>
          </p:sp>
          <p:sp>
            <p:nvSpPr>
              <p:cNvPr id="17" name="テキスト ボックス 16">
                <a:extLst>
                  <a:ext uri="{FF2B5EF4-FFF2-40B4-BE49-F238E27FC236}">
                    <a16:creationId xmlns:a16="http://schemas.microsoft.com/office/drawing/2014/main" id="{2A565AC4-37FA-F241-8E3F-D078EEA4AD8E}"/>
                  </a:ext>
                </a:extLst>
              </p:cNvPr>
              <p:cNvSpPr txBox="1"/>
              <p:nvPr/>
            </p:nvSpPr>
            <p:spPr>
              <a:xfrm>
                <a:off x="4050668" y="1934861"/>
                <a:ext cx="607859" cy="461665"/>
              </a:xfrm>
              <a:prstGeom prst="rect">
                <a:avLst/>
              </a:prstGeom>
              <a:noFill/>
            </p:spPr>
            <p:txBody>
              <a:bodyPr wrap="none" rtlCol="0">
                <a:spAutoFit/>
              </a:bodyPr>
              <a:lstStyle/>
              <a:p>
                <a:r>
                  <a:rPr kumimoji="1" lang="en-US" altLang="ja-JP" sz="2400" dirty="0"/>
                  <a:t>0.4</a:t>
                </a:r>
                <a:endParaRPr kumimoji="1" lang="ja-JP" altLang="en-US" sz="2400"/>
              </a:p>
            </p:txBody>
          </p:sp>
          <p:sp>
            <p:nvSpPr>
              <p:cNvPr id="18" name="テキスト ボックス 17">
                <a:extLst>
                  <a:ext uri="{FF2B5EF4-FFF2-40B4-BE49-F238E27FC236}">
                    <a16:creationId xmlns:a16="http://schemas.microsoft.com/office/drawing/2014/main" id="{B84E9339-1BA9-3D41-8FDF-9C64CC0639C3}"/>
                  </a:ext>
                </a:extLst>
              </p:cNvPr>
              <p:cNvSpPr txBox="1"/>
              <p:nvPr/>
            </p:nvSpPr>
            <p:spPr>
              <a:xfrm>
                <a:off x="5991756" y="1922031"/>
                <a:ext cx="356188" cy="461665"/>
              </a:xfrm>
              <a:prstGeom prst="rect">
                <a:avLst/>
              </a:prstGeom>
              <a:noFill/>
            </p:spPr>
            <p:txBody>
              <a:bodyPr wrap="none" rtlCol="0">
                <a:spAutoFit/>
              </a:bodyPr>
              <a:lstStyle/>
              <a:p>
                <a:r>
                  <a:rPr kumimoji="1" lang="en-US" altLang="ja-JP" sz="2400" dirty="0"/>
                  <a:t>0</a:t>
                </a:r>
                <a:endParaRPr kumimoji="1" lang="ja-JP" altLang="en-US" sz="2400"/>
              </a:p>
            </p:txBody>
          </p:sp>
          <p:sp>
            <p:nvSpPr>
              <p:cNvPr id="19" name="テキスト ボックス 18">
                <a:extLst>
                  <a:ext uri="{FF2B5EF4-FFF2-40B4-BE49-F238E27FC236}">
                    <a16:creationId xmlns:a16="http://schemas.microsoft.com/office/drawing/2014/main" id="{FCD0CA52-F6BC-024B-BCB7-6EA3B4594671}"/>
                  </a:ext>
                </a:extLst>
              </p:cNvPr>
              <p:cNvSpPr txBox="1"/>
              <p:nvPr/>
            </p:nvSpPr>
            <p:spPr>
              <a:xfrm>
                <a:off x="7494958" y="1909201"/>
                <a:ext cx="742511" cy="461665"/>
              </a:xfrm>
              <a:prstGeom prst="rect">
                <a:avLst/>
              </a:prstGeom>
              <a:noFill/>
            </p:spPr>
            <p:txBody>
              <a:bodyPr wrap="none" rtlCol="0">
                <a:spAutoFit/>
              </a:bodyPr>
              <a:lstStyle/>
              <a:p>
                <a:r>
                  <a:rPr kumimoji="1" lang="en-US" altLang="ja-JP" sz="2400" dirty="0"/>
                  <a:t>-0.4</a:t>
                </a:r>
                <a:endParaRPr kumimoji="1" lang="ja-JP" altLang="en-US" sz="2400"/>
              </a:p>
            </p:txBody>
          </p:sp>
          <p:sp>
            <p:nvSpPr>
              <p:cNvPr id="20" name="テキスト ボックス 19">
                <a:extLst>
                  <a:ext uri="{FF2B5EF4-FFF2-40B4-BE49-F238E27FC236}">
                    <a16:creationId xmlns:a16="http://schemas.microsoft.com/office/drawing/2014/main" id="{00A347ED-2192-A442-8B07-4C26D2ECFDDF}"/>
                  </a:ext>
                </a:extLst>
              </p:cNvPr>
              <p:cNvSpPr txBox="1"/>
              <p:nvPr/>
            </p:nvSpPr>
            <p:spPr>
              <a:xfrm>
                <a:off x="9062555" y="1896371"/>
                <a:ext cx="742511" cy="461665"/>
              </a:xfrm>
              <a:prstGeom prst="rect">
                <a:avLst/>
              </a:prstGeom>
              <a:noFill/>
            </p:spPr>
            <p:txBody>
              <a:bodyPr wrap="none" rtlCol="0">
                <a:spAutoFit/>
              </a:bodyPr>
              <a:lstStyle/>
              <a:p>
                <a:r>
                  <a:rPr kumimoji="1" lang="en-US" altLang="ja-JP" sz="2400" dirty="0"/>
                  <a:t>-0.8</a:t>
                </a:r>
                <a:endParaRPr kumimoji="1" lang="ja-JP" altLang="en-US" sz="2400"/>
              </a:p>
            </p:txBody>
          </p:sp>
          <p:sp>
            <p:nvSpPr>
              <p:cNvPr id="21" name="テキスト ボックス 20">
                <a:extLst>
                  <a:ext uri="{FF2B5EF4-FFF2-40B4-BE49-F238E27FC236}">
                    <a16:creationId xmlns:a16="http://schemas.microsoft.com/office/drawing/2014/main" id="{094966FE-D8AE-FB42-A349-031705BE2AEB}"/>
                  </a:ext>
                </a:extLst>
              </p:cNvPr>
              <p:cNvSpPr txBox="1"/>
              <p:nvPr/>
            </p:nvSpPr>
            <p:spPr>
              <a:xfrm>
                <a:off x="11165232" y="1883541"/>
                <a:ext cx="490840" cy="461665"/>
              </a:xfrm>
              <a:prstGeom prst="rect">
                <a:avLst/>
              </a:prstGeom>
              <a:noFill/>
            </p:spPr>
            <p:txBody>
              <a:bodyPr wrap="none" rtlCol="0">
                <a:spAutoFit/>
              </a:bodyPr>
              <a:lstStyle/>
              <a:p>
                <a:r>
                  <a:rPr kumimoji="1" lang="en-US" altLang="ja-JP" sz="2400" dirty="0"/>
                  <a:t>-1</a:t>
                </a:r>
                <a:endParaRPr kumimoji="1" lang="ja-JP" altLang="en-US" sz="2400"/>
              </a:p>
            </p:txBody>
          </p:sp>
        </p:grpSp>
        <mc:AlternateContent xmlns:mc="http://schemas.openxmlformats.org/markup-compatibility/2006" xmlns:a14="http://schemas.microsoft.com/office/drawing/2010/main">
          <mc:Choice Requires="a14">
            <p:sp>
              <p:nvSpPr>
                <p:cNvPr id="33" name="正方形/長方形 32">
                  <a:extLst>
                    <a:ext uri="{FF2B5EF4-FFF2-40B4-BE49-F238E27FC236}">
                      <a16:creationId xmlns:a16="http://schemas.microsoft.com/office/drawing/2014/main" id="{F6159533-0F3E-8242-9358-10A0F9DE06A3}"/>
                    </a:ext>
                  </a:extLst>
                </p:cNvPr>
                <p:cNvSpPr/>
                <p:nvPr/>
              </p:nvSpPr>
              <p:spPr>
                <a:xfrm>
                  <a:off x="302360" y="1513680"/>
                  <a:ext cx="81330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a:latin typeface="Cambria Math" panose="02040503050406030204" pitchFamily="18" charset="0"/>
                          </a:rPr>
                          <m:t>𝑟</m:t>
                        </m:r>
                        <m:r>
                          <a:rPr lang="en-US" altLang="ja-JP" sz="2800" i="1">
                            <a:latin typeface="Cambria Math" panose="02040503050406030204" pitchFamily="18" charset="0"/>
                          </a:rPr>
                          <m:t>=</m:t>
                        </m:r>
                      </m:oMath>
                    </m:oMathPara>
                  </a14:m>
                  <a:endParaRPr lang="ja-JP" altLang="en-US" sz="2800"/>
                </a:p>
              </p:txBody>
            </p:sp>
          </mc:Choice>
          <mc:Fallback xmlns="">
            <p:sp>
              <p:nvSpPr>
                <p:cNvPr id="33" name="正方形/長方形 32">
                  <a:extLst>
                    <a:ext uri="{FF2B5EF4-FFF2-40B4-BE49-F238E27FC236}">
                      <a16:creationId xmlns:a16="http://schemas.microsoft.com/office/drawing/2014/main" id="{F6159533-0F3E-8242-9358-10A0F9DE06A3}"/>
                    </a:ext>
                  </a:extLst>
                </p:cNvPr>
                <p:cNvSpPr>
                  <a:spLocks noRot="1" noChangeAspect="1" noMove="1" noResize="1" noEditPoints="1" noAdjustHandles="1" noChangeArrowheads="1" noChangeShapeType="1" noTextEdit="1"/>
                </p:cNvSpPr>
                <p:nvPr/>
              </p:nvSpPr>
              <p:spPr>
                <a:xfrm>
                  <a:off x="302360" y="1513680"/>
                  <a:ext cx="813300" cy="523220"/>
                </a:xfrm>
                <a:prstGeom prst="rect">
                  <a:avLst/>
                </a:prstGeom>
                <a:blipFill>
                  <a:blip r:embed="rId9"/>
                  <a:stretch>
                    <a:fillRect/>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956925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C43ED101-C904-D24B-8DFC-711CFC1CB52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4785"/>
          <a:stretch/>
        </p:blipFill>
        <p:spPr>
          <a:xfrm>
            <a:off x="407368" y="3187858"/>
            <a:ext cx="11355532" cy="1825318"/>
          </a:xfrm>
          <a:prstGeom prst="rect">
            <a:avLst/>
          </a:prstGeom>
        </p:spPr>
      </p:pic>
      <p:sp>
        <p:nvSpPr>
          <p:cNvPr id="3" name="コンテンツ プレースホルダー 2">
            <a:extLst>
              <a:ext uri="{FF2B5EF4-FFF2-40B4-BE49-F238E27FC236}">
                <a16:creationId xmlns:a16="http://schemas.microsoft.com/office/drawing/2014/main" id="{58F2F236-C663-824B-B8FA-488FA6127367}"/>
              </a:ext>
            </a:extLst>
          </p:cNvPr>
          <p:cNvSpPr>
            <a:spLocks noGrp="1"/>
          </p:cNvSpPr>
          <p:nvPr>
            <p:ph idx="1"/>
          </p:nvPr>
        </p:nvSpPr>
        <p:spPr>
          <a:xfrm>
            <a:off x="527382" y="1281288"/>
            <a:ext cx="11137237" cy="5075062"/>
          </a:xfrm>
        </p:spPr>
        <p:txBody>
          <a:bodyPr>
            <a:normAutofit/>
          </a:bodyPr>
          <a:lstStyle/>
          <a:p>
            <a:r>
              <a:rPr lang="ja-JP" altLang="en-US"/>
              <a:t>相関係数は直線的な正の相関／負の相関の強さを調べるときには非常に有効だが，直線的でないデータ間の関係の強さを調べるためには，役に立たない．</a:t>
            </a:r>
            <a:endParaRPr lang="en-US" altLang="ja-JP" dirty="0"/>
          </a:p>
          <a:p>
            <a:pPr lvl="1"/>
            <a:r>
              <a:rPr lang="ja-JP" altLang="en-US"/>
              <a:t>直線的でない関係の例</a:t>
            </a:r>
            <a:endParaRPr lang="en-US" altLang="ja-JP" dirty="0"/>
          </a:p>
          <a:p>
            <a:endParaRPr lang="en-US" altLang="ja-JP" dirty="0"/>
          </a:p>
          <a:p>
            <a:endParaRPr lang="en-US" altLang="ja-JP" dirty="0"/>
          </a:p>
          <a:p>
            <a:endParaRPr lang="en-US" altLang="ja-JP" dirty="0"/>
          </a:p>
          <a:p>
            <a:pPr marL="457200" lvl="1" indent="0">
              <a:buNone/>
            </a:pPr>
            <a:r>
              <a:rPr lang="en-US" altLang="ja-JP" dirty="0">
                <a:sym typeface="Wingdings" pitchFamily="2" charset="2"/>
              </a:rPr>
              <a:t> </a:t>
            </a:r>
            <a:r>
              <a:rPr lang="ja-JP" altLang="en-US"/>
              <a:t>相関係数が</a:t>
            </a:r>
            <a:r>
              <a:rPr lang="en-US" altLang="ja-JP" dirty="0"/>
              <a:t>0</a:t>
            </a:r>
            <a:r>
              <a:rPr lang="ja-JP" altLang="en-US"/>
              <a:t>でも，データ間に関係がないとは限らない</a:t>
            </a:r>
            <a:endParaRPr lang="en-US" altLang="ja-JP" dirty="0"/>
          </a:p>
        </p:txBody>
      </p:sp>
      <p:sp>
        <p:nvSpPr>
          <p:cNvPr id="2" name="タイトル 1">
            <a:extLst>
              <a:ext uri="{FF2B5EF4-FFF2-40B4-BE49-F238E27FC236}">
                <a16:creationId xmlns:a16="http://schemas.microsoft.com/office/drawing/2014/main" id="{285CC820-6954-5847-8E92-6265FFE73797}"/>
              </a:ext>
            </a:extLst>
          </p:cNvPr>
          <p:cNvSpPr>
            <a:spLocks noGrp="1"/>
          </p:cNvSpPr>
          <p:nvPr>
            <p:ph type="title"/>
          </p:nvPr>
        </p:nvSpPr>
        <p:spPr>
          <a:xfrm>
            <a:off x="1535493" y="260648"/>
            <a:ext cx="9889099" cy="864096"/>
          </a:xfrm>
        </p:spPr>
        <p:txBody>
          <a:bodyPr/>
          <a:lstStyle/>
          <a:p>
            <a:r>
              <a:rPr lang="ja-JP" altLang="en-US"/>
              <a:t>相関係数を使うときの注意点</a:t>
            </a:r>
          </a:p>
        </p:txBody>
      </p:sp>
      <p:sp>
        <p:nvSpPr>
          <p:cNvPr id="9" name="テキスト プレースホルダー 8">
            <a:extLst>
              <a:ext uri="{FF2B5EF4-FFF2-40B4-BE49-F238E27FC236}">
                <a16:creationId xmlns:a16="http://schemas.microsoft.com/office/drawing/2014/main" id="{86742ED5-A974-6242-A0C8-D0B40F23A8D7}"/>
              </a:ext>
            </a:extLst>
          </p:cNvPr>
          <p:cNvSpPr>
            <a:spLocks noGrp="1"/>
          </p:cNvSpPr>
          <p:nvPr>
            <p:ph type="body" sz="quarter" idx="14"/>
          </p:nvPr>
        </p:nvSpPr>
        <p:spPr/>
        <p:txBody>
          <a:bodyPr/>
          <a:lstStyle/>
          <a:p>
            <a:endParaRPr lang="ja-JP" altLang="en-US"/>
          </a:p>
        </p:txBody>
      </p:sp>
    </p:spTree>
    <p:extLst>
      <p:ext uri="{BB962C8B-B14F-4D97-AF65-F5344CB8AC3E}">
        <p14:creationId xmlns:p14="http://schemas.microsoft.com/office/powerpoint/2010/main" val="50048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3F21FC1-CE51-FC45-81EC-5B56D7F9E181}"/>
              </a:ext>
            </a:extLst>
          </p:cNvPr>
          <p:cNvSpPr>
            <a:spLocks noGrp="1"/>
          </p:cNvSpPr>
          <p:nvPr>
            <p:ph type="title"/>
          </p:nvPr>
        </p:nvSpPr>
        <p:spPr/>
        <p:txBody>
          <a:bodyPr/>
          <a:lstStyle/>
          <a:p>
            <a:r>
              <a:rPr lang="ja-JP" altLang="en-US"/>
              <a:t>誤解を招くグラフの例</a:t>
            </a:r>
            <a:endParaRPr kumimoji="1" lang="ja-JP" altLang="en-US"/>
          </a:p>
        </p:txBody>
      </p:sp>
      <p:sp>
        <p:nvSpPr>
          <p:cNvPr id="4" name="フッター プレースホルダー 3">
            <a:extLst>
              <a:ext uri="{FF2B5EF4-FFF2-40B4-BE49-F238E27FC236}">
                <a16:creationId xmlns:a16="http://schemas.microsoft.com/office/drawing/2014/main" id="{C4DE2F3B-004A-DE4A-AFA2-0664E20BEC6F}"/>
              </a:ext>
            </a:extLst>
          </p:cNvPr>
          <p:cNvSpPr>
            <a:spLocks noGrp="1"/>
          </p:cNvSpPr>
          <p:nvPr>
            <p:ph type="ftr" sz="quarter" idx="11"/>
          </p:nvPr>
        </p:nvSpPr>
        <p:spPr>
          <a:xfrm>
            <a:off x="4573645" y="6232227"/>
            <a:ext cx="7499019" cy="365125"/>
          </a:xfrm>
        </p:spPr>
        <p:txBody>
          <a:bodyPr/>
          <a:lstStyle/>
          <a:p>
            <a:pPr algn="r"/>
            <a:r>
              <a:rPr lang="en" altLang="ja-JP" sz="1600" dirty="0"/>
              <a:t>https://</a:t>
            </a:r>
            <a:r>
              <a:rPr lang="en" altLang="ja-JP" sz="1600" dirty="0" err="1"/>
              <a:t>ja.wikipedia.org</a:t>
            </a:r>
            <a:r>
              <a:rPr lang="en" altLang="ja-JP" sz="1600" dirty="0"/>
              <a:t>/wiki/</a:t>
            </a:r>
            <a:r>
              <a:rPr lang="ja-JP" altLang="en-US" sz="1600"/>
              <a:t>誤解を与える統計グラフ</a:t>
            </a:r>
          </a:p>
        </p:txBody>
      </p:sp>
      <p:sp>
        <p:nvSpPr>
          <p:cNvPr id="5" name="スライド番号プレースホルダー 4">
            <a:extLst>
              <a:ext uri="{FF2B5EF4-FFF2-40B4-BE49-F238E27FC236}">
                <a16:creationId xmlns:a16="http://schemas.microsoft.com/office/drawing/2014/main" id="{4DC0B0A2-9F1F-6B41-AFEA-8E7A606ED6D7}"/>
              </a:ext>
            </a:extLst>
          </p:cNvPr>
          <p:cNvSpPr>
            <a:spLocks noGrp="1"/>
          </p:cNvSpPr>
          <p:nvPr>
            <p:ph type="sldNum" sz="quarter" idx="4294967295"/>
          </p:nvPr>
        </p:nvSpPr>
        <p:spPr>
          <a:xfrm>
            <a:off x="10704512" y="111548"/>
            <a:ext cx="1308629" cy="365125"/>
          </a:xfrm>
          <a:prstGeom prst="rect">
            <a:avLst/>
          </a:prstGeom>
        </p:spPr>
        <p:txBody>
          <a:bodyPr/>
          <a:lstStyle/>
          <a:p>
            <a:fld id="{AC026BDF-97B0-402E-8580-15579999136A}" type="slidenum">
              <a:rPr lang="ja-JP" altLang="en-US" smtClean="0"/>
              <a:pPr/>
              <a:t>37</a:t>
            </a:fld>
            <a:endParaRPr lang="ja-JP" altLang="en-US"/>
          </a:p>
        </p:txBody>
      </p:sp>
      <p:sp>
        <p:nvSpPr>
          <p:cNvPr id="6" name="テキスト プレースホルダー 5">
            <a:extLst>
              <a:ext uri="{FF2B5EF4-FFF2-40B4-BE49-F238E27FC236}">
                <a16:creationId xmlns:a16="http://schemas.microsoft.com/office/drawing/2014/main" id="{71EE1FC6-1F66-4645-A087-97D023C9FC0B}"/>
              </a:ext>
            </a:extLst>
          </p:cNvPr>
          <p:cNvSpPr>
            <a:spLocks noGrp="1"/>
          </p:cNvSpPr>
          <p:nvPr>
            <p:ph type="body" sz="quarter" idx="14"/>
          </p:nvPr>
        </p:nvSpPr>
        <p:spPr/>
        <p:txBody>
          <a:bodyPr/>
          <a:lstStyle/>
          <a:p>
            <a:endParaRPr kumimoji="1" lang="ja-JP" altLang="en-US"/>
          </a:p>
        </p:txBody>
      </p:sp>
      <p:sp>
        <p:nvSpPr>
          <p:cNvPr id="10" name="コンテンツ プレースホルダー 9">
            <a:extLst>
              <a:ext uri="{FF2B5EF4-FFF2-40B4-BE49-F238E27FC236}">
                <a16:creationId xmlns:a16="http://schemas.microsoft.com/office/drawing/2014/main" id="{D817BFCB-3F60-5A46-A7C4-EF0662867B99}"/>
              </a:ext>
            </a:extLst>
          </p:cNvPr>
          <p:cNvSpPr>
            <a:spLocks noGrp="1"/>
          </p:cNvSpPr>
          <p:nvPr>
            <p:ph idx="1"/>
          </p:nvPr>
        </p:nvSpPr>
        <p:spPr>
          <a:xfrm>
            <a:off x="527381" y="4437112"/>
            <a:ext cx="11485759" cy="1800200"/>
          </a:xfrm>
        </p:spPr>
        <p:txBody>
          <a:bodyPr>
            <a:normAutofit fontScale="77500" lnSpcReduction="20000"/>
          </a:bodyPr>
          <a:lstStyle/>
          <a:p>
            <a:r>
              <a:rPr lang="ja-JP" altLang="en-US"/>
              <a:t>問題点</a:t>
            </a:r>
            <a:endParaRPr lang="en-US" altLang="ja-JP" dirty="0"/>
          </a:p>
          <a:p>
            <a:pPr lvl="1"/>
            <a:r>
              <a:rPr lang="ja-JP" altLang="en-US"/>
              <a:t>３次元の</a:t>
            </a:r>
            <a:r>
              <a:rPr lang="ja-JP" altLang="en-US" b="0"/>
              <a:t>円グラフでは、</a:t>
            </a:r>
            <a:r>
              <a:rPr lang="en" altLang="ja-JP" b="0" dirty="0"/>
              <a:t>Item C </a:t>
            </a:r>
            <a:r>
              <a:rPr lang="ja-JP" altLang="en-US" b="0"/>
              <a:t>は </a:t>
            </a:r>
            <a:r>
              <a:rPr lang="en" altLang="ja-JP" b="0" dirty="0"/>
              <a:t>Item A </a:t>
            </a:r>
            <a:r>
              <a:rPr lang="ja-JP" altLang="en-US" b="0"/>
              <a:t>とほぼ同じ大きさに見えるが、実際には半分以下。</a:t>
            </a:r>
            <a:endParaRPr lang="en-US" altLang="ja-JP" b="0" dirty="0"/>
          </a:p>
          <a:p>
            <a:pPr lvl="1"/>
            <a:r>
              <a:rPr lang="en-US" altLang="ja-JP" dirty="0"/>
              <a:t>Item D</a:t>
            </a:r>
            <a:r>
              <a:rPr lang="ja-JP" altLang="en-US"/>
              <a:t>は</a:t>
            </a:r>
            <a:r>
              <a:rPr lang="en-US" altLang="ja-JP" dirty="0"/>
              <a:t>Item B</a:t>
            </a:r>
            <a:r>
              <a:rPr lang="ja-JP" altLang="en-US"/>
              <a:t>よりも大きく見えるが実際には同じ。</a:t>
            </a:r>
            <a:endParaRPr lang="en-US" altLang="ja-JP" dirty="0"/>
          </a:p>
          <a:p>
            <a:pPr lvl="1"/>
            <a:endParaRPr lang="en-US" altLang="ja-JP" dirty="0"/>
          </a:p>
          <a:p>
            <a:pPr marL="457200" lvl="1" indent="0">
              <a:buNone/>
            </a:pPr>
            <a:r>
              <a:rPr lang="en-US" altLang="ja-JP" dirty="0">
                <a:solidFill>
                  <a:srgbClr val="C00000"/>
                </a:solidFill>
                <a:sym typeface="Wingdings" pitchFamily="2" charset="2"/>
              </a:rPr>
              <a:t>  </a:t>
            </a:r>
            <a:r>
              <a:rPr lang="ja-JP" altLang="en-US">
                <a:solidFill>
                  <a:srgbClr val="C00000"/>
                </a:solidFill>
              </a:rPr>
              <a:t>円グラフは面積の大小で量を比較するためのグラフなので３</a:t>
            </a:r>
            <a:r>
              <a:rPr lang="en-US" altLang="ja-JP" dirty="0">
                <a:solidFill>
                  <a:srgbClr val="C00000"/>
                </a:solidFill>
              </a:rPr>
              <a:t>D</a:t>
            </a:r>
            <a:r>
              <a:rPr lang="ja-JP" altLang="en-US">
                <a:solidFill>
                  <a:srgbClr val="C00000"/>
                </a:solidFill>
              </a:rPr>
              <a:t>にはしない</a:t>
            </a:r>
            <a:endParaRPr lang="en-US" altLang="ja-JP" dirty="0">
              <a:solidFill>
                <a:srgbClr val="C00000"/>
              </a:solidFill>
              <a:sym typeface="Wingdings" pitchFamily="2" charset="2"/>
            </a:endParaRPr>
          </a:p>
          <a:p>
            <a:pPr lvl="1"/>
            <a:endParaRPr lang="ja-JP" altLang="en-US"/>
          </a:p>
        </p:txBody>
      </p:sp>
      <p:pic>
        <p:nvPicPr>
          <p:cNvPr id="11" name="コンテンツ プレースホルダー 7">
            <a:extLst>
              <a:ext uri="{FF2B5EF4-FFF2-40B4-BE49-F238E27FC236}">
                <a16:creationId xmlns:a16="http://schemas.microsoft.com/office/drawing/2014/main" id="{C619D362-5555-194B-9AE2-2C9928447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08" y="1489583"/>
            <a:ext cx="5257800" cy="2921000"/>
          </a:xfrm>
          <a:prstGeom prst="rect">
            <a:avLst/>
          </a:prstGeom>
          <a:ln w="6350">
            <a:noFill/>
          </a:ln>
        </p:spPr>
      </p:pic>
      <p:grpSp>
        <p:nvGrpSpPr>
          <p:cNvPr id="2" name="グループ化 1">
            <a:extLst>
              <a:ext uri="{FF2B5EF4-FFF2-40B4-BE49-F238E27FC236}">
                <a16:creationId xmlns:a16="http://schemas.microsoft.com/office/drawing/2014/main" id="{BC90BB9F-109C-1A4C-B419-05D798A0038C}"/>
              </a:ext>
            </a:extLst>
          </p:cNvPr>
          <p:cNvGrpSpPr/>
          <p:nvPr/>
        </p:nvGrpSpPr>
        <p:grpSpPr>
          <a:xfrm>
            <a:off x="6130672" y="1124744"/>
            <a:ext cx="5740256" cy="3187700"/>
            <a:chOff x="6130672" y="1124744"/>
            <a:chExt cx="5740256" cy="3187700"/>
          </a:xfrm>
        </p:grpSpPr>
        <p:pic>
          <p:nvPicPr>
            <p:cNvPr id="12" name="図 11">
              <a:extLst>
                <a:ext uri="{FF2B5EF4-FFF2-40B4-BE49-F238E27FC236}">
                  <a16:creationId xmlns:a16="http://schemas.microsoft.com/office/drawing/2014/main" id="{F7F5D55E-4459-364D-8537-4FFEAB78C1F2}"/>
                </a:ext>
              </a:extLst>
            </p:cNvPr>
            <p:cNvPicPr>
              <a:picLocks noChangeAspect="1"/>
            </p:cNvPicPr>
            <p:nvPr/>
          </p:nvPicPr>
          <p:blipFill>
            <a:blip r:embed="rId3"/>
            <a:stretch>
              <a:fillRect/>
            </a:stretch>
          </p:blipFill>
          <p:spPr>
            <a:xfrm>
              <a:off x="7248128" y="1124744"/>
              <a:ext cx="4622800" cy="3187700"/>
            </a:xfrm>
            <a:prstGeom prst="rect">
              <a:avLst/>
            </a:prstGeom>
          </p:spPr>
        </p:pic>
        <p:sp>
          <p:nvSpPr>
            <p:cNvPr id="9" name="右矢印 8">
              <a:extLst>
                <a:ext uri="{FF2B5EF4-FFF2-40B4-BE49-F238E27FC236}">
                  <a16:creationId xmlns:a16="http://schemas.microsoft.com/office/drawing/2014/main" id="{93B6CE25-6497-E445-B56F-872380E1E063}"/>
                </a:ext>
              </a:extLst>
            </p:cNvPr>
            <p:cNvSpPr/>
            <p:nvPr/>
          </p:nvSpPr>
          <p:spPr>
            <a:xfrm>
              <a:off x="6130672" y="2024998"/>
              <a:ext cx="865611" cy="1368152"/>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256362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D7371F9-1F9C-B542-918A-499A6B464997}"/>
              </a:ext>
            </a:extLst>
          </p:cNvPr>
          <p:cNvSpPr>
            <a:spLocks noGrp="1"/>
          </p:cNvSpPr>
          <p:nvPr>
            <p:ph idx="1"/>
          </p:nvPr>
        </p:nvSpPr>
        <p:spPr>
          <a:xfrm>
            <a:off x="527382" y="5182170"/>
            <a:ext cx="11137237" cy="1415182"/>
          </a:xfrm>
        </p:spPr>
        <p:txBody>
          <a:bodyPr>
            <a:normAutofit fontScale="85000" lnSpcReduction="20000"/>
          </a:bodyPr>
          <a:lstStyle/>
          <a:p>
            <a:r>
              <a:rPr lang="ja-JP" altLang="en-US"/>
              <a:t>問題点</a:t>
            </a:r>
            <a:endParaRPr lang="en-US" altLang="ja-JP" dirty="0"/>
          </a:p>
          <a:p>
            <a:pPr lvl="1"/>
            <a:r>
              <a:rPr lang="ja-JP" altLang="en-US"/>
              <a:t>どちらのグラフも同じデータを表している。左のグラフではデータに差があるように見られるが、縦軸のスケールを全体に広げると右側のように差はほとんど見られない。</a:t>
            </a:r>
            <a:br>
              <a:rPr lang="ja-JP" altLang="en-US"/>
            </a:br>
            <a:endParaRPr kumimoji="1" lang="ja-JP" altLang="en-US"/>
          </a:p>
        </p:txBody>
      </p:sp>
      <p:sp>
        <p:nvSpPr>
          <p:cNvPr id="3" name="タイトル 2">
            <a:extLst>
              <a:ext uri="{FF2B5EF4-FFF2-40B4-BE49-F238E27FC236}">
                <a16:creationId xmlns:a16="http://schemas.microsoft.com/office/drawing/2014/main" id="{4EAA7430-E6AC-6747-9F34-CA012693A480}"/>
              </a:ext>
            </a:extLst>
          </p:cNvPr>
          <p:cNvSpPr>
            <a:spLocks noGrp="1"/>
          </p:cNvSpPr>
          <p:nvPr>
            <p:ph type="title"/>
          </p:nvPr>
        </p:nvSpPr>
        <p:spPr/>
        <p:txBody>
          <a:bodyPr/>
          <a:lstStyle/>
          <a:p>
            <a:r>
              <a:rPr lang="ja-JP" altLang="en-US"/>
              <a:t>誤解を招くグラフの例</a:t>
            </a:r>
            <a:endParaRPr kumimoji="1" lang="ja-JP" altLang="en-US"/>
          </a:p>
        </p:txBody>
      </p:sp>
      <p:sp>
        <p:nvSpPr>
          <p:cNvPr id="5" name="スライド番号プレースホルダー 4">
            <a:extLst>
              <a:ext uri="{FF2B5EF4-FFF2-40B4-BE49-F238E27FC236}">
                <a16:creationId xmlns:a16="http://schemas.microsoft.com/office/drawing/2014/main" id="{65036C0C-5F14-F14D-BFF5-E71EE85279BA}"/>
              </a:ext>
            </a:extLst>
          </p:cNvPr>
          <p:cNvSpPr>
            <a:spLocks noGrp="1"/>
          </p:cNvSpPr>
          <p:nvPr>
            <p:ph type="sldNum" sz="quarter" idx="4294967295"/>
          </p:nvPr>
        </p:nvSpPr>
        <p:spPr>
          <a:xfrm>
            <a:off x="10704512" y="111548"/>
            <a:ext cx="1308629" cy="365125"/>
          </a:xfrm>
          <a:prstGeom prst="rect">
            <a:avLst/>
          </a:prstGeom>
        </p:spPr>
        <p:txBody>
          <a:bodyPr/>
          <a:lstStyle/>
          <a:p>
            <a:fld id="{AC026BDF-97B0-402E-8580-15579999136A}" type="slidenum">
              <a:rPr lang="ja-JP" altLang="en-US" smtClean="0"/>
              <a:pPr/>
              <a:t>38</a:t>
            </a:fld>
            <a:endParaRPr lang="ja-JP" altLang="en-US"/>
          </a:p>
        </p:txBody>
      </p:sp>
      <p:sp>
        <p:nvSpPr>
          <p:cNvPr id="6" name="テキスト プレースホルダー 5">
            <a:extLst>
              <a:ext uri="{FF2B5EF4-FFF2-40B4-BE49-F238E27FC236}">
                <a16:creationId xmlns:a16="http://schemas.microsoft.com/office/drawing/2014/main" id="{66A52EF4-5DC0-A145-A030-9472A87BE90C}"/>
              </a:ext>
            </a:extLst>
          </p:cNvPr>
          <p:cNvSpPr>
            <a:spLocks noGrp="1"/>
          </p:cNvSpPr>
          <p:nvPr>
            <p:ph type="body" sz="quarter" idx="14"/>
          </p:nvPr>
        </p:nvSpPr>
        <p:spPr/>
        <p:txBody>
          <a:bodyPr/>
          <a:lstStyle/>
          <a:p>
            <a:endParaRPr kumimoji="1" lang="ja-JP" altLang="en-US"/>
          </a:p>
        </p:txBody>
      </p:sp>
      <p:graphicFrame>
        <p:nvGraphicFramePr>
          <p:cNvPr id="7" name="グラフ 6">
            <a:extLst>
              <a:ext uri="{FF2B5EF4-FFF2-40B4-BE49-F238E27FC236}">
                <a16:creationId xmlns:a16="http://schemas.microsoft.com/office/drawing/2014/main" id="{6928D858-BA48-A04F-BA1B-DA57F11375B3}"/>
              </a:ext>
            </a:extLst>
          </p:cNvPr>
          <p:cNvGraphicFramePr/>
          <p:nvPr>
            <p:extLst>
              <p:ext uri="{D42A27DB-BD31-4B8C-83A1-F6EECF244321}">
                <p14:modId xmlns:p14="http://schemas.microsoft.com/office/powerpoint/2010/main" val="1578978169"/>
              </p:ext>
            </p:extLst>
          </p:nvPr>
        </p:nvGraphicFramePr>
        <p:xfrm>
          <a:off x="335360" y="1323327"/>
          <a:ext cx="5184576" cy="3861040"/>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グループ化 8">
            <a:extLst>
              <a:ext uri="{FF2B5EF4-FFF2-40B4-BE49-F238E27FC236}">
                <a16:creationId xmlns:a16="http://schemas.microsoft.com/office/drawing/2014/main" id="{D2738DCD-16F5-6F41-BE9B-0BF5907548EC}"/>
              </a:ext>
            </a:extLst>
          </p:cNvPr>
          <p:cNvGrpSpPr/>
          <p:nvPr/>
        </p:nvGrpSpPr>
        <p:grpSpPr>
          <a:xfrm>
            <a:off x="5734445" y="1323327"/>
            <a:ext cx="6122195" cy="3861040"/>
            <a:chOff x="5734445" y="1323327"/>
            <a:chExt cx="6122195" cy="3861040"/>
          </a:xfrm>
        </p:grpSpPr>
        <p:graphicFrame>
          <p:nvGraphicFramePr>
            <p:cNvPr id="8" name="グラフ 7">
              <a:extLst>
                <a:ext uri="{FF2B5EF4-FFF2-40B4-BE49-F238E27FC236}">
                  <a16:creationId xmlns:a16="http://schemas.microsoft.com/office/drawing/2014/main" id="{400C67BB-54C8-F343-935E-3E7C5240E809}"/>
                </a:ext>
              </a:extLst>
            </p:cNvPr>
            <p:cNvGraphicFramePr/>
            <p:nvPr>
              <p:extLst>
                <p:ext uri="{D42A27DB-BD31-4B8C-83A1-F6EECF244321}">
                  <p14:modId xmlns:p14="http://schemas.microsoft.com/office/powerpoint/2010/main" val="1085808613"/>
                </p:ext>
              </p:extLst>
            </p:nvPr>
          </p:nvGraphicFramePr>
          <p:xfrm>
            <a:off x="6672064" y="1323327"/>
            <a:ext cx="5184576" cy="3861040"/>
          </p:xfrm>
          <a:graphic>
            <a:graphicData uri="http://schemas.openxmlformats.org/drawingml/2006/chart">
              <c:chart xmlns:c="http://schemas.openxmlformats.org/drawingml/2006/chart" xmlns:r="http://schemas.openxmlformats.org/officeDocument/2006/relationships" r:id="rId3"/>
            </a:graphicData>
          </a:graphic>
        </p:graphicFrame>
        <p:sp>
          <p:nvSpPr>
            <p:cNvPr id="4" name="右矢印 3">
              <a:extLst>
                <a:ext uri="{FF2B5EF4-FFF2-40B4-BE49-F238E27FC236}">
                  <a16:creationId xmlns:a16="http://schemas.microsoft.com/office/drawing/2014/main" id="{3D750EAF-5FFC-0A4C-9697-B62D25457BC7}"/>
                </a:ext>
              </a:extLst>
            </p:cNvPr>
            <p:cNvSpPr/>
            <p:nvPr/>
          </p:nvSpPr>
          <p:spPr>
            <a:xfrm>
              <a:off x="5734445" y="2420888"/>
              <a:ext cx="865611" cy="1368152"/>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0" name="円/楕円 9">
            <a:extLst>
              <a:ext uri="{FF2B5EF4-FFF2-40B4-BE49-F238E27FC236}">
                <a16:creationId xmlns:a16="http://schemas.microsoft.com/office/drawing/2014/main" id="{B2032BA5-BA7F-0648-B8E9-11279E505283}"/>
              </a:ext>
            </a:extLst>
          </p:cNvPr>
          <p:cNvSpPr/>
          <p:nvPr/>
        </p:nvSpPr>
        <p:spPr>
          <a:xfrm>
            <a:off x="263352" y="4365104"/>
            <a:ext cx="720080" cy="72008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308022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8E64540-29AD-2C41-B852-0B9E8A71EF56}"/>
              </a:ext>
            </a:extLst>
          </p:cNvPr>
          <p:cNvSpPr>
            <a:spLocks noGrp="1"/>
          </p:cNvSpPr>
          <p:nvPr>
            <p:ph type="title"/>
          </p:nvPr>
        </p:nvSpPr>
        <p:spPr/>
        <p:txBody>
          <a:bodyPr/>
          <a:lstStyle/>
          <a:p>
            <a:r>
              <a:rPr lang="ja-JP" altLang="en-US"/>
              <a:t>誤解を招くグラフの例</a:t>
            </a:r>
            <a:endParaRPr kumimoji="1" lang="ja-JP" altLang="en-US"/>
          </a:p>
        </p:txBody>
      </p:sp>
      <p:sp>
        <p:nvSpPr>
          <p:cNvPr id="4" name="フッター プレースホルダー 3">
            <a:extLst>
              <a:ext uri="{FF2B5EF4-FFF2-40B4-BE49-F238E27FC236}">
                <a16:creationId xmlns:a16="http://schemas.microsoft.com/office/drawing/2014/main" id="{A8A0FDED-9AF9-5244-88E0-33CC4D7001CE}"/>
              </a:ext>
            </a:extLst>
          </p:cNvPr>
          <p:cNvSpPr>
            <a:spLocks noGrp="1"/>
          </p:cNvSpPr>
          <p:nvPr>
            <p:ph type="ftr" sz="quarter" idx="11"/>
          </p:nvPr>
        </p:nvSpPr>
        <p:spPr>
          <a:xfrm>
            <a:off x="4600092" y="6202793"/>
            <a:ext cx="7499019" cy="365125"/>
          </a:xfrm>
        </p:spPr>
        <p:txBody>
          <a:bodyPr/>
          <a:lstStyle/>
          <a:p>
            <a:pPr algn="r"/>
            <a:r>
              <a:rPr lang="en" altLang="ja-JP" sz="1600" dirty="0"/>
              <a:t>https://</a:t>
            </a:r>
            <a:r>
              <a:rPr lang="en" altLang="ja-JP" sz="1600" dirty="0" err="1"/>
              <a:t>ja.wikipedia.org</a:t>
            </a:r>
            <a:r>
              <a:rPr lang="en" altLang="ja-JP" sz="1600" dirty="0"/>
              <a:t>/wiki/</a:t>
            </a:r>
            <a:r>
              <a:rPr lang="ja-JP" altLang="en-US" sz="1600"/>
              <a:t>誤解を与える統計グラフ</a:t>
            </a:r>
          </a:p>
        </p:txBody>
      </p:sp>
      <p:sp>
        <p:nvSpPr>
          <p:cNvPr id="5" name="スライド番号プレースホルダー 4">
            <a:extLst>
              <a:ext uri="{FF2B5EF4-FFF2-40B4-BE49-F238E27FC236}">
                <a16:creationId xmlns:a16="http://schemas.microsoft.com/office/drawing/2014/main" id="{770264F4-BFEF-7D40-BCD1-FAD9677513DF}"/>
              </a:ext>
            </a:extLst>
          </p:cNvPr>
          <p:cNvSpPr>
            <a:spLocks noGrp="1"/>
          </p:cNvSpPr>
          <p:nvPr>
            <p:ph type="sldNum" sz="quarter" idx="4294967295"/>
          </p:nvPr>
        </p:nvSpPr>
        <p:spPr>
          <a:xfrm>
            <a:off x="10704512" y="111548"/>
            <a:ext cx="1308629" cy="365125"/>
          </a:xfrm>
          <a:prstGeom prst="rect">
            <a:avLst/>
          </a:prstGeom>
        </p:spPr>
        <p:txBody>
          <a:bodyPr/>
          <a:lstStyle/>
          <a:p>
            <a:fld id="{AC026BDF-97B0-402E-8580-15579999136A}" type="slidenum">
              <a:rPr lang="ja-JP" altLang="en-US" smtClean="0"/>
              <a:pPr/>
              <a:t>39</a:t>
            </a:fld>
            <a:endParaRPr lang="ja-JP" altLang="en-US"/>
          </a:p>
        </p:txBody>
      </p:sp>
      <p:sp>
        <p:nvSpPr>
          <p:cNvPr id="6" name="テキスト プレースホルダー 5">
            <a:extLst>
              <a:ext uri="{FF2B5EF4-FFF2-40B4-BE49-F238E27FC236}">
                <a16:creationId xmlns:a16="http://schemas.microsoft.com/office/drawing/2014/main" id="{4F946415-1C8B-2648-90D8-582591CDCA1B}"/>
              </a:ext>
            </a:extLst>
          </p:cNvPr>
          <p:cNvSpPr>
            <a:spLocks noGrp="1"/>
          </p:cNvSpPr>
          <p:nvPr>
            <p:ph type="body" sz="quarter" idx="14"/>
          </p:nvPr>
        </p:nvSpPr>
        <p:spPr/>
        <p:txBody>
          <a:bodyPr/>
          <a:lstStyle/>
          <a:p>
            <a:endParaRPr kumimoji="1" lang="ja-JP" altLang="en-US"/>
          </a:p>
        </p:txBody>
      </p:sp>
      <p:pic>
        <p:nvPicPr>
          <p:cNvPr id="15" name="コンテンツ プレースホルダー 11">
            <a:extLst>
              <a:ext uri="{FF2B5EF4-FFF2-40B4-BE49-F238E27FC236}">
                <a16:creationId xmlns:a16="http://schemas.microsoft.com/office/drawing/2014/main" id="{676A14C1-91DF-1B4F-AD65-03AD15392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850" y="1291436"/>
            <a:ext cx="3008076" cy="2940327"/>
          </a:xfrm>
          <a:prstGeom prst="rect">
            <a:avLst/>
          </a:prstGeom>
          <a:ln w="6350">
            <a:noFill/>
          </a:ln>
        </p:spPr>
      </p:pic>
      <p:pic>
        <p:nvPicPr>
          <p:cNvPr id="19" name="グラフィックス 18">
            <a:extLst>
              <a:ext uri="{FF2B5EF4-FFF2-40B4-BE49-F238E27FC236}">
                <a16:creationId xmlns:a16="http://schemas.microsoft.com/office/drawing/2014/main" id="{B8F4E38E-C597-6842-A596-8D77C4F9C9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0092" y="1291436"/>
            <a:ext cx="3008076" cy="2940327"/>
          </a:xfrm>
          <a:prstGeom prst="rect">
            <a:avLst/>
          </a:prstGeom>
        </p:spPr>
      </p:pic>
      <p:sp>
        <p:nvSpPr>
          <p:cNvPr id="21" name="コンテンツ プレースホルダー 20">
            <a:extLst>
              <a:ext uri="{FF2B5EF4-FFF2-40B4-BE49-F238E27FC236}">
                <a16:creationId xmlns:a16="http://schemas.microsoft.com/office/drawing/2014/main" id="{A03EB909-18D6-5E4E-A31F-52588CF5D50C}"/>
              </a:ext>
            </a:extLst>
          </p:cNvPr>
          <p:cNvSpPr>
            <a:spLocks noGrp="1"/>
          </p:cNvSpPr>
          <p:nvPr>
            <p:ph idx="1"/>
          </p:nvPr>
        </p:nvSpPr>
        <p:spPr>
          <a:xfrm>
            <a:off x="527382" y="4582882"/>
            <a:ext cx="11137237" cy="1773468"/>
          </a:xfrm>
        </p:spPr>
        <p:txBody>
          <a:bodyPr>
            <a:normAutofit fontScale="92500" lnSpcReduction="10000"/>
          </a:bodyPr>
          <a:lstStyle/>
          <a:p>
            <a:r>
              <a:rPr lang="ja-JP" altLang="en-US"/>
              <a:t>問題点</a:t>
            </a:r>
            <a:endParaRPr lang="en-US" altLang="ja-JP" dirty="0"/>
          </a:p>
          <a:p>
            <a:pPr lvl="1"/>
            <a:r>
              <a:rPr lang="ja-JP" altLang="en-US"/>
              <a:t>左の絵文字の棒グラフでは、</a:t>
            </a:r>
            <a:r>
              <a:rPr lang="en" altLang="ja-JP" dirty="0"/>
              <a:t>B</a:t>
            </a:r>
            <a:r>
              <a:rPr lang="ja-JP" altLang="en-US"/>
              <a:t>の画像は</a:t>
            </a:r>
            <a:r>
              <a:rPr lang="en" altLang="ja-JP" dirty="0"/>
              <a:t>A</a:t>
            </a:r>
            <a:r>
              <a:rPr lang="ja-JP" altLang="en-US"/>
              <a:t>の</a:t>
            </a:r>
            <a:r>
              <a:rPr lang="en-US" altLang="ja-JP" dirty="0"/>
              <a:t>9</a:t>
            </a:r>
            <a:r>
              <a:rPr lang="ja-JP" altLang="en-US"/>
              <a:t>倍になってしまっている。</a:t>
            </a:r>
            <a:endParaRPr lang="en-US" altLang="ja-JP" dirty="0"/>
          </a:p>
          <a:p>
            <a:pPr lvl="1"/>
            <a:r>
              <a:rPr lang="en-US" altLang="ja-JP" dirty="0"/>
              <a:t>B</a:t>
            </a:r>
            <a:r>
              <a:rPr lang="ja-JP" altLang="en-US"/>
              <a:t>が</a:t>
            </a:r>
            <a:r>
              <a:rPr lang="en-US" altLang="ja-JP" dirty="0"/>
              <a:t>A</a:t>
            </a:r>
            <a:r>
              <a:rPr lang="ja-JP" altLang="en-US"/>
              <a:t>の３倍であることを示すには絵文字のサイズは変えず、右のようなグラフに表す。</a:t>
            </a:r>
          </a:p>
        </p:txBody>
      </p:sp>
      <p:grpSp>
        <p:nvGrpSpPr>
          <p:cNvPr id="2" name="グループ化 1">
            <a:extLst>
              <a:ext uri="{FF2B5EF4-FFF2-40B4-BE49-F238E27FC236}">
                <a16:creationId xmlns:a16="http://schemas.microsoft.com/office/drawing/2014/main" id="{AFD17524-C52F-9243-A548-3BD8117B895E}"/>
              </a:ext>
            </a:extLst>
          </p:cNvPr>
          <p:cNvGrpSpPr/>
          <p:nvPr/>
        </p:nvGrpSpPr>
        <p:grpSpPr>
          <a:xfrm>
            <a:off x="7894685" y="1359186"/>
            <a:ext cx="3486465" cy="2872577"/>
            <a:chOff x="7894685" y="1359186"/>
            <a:chExt cx="3486465" cy="2872577"/>
          </a:xfrm>
        </p:grpSpPr>
        <p:pic>
          <p:nvPicPr>
            <p:cNvPr id="22" name="コンテンツ プレースホルダー 16">
              <a:extLst>
                <a:ext uri="{FF2B5EF4-FFF2-40B4-BE49-F238E27FC236}">
                  <a16:creationId xmlns:a16="http://schemas.microsoft.com/office/drawing/2014/main" id="{F16C0A51-7FCD-2A4A-B3A5-4D79698B5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60870" y="1359186"/>
              <a:ext cx="2520280" cy="2872577"/>
            </a:xfrm>
            <a:prstGeom prst="rect">
              <a:avLst/>
            </a:prstGeom>
            <a:ln w="6350">
              <a:noFill/>
            </a:ln>
          </p:spPr>
        </p:pic>
        <p:sp>
          <p:nvSpPr>
            <p:cNvPr id="10" name="右矢印 9">
              <a:extLst>
                <a:ext uri="{FF2B5EF4-FFF2-40B4-BE49-F238E27FC236}">
                  <a16:creationId xmlns:a16="http://schemas.microsoft.com/office/drawing/2014/main" id="{962E0A2B-9E9D-F04B-BBFC-EF2AD58685A8}"/>
                </a:ext>
              </a:extLst>
            </p:cNvPr>
            <p:cNvSpPr/>
            <p:nvPr/>
          </p:nvSpPr>
          <p:spPr>
            <a:xfrm>
              <a:off x="7894685" y="1814086"/>
              <a:ext cx="865611" cy="1368152"/>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5037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dissolve">
                                      <p:cBhvr>
                                        <p:cTn id="16" dur="500"/>
                                        <p:tgtEl>
                                          <p:spTgt spid="21">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dissolve">
                                      <p:cBhvr>
                                        <p:cTn id="19" dur="500"/>
                                        <p:tgtEl>
                                          <p:spTgt spid="21">
                                            <p:txEl>
                                              <p:pRg st="1" end="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dissolve">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爆発 1 23">
            <a:extLst>
              <a:ext uri="{FF2B5EF4-FFF2-40B4-BE49-F238E27FC236}">
                <a16:creationId xmlns:a16="http://schemas.microsoft.com/office/drawing/2014/main" id="{92D9D131-E336-5D4C-9AE7-C29F5A6526CF}"/>
              </a:ext>
            </a:extLst>
          </p:cNvPr>
          <p:cNvSpPr/>
          <p:nvPr/>
        </p:nvSpPr>
        <p:spPr>
          <a:xfrm>
            <a:off x="7862754" y="548680"/>
            <a:ext cx="3149966" cy="3222337"/>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 name="タイトル 4">
            <a:extLst>
              <a:ext uri="{FF2B5EF4-FFF2-40B4-BE49-F238E27FC236}">
                <a16:creationId xmlns:a16="http://schemas.microsoft.com/office/drawing/2014/main" id="{0B9143E8-2827-2342-B62F-EDE927986B7B}"/>
              </a:ext>
            </a:extLst>
          </p:cNvPr>
          <p:cNvSpPr>
            <a:spLocks noGrp="1"/>
          </p:cNvSpPr>
          <p:nvPr>
            <p:ph type="title"/>
          </p:nvPr>
        </p:nvSpPr>
        <p:spPr/>
        <p:txBody>
          <a:bodyPr/>
          <a:lstStyle/>
          <a:p>
            <a:r>
              <a:rPr lang="ja-JP" altLang="en-US"/>
              <a:t>データの可視化とは</a:t>
            </a:r>
          </a:p>
        </p:txBody>
      </p:sp>
      <p:sp>
        <p:nvSpPr>
          <p:cNvPr id="3" name="タイトル 1">
            <a:extLst>
              <a:ext uri="{FF2B5EF4-FFF2-40B4-BE49-F238E27FC236}">
                <a16:creationId xmlns:a16="http://schemas.microsoft.com/office/drawing/2014/main" id="{AACB91BC-0939-0543-8A46-F261EFC6BE0B}"/>
              </a:ext>
            </a:extLst>
          </p:cNvPr>
          <p:cNvSpPr txBox="1">
            <a:spLocks/>
          </p:cNvSpPr>
          <p:nvPr/>
        </p:nvSpPr>
        <p:spPr>
          <a:xfrm>
            <a:off x="2011680" y="500062"/>
            <a:ext cx="8027670" cy="1525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charset="-128"/>
                <a:ea typeface="Meiryo" charset="-128"/>
                <a:cs typeface="Meiryo" charset="-128"/>
              </a:defRPr>
            </a:lvl1pPr>
          </a:lstStyle>
          <a:p>
            <a:endParaRPr lang="en-US" altLang="ja-JP" dirty="0"/>
          </a:p>
        </p:txBody>
      </p:sp>
      <p:graphicFrame>
        <p:nvGraphicFramePr>
          <p:cNvPr id="2" name="表 1">
            <a:extLst>
              <a:ext uri="{FF2B5EF4-FFF2-40B4-BE49-F238E27FC236}">
                <a16:creationId xmlns:a16="http://schemas.microsoft.com/office/drawing/2014/main" id="{1F8F7630-689A-BF48-8FA9-17C31FC13D18}"/>
              </a:ext>
            </a:extLst>
          </p:cNvPr>
          <p:cNvGraphicFramePr>
            <a:graphicFrameLocks noGrp="1"/>
          </p:cNvGraphicFramePr>
          <p:nvPr/>
        </p:nvGraphicFramePr>
        <p:xfrm>
          <a:off x="2100942" y="2509121"/>
          <a:ext cx="2442408" cy="2684202"/>
        </p:xfrm>
        <a:graphic>
          <a:graphicData uri="http://schemas.openxmlformats.org/drawingml/2006/table">
            <a:tbl>
              <a:tblPr firstRow="1" bandRow="1">
                <a:tableStyleId>{5940675A-B579-460E-94D1-54222C63F5DA}</a:tableStyleId>
              </a:tblPr>
              <a:tblGrid>
                <a:gridCol w="610602">
                  <a:extLst>
                    <a:ext uri="{9D8B030D-6E8A-4147-A177-3AD203B41FA5}">
                      <a16:colId xmlns:a16="http://schemas.microsoft.com/office/drawing/2014/main" val="793124168"/>
                    </a:ext>
                  </a:extLst>
                </a:gridCol>
                <a:gridCol w="610602">
                  <a:extLst>
                    <a:ext uri="{9D8B030D-6E8A-4147-A177-3AD203B41FA5}">
                      <a16:colId xmlns:a16="http://schemas.microsoft.com/office/drawing/2014/main" val="1099109369"/>
                    </a:ext>
                  </a:extLst>
                </a:gridCol>
                <a:gridCol w="610602">
                  <a:extLst>
                    <a:ext uri="{9D8B030D-6E8A-4147-A177-3AD203B41FA5}">
                      <a16:colId xmlns:a16="http://schemas.microsoft.com/office/drawing/2014/main" val="1188795483"/>
                    </a:ext>
                  </a:extLst>
                </a:gridCol>
                <a:gridCol w="610602">
                  <a:extLst>
                    <a:ext uri="{9D8B030D-6E8A-4147-A177-3AD203B41FA5}">
                      <a16:colId xmlns:a16="http://schemas.microsoft.com/office/drawing/2014/main" val="3342134524"/>
                    </a:ext>
                  </a:extLst>
                </a:gridCol>
              </a:tblGrid>
              <a:tr h="447367">
                <a:tc>
                  <a:txBody>
                    <a:bodyPr/>
                    <a:lstStyle/>
                    <a:p>
                      <a:endParaRPr kumimoji="1" lang="ja-JP" altLang="en-US"/>
                    </a:p>
                  </a:txBody>
                  <a:tcPr>
                    <a:solidFill>
                      <a:schemeClr val="accent2">
                        <a:lumMod val="20000"/>
                        <a:lumOff val="80000"/>
                      </a:schemeClr>
                    </a:solidFill>
                  </a:tcPr>
                </a:tc>
                <a:tc>
                  <a:txBody>
                    <a:bodyPr/>
                    <a:lstStyle/>
                    <a:p>
                      <a:endParaRPr kumimoji="1" lang="ja-JP" altLang="en-US"/>
                    </a:p>
                  </a:txBody>
                  <a:tcPr>
                    <a:solidFill>
                      <a:schemeClr val="accent2">
                        <a:lumMod val="20000"/>
                        <a:lumOff val="80000"/>
                      </a:schemeClr>
                    </a:solidFill>
                  </a:tcPr>
                </a:tc>
                <a:tc>
                  <a:txBody>
                    <a:bodyPr/>
                    <a:lstStyle/>
                    <a:p>
                      <a:endParaRPr kumimoji="1" lang="ja-JP" altLang="en-US"/>
                    </a:p>
                  </a:txBody>
                  <a:tcPr>
                    <a:solidFill>
                      <a:schemeClr val="accent2">
                        <a:lumMod val="20000"/>
                        <a:lumOff val="80000"/>
                      </a:schemeClr>
                    </a:solidFill>
                  </a:tcPr>
                </a:tc>
                <a:tc>
                  <a:txBody>
                    <a:bodyPr/>
                    <a:lstStyle/>
                    <a:p>
                      <a:endParaRPr kumimoji="1" lang="ja-JP" altLang="en-US"/>
                    </a:p>
                  </a:txBody>
                  <a:tcPr>
                    <a:solidFill>
                      <a:schemeClr val="accent2">
                        <a:lumMod val="20000"/>
                        <a:lumOff val="80000"/>
                      </a:schemeClr>
                    </a:solidFill>
                  </a:tcPr>
                </a:tc>
                <a:extLst>
                  <a:ext uri="{0D108BD9-81ED-4DB2-BD59-A6C34878D82A}">
                    <a16:rowId xmlns:a16="http://schemas.microsoft.com/office/drawing/2014/main" val="299987137"/>
                  </a:ext>
                </a:extLst>
              </a:tr>
              <a:tr h="447367">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769628300"/>
                  </a:ext>
                </a:extLst>
              </a:tr>
              <a:tr h="447367">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832209564"/>
                  </a:ext>
                </a:extLst>
              </a:tr>
              <a:tr h="447367">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836959807"/>
                  </a:ext>
                </a:extLst>
              </a:tr>
              <a:tr h="447367">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709520675"/>
                  </a:ext>
                </a:extLst>
              </a:tr>
              <a:tr h="447367">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753834030"/>
                  </a:ext>
                </a:extLst>
              </a:tr>
            </a:tbl>
          </a:graphicData>
        </a:graphic>
      </p:graphicFrame>
      <p:sp>
        <p:nvSpPr>
          <p:cNvPr id="4" name="右矢印 3">
            <a:extLst>
              <a:ext uri="{FF2B5EF4-FFF2-40B4-BE49-F238E27FC236}">
                <a16:creationId xmlns:a16="http://schemas.microsoft.com/office/drawing/2014/main" id="{80E9CE48-2C70-F743-9D23-C737B6857F79}"/>
              </a:ext>
            </a:extLst>
          </p:cNvPr>
          <p:cNvSpPr/>
          <p:nvPr/>
        </p:nvSpPr>
        <p:spPr>
          <a:xfrm>
            <a:off x="4721714" y="3443185"/>
            <a:ext cx="604684" cy="737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 name="直線コネクタ 6">
            <a:extLst>
              <a:ext uri="{FF2B5EF4-FFF2-40B4-BE49-F238E27FC236}">
                <a16:creationId xmlns:a16="http://schemas.microsoft.com/office/drawing/2014/main" id="{5BAC5C69-FDF0-1345-8B37-C50D271536A9}"/>
              </a:ext>
            </a:extLst>
          </p:cNvPr>
          <p:cNvCxnSpPr>
            <a:cxnSpLocks/>
          </p:cNvCxnSpPr>
          <p:nvPr/>
        </p:nvCxnSpPr>
        <p:spPr>
          <a:xfrm>
            <a:off x="5414820" y="2509121"/>
            <a:ext cx="0" cy="2684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32B113D-9A2E-794B-9BE4-4472760BAE78}"/>
              </a:ext>
            </a:extLst>
          </p:cNvPr>
          <p:cNvCxnSpPr>
            <a:cxnSpLocks/>
          </p:cNvCxnSpPr>
          <p:nvPr/>
        </p:nvCxnSpPr>
        <p:spPr>
          <a:xfrm flipH="1">
            <a:off x="5414822" y="5193324"/>
            <a:ext cx="3043696" cy="4917"/>
          </a:xfrm>
          <a:prstGeom prst="line">
            <a:avLst/>
          </a:prstGeom>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C333C82A-7A9C-C046-9632-756956A09228}"/>
              </a:ext>
            </a:extLst>
          </p:cNvPr>
          <p:cNvSpPr/>
          <p:nvPr/>
        </p:nvSpPr>
        <p:spPr>
          <a:xfrm>
            <a:off x="5754716" y="4251321"/>
            <a:ext cx="250042" cy="94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a:extLst>
              <a:ext uri="{FF2B5EF4-FFF2-40B4-BE49-F238E27FC236}">
                <a16:creationId xmlns:a16="http://schemas.microsoft.com/office/drawing/2014/main" id="{53607C12-19D5-7548-B681-038FA0373CBB}"/>
              </a:ext>
            </a:extLst>
          </p:cNvPr>
          <p:cNvSpPr/>
          <p:nvPr/>
        </p:nvSpPr>
        <p:spPr>
          <a:xfrm>
            <a:off x="6157836" y="3443185"/>
            <a:ext cx="250042" cy="175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a:extLst>
              <a:ext uri="{FF2B5EF4-FFF2-40B4-BE49-F238E27FC236}">
                <a16:creationId xmlns:a16="http://schemas.microsoft.com/office/drawing/2014/main" id="{71DFFFD5-23DC-664C-820C-F1C8D1BE5D59}"/>
              </a:ext>
            </a:extLst>
          </p:cNvPr>
          <p:cNvSpPr/>
          <p:nvPr/>
        </p:nvSpPr>
        <p:spPr>
          <a:xfrm>
            <a:off x="6560956" y="3553798"/>
            <a:ext cx="250042" cy="1634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a:extLst>
              <a:ext uri="{FF2B5EF4-FFF2-40B4-BE49-F238E27FC236}">
                <a16:creationId xmlns:a16="http://schemas.microsoft.com/office/drawing/2014/main" id="{A590D8BC-6376-5048-ABF0-2759D3696E39}"/>
              </a:ext>
            </a:extLst>
          </p:cNvPr>
          <p:cNvSpPr/>
          <p:nvPr/>
        </p:nvSpPr>
        <p:spPr>
          <a:xfrm>
            <a:off x="6980917" y="3096599"/>
            <a:ext cx="250042" cy="2101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a:extLst>
              <a:ext uri="{FF2B5EF4-FFF2-40B4-BE49-F238E27FC236}">
                <a16:creationId xmlns:a16="http://schemas.microsoft.com/office/drawing/2014/main" id="{7FB09C37-1327-674A-A3B0-6DFF60E5B50D}"/>
              </a:ext>
            </a:extLst>
          </p:cNvPr>
          <p:cNvSpPr/>
          <p:nvPr/>
        </p:nvSpPr>
        <p:spPr>
          <a:xfrm>
            <a:off x="7400878" y="4942983"/>
            <a:ext cx="250042" cy="255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a:extLst>
              <a:ext uri="{FF2B5EF4-FFF2-40B4-BE49-F238E27FC236}">
                <a16:creationId xmlns:a16="http://schemas.microsoft.com/office/drawing/2014/main" id="{6A03BAF9-47B2-8E4C-A52A-96BC682C6F20}"/>
              </a:ext>
            </a:extLst>
          </p:cNvPr>
          <p:cNvSpPr/>
          <p:nvPr/>
        </p:nvSpPr>
        <p:spPr>
          <a:xfrm>
            <a:off x="7820839" y="4558689"/>
            <a:ext cx="250042" cy="62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27166C65-1286-4B46-8485-8630B0072458}"/>
              </a:ext>
            </a:extLst>
          </p:cNvPr>
          <p:cNvSpPr/>
          <p:nvPr/>
        </p:nvSpPr>
        <p:spPr>
          <a:xfrm>
            <a:off x="2768148" y="1885742"/>
            <a:ext cx="1019831" cy="523220"/>
          </a:xfrm>
          <a:prstGeom prst="rect">
            <a:avLst/>
          </a:prstGeom>
        </p:spPr>
        <p:txBody>
          <a:bodyPr wrap="none">
            <a:spAutoFit/>
          </a:bodyPr>
          <a:lstStyle/>
          <a:p>
            <a:r>
              <a:rPr lang="ja-JP" altLang="en-US" sz="2800">
                <a:latin typeface="Meiryo UI" panose="020B0604030504040204" pitchFamily="34" charset="-128"/>
                <a:ea typeface="Meiryo UI" panose="020B0604030504040204" pitchFamily="34" charset="-128"/>
              </a:rPr>
              <a:t>データ</a:t>
            </a:r>
          </a:p>
        </p:txBody>
      </p:sp>
      <p:sp>
        <p:nvSpPr>
          <p:cNvPr id="20" name="正方形/長方形 19">
            <a:extLst>
              <a:ext uri="{FF2B5EF4-FFF2-40B4-BE49-F238E27FC236}">
                <a16:creationId xmlns:a16="http://schemas.microsoft.com/office/drawing/2014/main" id="{0D711880-EAC5-2046-901A-3FB49F9FD4AA}"/>
              </a:ext>
            </a:extLst>
          </p:cNvPr>
          <p:cNvSpPr/>
          <p:nvPr/>
        </p:nvSpPr>
        <p:spPr>
          <a:xfrm>
            <a:off x="2074836" y="5460854"/>
            <a:ext cx="2345514" cy="954107"/>
          </a:xfrm>
          <a:prstGeom prst="rect">
            <a:avLst/>
          </a:prstGeom>
        </p:spPr>
        <p:txBody>
          <a:bodyPr wrap="none">
            <a:spAutoFit/>
          </a:bodyPr>
          <a:lstStyle/>
          <a:p>
            <a:r>
              <a:rPr lang="ja-JP" altLang="en-US" sz="2800">
                <a:latin typeface="Meiryo UI" panose="020B0604030504040204" pitchFamily="34" charset="-128"/>
                <a:ea typeface="Meiryo UI" panose="020B0604030504040204" pitchFamily="34" charset="-128"/>
              </a:rPr>
              <a:t>コンピュータでは</a:t>
            </a:r>
            <a:endParaRPr lang="en-US" altLang="ja-JP" sz="2800" dirty="0">
              <a:latin typeface="Meiryo UI" panose="020B0604030504040204" pitchFamily="34" charset="-128"/>
              <a:ea typeface="Meiryo UI" panose="020B0604030504040204" pitchFamily="34" charset="-128"/>
            </a:endParaRPr>
          </a:p>
          <a:p>
            <a:r>
              <a:rPr lang="ja-JP" altLang="en-US" sz="2800">
                <a:latin typeface="Meiryo UI" panose="020B0604030504040204" pitchFamily="34" charset="-128"/>
                <a:ea typeface="Meiryo UI" panose="020B0604030504040204" pitchFamily="34" charset="-128"/>
              </a:rPr>
              <a:t>扱いやすい</a:t>
            </a:r>
            <a:endParaRPr lang="en-US" altLang="ja-JP" sz="2800" dirty="0">
              <a:latin typeface="Meiryo UI" panose="020B0604030504040204" pitchFamily="34" charset="-128"/>
              <a:ea typeface="Meiryo UI" panose="020B0604030504040204" pitchFamily="34" charset="-128"/>
            </a:endParaRPr>
          </a:p>
        </p:txBody>
      </p:sp>
      <p:sp>
        <p:nvSpPr>
          <p:cNvPr id="21" name="正方形/長方形 20">
            <a:extLst>
              <a:ext uri="{FF2B5EF4-FFF2-40B4-BE49-F238E27FC236}">
                <a16:creationId xmlns:a16="http://schemas.microsoft.com/office/drawing/2014/main" id="{95146E9E-F7EE-5149-AC68-15FB07AE9C94}"/>
              </a:ext>
            </a:extLst>
          </p:cNvPr>
          <p:cNvSpPr/>
          <p:nvPr/>
        </p:nvSpPr>
        <p:spPr>
          <a:xfrm>
            <a:off x="6292882" y="1885742"/>
            <a:ext cx="1261884" cy="523220"/>
          </a:xfrm>
          <a:prstGeom prst="rect">
            <a:avLst/>
          </a:prstGeom>
        </p:spPr>
        <p:txBody>
          <a:bodyPr wrap="none">
            <a:spAutoFit/>
          </a:bodyPr>
          <a:lstStyle/>
          <a:p>
            <a:r>
              <a:rPr lang="ja-JP" altLang="en-US" sz="2800">
                <a:latin typeface="Meiryo UI" panose="020B0604030504040204" pitchFamily="34" charset="-128"/>
                <a:ea typeface="Meiryo UI" panose="020B0604030504040204" pitchFamily="34" charset="-128"/>
              </a:rPr>
              <a:t>可視化</a:t>
            </a:r>
          </a:p>
        </p:txBody>
      </p:sp>
      <p:sp>
        <p:nvSpPr>
          <p:cNvPr id="22" name="正方形/長方形 21">
            <a:extLst>
              <a:ext uri="{FF2B5EF4-FFF2-40B4-BE49-F238E27FC236}">
                <a16:creationId xmlns:a16="http://schemas.microsoft.com/office/drawing/2014/main" id="{0A561B2C-8C5D-7343-A6FF-1D93CDC3693E}"/>
              </a:ext>
            </a:extLst>
          </p:cNvPr>
          <p:cNvSpPr/>
          <p:nvPr/>
        </p:nvSpPr>
        <p:spPr>
          <a:xfrm>
            <a:off x="5695254" y="5460854"/>
            <a:ext cx="2087431" cy="954107"/>
          </a:xfrm>
          <a:prstGeom prst="rect">
            <a:avLst/>
          </a:prstGeom>
        </p:spPr>
        <p:txBody>
          <a:bodyPr wrap="none">
            <a:spAutoFit/>
          </a:bodyPr>
          <a:lstStyle/>
          <a:p>
            <a:r>
              <a:rPr lang="ja-JP" altLang="en-US" sz="2800">
                <a:latin typeface="Meiryo UI" panose="020B0604030504040204" pitchFamily="34" charset="-128"/>
                <a:ea typeface="Meiryo UI" panose="020B0604030504040204" pitchFamily="34" charset="-128"/>
              </a:rPr>
              <a:t>人間が</a:t>
            </a:r>
            <a:endParaRPr lang="en-US" altLang="ja-JP" sz="2800" dirty="0">
              <a:latin typeface="Meiryo UI" panose="020B0604030504040204" pitchFamily="34" charset="-128"/>
              <a:ea typeface="Meiryo UI" panose="020B0604030504040204" pitchFamily="34" charset="-128"/>
            </a:endParaRPr>
          </a:p>
          <a:p>
            <a:r>
              <a:rPr lang="ja-JP" altLang="en-US" sz="2800">
                <a:latin typeface="Meiryo UI" panose="020B0604030504040204" pitchFamily="34" charset="-128"/>
                <a:ea typeface="Meiryo UI" panose="020B0604030504040204" pitchFamily="34" charset="-128"/>
              </a:rPr>
              <a:t>見やすい図に</a:t>
            </a:r>
            <a:endParaRPr lang="en-US" altLang="ja-JP" sz="2800" dirty="0">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C76BC653-E3B2-8D4E-BA68-9FA14CD3553B}"/>
              </a:ext>
            </a:extLst>
          </p:cNvPr>
          <p:cNvSpPr txBox="1"/>
          <p:nvPr/>
        </p:nvSpPr>
        <p:spPr>
          <a:xfrm>
            <a:off x="8941555" y="3622140"/>
            <a:ext cx="1107996" cy="954107"/>
          </a:xfrm>
          <a:prstGeom prst="rect">
            <a:avLst/>
          </a:prstGeom>
          <a:noFill/>
        </p:spPr>
        <p:txBody>
          <a:bodyPr wrap="none" rtlCol="0">
            <a:spAutoFit/>
          </a:bodyPr>
          <a:lstStyle/>
          <a:p>
            <a:r>
              <a:rPr lang="ja-JP" altLang="en-US" sz="2800">
                <a:latin typeface="Meiryo UI" panose="020B0604030504040204" pitchFamily="34" charset="-128"/>
                <a:ea typeface="Meiryo UI" panose="020B0604030504040204" pitchFamily="34" charset="-128"/>
              </a:rPr>
              <a:t>気づき</a:t>
            </a:r>
            <a:endParaRPr lang="en-US" altLang="ja-JP" sz="2800" dirty="0">
              <a:latin typeface="Meiryo UI" panose="020B0604030504040204" pitchFamily="34" charset="-128"/>
              <a:ea typeface="Meiryo UI" panose="020B0604030504040204" pitchFamily="34" charset="-128"/>
            </a:endParaRPr>
          </a:p>
          <a:p>
            <a:r>
              <a:rPr lang="ja-JP" altLang="en-US" sz="2800">
                <a:latin typeface="Meiryo UI" panose="020B0604030504040204" pitchFamily="34" charset="-128"/>
                <a:ea typeface="Meiryo UI" panose="020B0604030504040204" pitchFamily="34" charset="-128"/>
              </a:rPr>
              <a:t>知識</a:t>
            </a:r>
          </a:p>
        </p:txBody>
      </p:sp>
      <p:sp>
        <p:nvSpPr>
          <p:cNvPr id="9" name="テキスト プレースホルダー 8">
            <a:extLst>
              <a:ext uri="{FF2B5EF4-FFF2-40B4-BE49-F238E27FC236}">
                <a16:creationId xmlns:a16="http://schemas.microsoft.com/office/drawing/2014/main" id="{61CCA148-432A-4F41-AA2A-226656E079D0}"/>
              </a:ext>
            </a:extLst>
          </p:cNvPr>
          <p:cNvSpPr>
            <a:spLocks noGrp="1"/>
          </p:cNvSpPr>
          <p:nvPr>
            <p:ph type="body" sz="quarter" idx="14"/>
          </p:nvPr>
        </p:nvSpPr>
        <p:spPr/>
        <p:txBody>
          <a:bodyPr/>
          <a:lstStyle/>
          <a:p>
            <a:r>
              <a:rPr lang="ja-JP" altLang="en-US"/>
              <a:t>データの可視化</a:t>
            </a:r>
          </a:p>
        </p:txBody>
      </p:sp>
      <p:pic>
        <p:nvPicPr>
          <p:cNvPr id="6" name="図 5">
            <a:extLst>
              <a:ext uri="{FF2B5EF4-FFF2-40B4-BE49-F238E27FC236}">
                <a16:creationId xmlns:a16="http://schemas.microsoft.com/office/drawing/2014/main" id="{CCA1EC48-31AE-BF48-BE95-12860E73FDFC}"/>
              </a:ext>
            </a:extLst>
          </p:cNvPr>
          <p:cNvPicPr>
            <a:picLocks noChangeAspect="1"/>
          </p:cNvPicPr>
          <p:nvPr/>
        </p:nvPicPr>
        <p:blipFill>
          <a:blip r:embed="rId2"/>
          <a:stretch>
            <a:fillRect/>
          </a:stretch>
        </p:blipFill>
        <p:spPr>
          <a:xfrm flipH="1">
            <a:off x="8570772" y="1231456"/>
            <a:ext cx="2041617" cy="2445049"/>
          </a:xfrm>
          <a:prstGeom prst="rect">
            <a:avLst/>
          </a:prstGeom>
        </p:spPr>
      </p:pic>
      <p:sp>
        <p:nvSpPr>
          <p:cNvPr id="23" name="フッター プレースホルダー 3">
            <a:extLst>
              <a:ext uri="{FF2B5EF4-FFF2-40B4-BE49-F238E27FC236}">
                <a16:creationId xmlns:a16="http://schemas.microsoft.com/office/drawing/2014/main" id="{94EA33FA-DE9F-5A4C-BAEE-13874AD2BC1C}"/>
              </a:ext>
            </a:extLst>
          </p:cNvPr>
          <p:cNvSpPr txBox="1">
            <a:spLocks/>
          </p:cNvSpPr>
          <p:nvPr/>
        </p:nvSpPr>
        <p:spPr>
          <a:xfrm>
            <a:off x="9943968" y="6165304"/>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6854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76D1AC1-AD04-0249-8BAC-B427FAB82C70}"/>
              </a:ext>
            </a:extLst>
          </p:cNvPr>
          <p:cNvPicPr>
            <a:picLocks noChangeAspect="1"/>
          </p:cNvPicPr>
          <p:nvPr/>
        </p:nvPicPr>
        <p:blipFill rotWithShape="1">
          <a:blip r:embed="rId2">
            <a:extLst>
              <a:ext uri="{28A0092B-C50C-407E-A947-70E740481C1C}">
                <a14:useLocalDpi xmlns:a14="http://schemas.microsoft.com/office/drawing/2010/main" val="0"/>
              </a:ext>
            </a:extLst>
          </a:blip>
          <a:srcRect t="31712"/>
          <a:stretch/>
        </p:blipFill>
        <p:spPr>
          <a:xfrm>
            <a:off x="0" y="1948367"/>
            <a:ext cx="12192000" cy="4576977"/>
          </a:xfrm>
          <a:prstGeom prst="rect">
            <a:avLst/>
          </a:prstGeom>
        </p:spPr>
      </p:pic>
      <p:sp>
        <p:nvSpPr>
          <p:cNvPr id="5" name="テキスト プレースホルダー 4">
            <a:extLst>
              <a:ext uri="{FF2B5EF4-FFF2-40B4-BE49-F238E27FC236}">
                <a16:creationId xmlns:a16="http://schemas.microsoft.com/office/drawing/2014/main" id="{AC61D733-3D7C-E446-9589-36609820A365}"/>
              </a:ext>
            </a:extLst>
          </p:cNvPr>
          <p:cNvSpPr>
            <a:spLocks noGrp="1"/>
          </p:cNvSpPr>
          <p:nvPr>
            <p:ph type="body" sz="quarter" idx="13"/>
          </p:nvPr>
        </p:nvSpPr>
        <p:spPr/>
        <p:txBody>
          <a:bodyPr>
            <a:normAutofit fontScale="92500" lnSpcReduction="20000"/>
          </a:bodyPr>
          <a:lstStyle/>
          <a:p>
            <a:r>
              <a:rPr lang="ja-JP" altLang="en-US"/>
              <a:t>例えば、「東京の新型コロナウイルス感染症対策サイト」</a:t>
            </a:r>
          </a:p>
        </p:txBody>
      </p:sp>
      <p:sp>
        <p:nvSpPr>
          <p:cNvPr id="2" name="タイトル 1">
            <a:extLst>
              <a:ext uri="{FF2B5EF4-FFF2-40B4-BE49-F238E27FC236}">
                <a16:creationId xmlns:a16="http://schemas.microsoft.com/office/drawing/2014/main" id="{5B33B3B6-254A-5049-A957-84245C25FCE6}"/>
              </a:ext>
            </a:extLst>
          </p:cNvPr>
          <p:cNvSpPr>
            <a:spLocks noGrp="1"/>
          </p:cNvSpPr>
          <p:nvPr>
            <p:ph type="title"/>
          </p:nvPr>
        </p:nvSpPr>
        <p:spPr/>
        <p:txBody>
          <a:bodyPr/>
          <a:lstStyle/>
          <a:p>
            <a:r>
              <a:rPr kumimoji="1" lang="ja-JP" altLang="en-US"/>
              <a:t>データの可視化とは</a:t>
            </a:r>
          </a:p>
        </p:txBody>
      </p:sp>
      <p:sp>
        <p:nvSpPr>
          <p:cNvPr id="8" name="テキスト プレースホルダー 7">
            <a:extLst>
              <a:ext uri="{FF2B5EF4-FFF2-40B4-BE49-F238E27FC236}">
                <a16:creationId xmlns:a16="http://schemas.microsoft.com/office/drawing/2014/main" id="{1AEBF991-4C68-4D4A-A9E3-79F365894655}"/>
              </a:ext>
            </a:extLst>
          </p:cNvPr>
          <p:cNvSpPr>
            <a:spLocks noGrp="1"/>
          </p:cNvSpPr>
          <p:nvPr>
            <p:ph type="body" sz="quarter" idx="14"/>
          </p:nvPr>
        </p:nvSpPr>
        <p:spPr/>
        <p:txBody>
          <a:bodyPr/>
          <a:lstStyle/>
          <a:p>
            <a:r>
              <a:rPr lang="ja-JP" altLang="en-US"/>
              <a:t>データの可視化</a:t>
            </a:r>
          </a:p>
          <a:p>
            <a:endParaRPr lang="ja-JP" altLang="en-US"/>
          </a:p>
        </p:txBody>
      </p:sp>
      <p:sp>
        <p:nvSpPr>
          <p:cNvPr id="4" name="正方形/長方形 3">
            <a:extLst>
              <a:ext uri="{FF2B5EF4-FFF2-40B4-BE49-F238E27FC236}">
                <a16:creationId xmlns:a16="http://schemas.microsoft.com/office/drawing/2014/main" id="{BE0B008C-A110-9847-8198-67D455B121ED}"/>
              </a:ext>
            </a:extLst>
          </p:cNvPr>
          <p:cNvSpPr/>
          <p:nvPr/>
        </p:nvSpPr>
        <p:spPr>
          <a:xfrm>
            <a:off x="7392936" y="1699990"/>
            <a:ext cx="479503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hlinkClick r:id="rId3"/>
              </a:rPr>
              <a:t>https://stopcovid19.metro.tokyo.lg.jp/</a:t>
            </a:r>
            <a:r>
              <a:rPr lang="ja-JP" altLang="en-US">
                <a:latin typeface="Meiryo" panose="020B0604030504040204" pitchFamily="34" charset="-128"/>
                <a:ea typeface="Meiryo" panose="020B0604030504040204" pitchFamily="34" charset="-128"/>
              </a:rPr>
              <a:t>　</a:t>
            </a:r>
          </a:p>
        </p:txBody>
      </p:sp>
      <p:grpSp>
        <p:nvGrpSpPr>
          <p:cNvPr id="13" name="グループ化 12">
            <a:extLst>
              <a:ext uri="{FF2B5EF4-FFF2-40B4-BE49-F238E27FC236}">
                <a16:creationId xmlns:a16="http://schemas.microsoft.com/office/drawing/2014/main" id="{50AC46D3-68E2-B941-9324-07F9462921A2}"/>
              </a:ext>
            </a:extLst>
          </p:cNvPr>
          <p:cNvGrpSpPr/>
          <p:nvPr/>
        </p:nvGrpSpPr>
        <p:grpSpPr>
          <a:xfrm>
            <a:off x="2999656" y="2902596"/>
            <a:ext cx="6768752" cy="2719817"/>
            <a:chOff x="2999656" y="3157455"/>
            <a:chExt cx="6768752" cy="2719817"/>
          </a:xfrm>
        </p:grpSpPr>
        <p:sp>
          <p:nvSpPr>
            <p:cNvPr id="11" name="角丸四角形 10">
              <a:extLst>
                <a:ext uri="{FF2B5EF4-FFF2-40B4-BE49-F238E27FC236}">
                  <a16:creationId xmlns:a16="http://schemas.microsoft.com/office/drawing/2014/main" id="{9C38516E-9E5C-1C45-89A3-7D59FE79777C}"/>
                </a:ext>
              </a:extLst>
            </p:cNvPr>
            <p:cNvSpPr/>
            <p:nvPr/>
          </p:nvSpPr>
          <p:spPr>
            <a:xfrm>
              <a:off x="2999656" y="4221088"/>
              <a:ext cx="4536504" cy="1656184"/>
            </a:xfrm>
            <a:prstGeom prst="roundRect">
              <a:avLst>
                <a:gd name="adj" fmla="val 8521"/>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2" name="角丸四角形吹き出し 11">
              <a:extLst>
                <a:ext uri="{FF2B5EF4-FFF2-40B4-BE49-F238E27FC236}">
                  <a16:creationId xmlns:a16="http://schemas.microsoft.com/office/drawing/2014/main" id="{696ECE40-2D0B-E648-A753-9F532BA68845}"/>
                </a:ext>
              </a:extLst>
            </p:cNvPr>
            <p:cNvSpPr/>
            <p:nvPr/>
          </p:nvSpPr>
          <p:spPr>
            <a:xfrm>
              <a:off x="6744072" y="3157455"/>
              <a:ext cx="3024336" cy="919617"/>
            </a:xfrm>
            <a:prstGeom prst="wedgeRoundRectCallout">
              <a:avLst>
                <a:gd name="adj1" fmla="val -33524"/>
                <a:gd name="adj2" fmla="val 95666"/>
                <a:gd name="adj3" fmla="val 16667"/>
              </a:avLst>
            </a:prstGeom>
            <a:solidFill>
              <a:schemeClr val="bg1"/>
            </a:solidFill>
            <a:ln w="19050">
              <a:solidFill>
                <a:schemeClr val="accent2"/>
              </a:solidFill>
            </a:ln>
            <a:effectLst>
              <a:outerShdw blurRad="88900" dist="1016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accent2"/>
                  </a:solidFill>
                </a:rPr>
                <a:t>感染状況や医療提供体制の状況がひと目で分かる</a:t>
              </a:r>
              <a:endParaRPr kumimoji="1" lang="ja-JP" altLang="en-US" dirty="0">
                <a:solidFill>
                  <a:schemeClr val="accent2"/>
                </a:solidFill>
              </a:endParaRPr>
            </a:p>
          </p:txBody>
        </p:sp>
      </p:grpSp>
    </p:spTree>
    <p:extLst>
      <p:ext uri="{BB962C8B-B14F-4D97-AF65-F5344CB8AC3E}">
        <p14:creationId xmlns:p14="http://schemas.microsoft.com/office/powerpoint/2010/main" val="13807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23D309E-8E3B-2340-BF49-BA3015FF5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08" y="2040541"/>
            <a:ext cx="5976500" cy="4086321"/>
          </a:xfrm>
          <a:prstGeom prst="rect">
            <a:avLst/>
          </a:prstGeom>
        </p:spPr>
      </p:pic>
      <p:pic>
        <p:nvPicPr>
          <p:cNvPr id="14" name="図 13">
            <a:extLst>
              <a:ext uri="{FF2B5EF4-FFF2-40B4-BE49-F238E27FC236}">
                <a16:creationId xmlns:a16="http://schemas.microsoft.com/office/drawing/2014/main" id="{6910249E-2B79-6A43-8C2E-1219172C9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2040541"/>
            <a:ext cx="5475594" cy="4412795"/>
          </a:xfrm>
          <a:prstGeom prst="rect">
            <a:avLst/>
          </a:prstGeom>
        </p:spPr>
      </p:pic>
      <p:sp>
        <p:nvSpPr>
          <p:cNvPr id="5" name="テキスト プレースホルダー 4">
            <a:extLst>
              <a:ext uri="{FF2B5EF4-FFF2-40B4-BE49-F238E27FC236}">
                <a16:creationId xmlns:a16="http://schemas.microsoft.com/office/drawing/2014/main" id="{AC61D733-3D7C-E446-9589-36609820A365}"/>
              </a:ext>
            </a:extLst>
          </p:cNvPr>
          <p:cNvSpPr>
            <a:spLocks noGrp="1"/>
          </p:cNvSpPr>
          <p:nvPr>
            <p:ph type="body" sz="quarter" idx="13"/>
          </p:nvPr>
        </p:nvSpPr>
        <p:spPr/>
        <p:txBody>
          <a:bodyPr>
            <a:normAutofit fontScale="92500" lnSpcReduction="20000"/>
          </a:bodyPr>
          <a:lstStyle/>
          <a:p>
            <a:r>
              <a:rPr lang="ja-JP" altLang="en-US"/>
              <a:t>例えば、「東京の新型コロナウイルス感染症対策サイト」</a:t>
            </a:r>
          </a:p>
        </p:txBody>
      </p:sp>
      <p:sp>
        <p:nvSpPr>
          <p:cNvPr id="2" name="タイトル 1">
            <a:extLst>
              <a:ext uri="{FF2B5EF4-FFF2-40B4-BE49-F238E27FC236}">
                <a16:creationId xmlns:a16="http://schemas.microsoft.com/office/drawing/2014/main" id="{5B33B3B6-254A-5049-A957-84245C25FCE6}"/>
              </a:ext>
            </a:extLst>
          </p:cNvPr>
          <p:cNvSpPr>
            <a:spLocks noGrp="1"/>
          </p:cNvSpPr>
          <p:nvPr>
            <p:ph type="title"/>
          </p:nvPr>
        </p:nvSpPr>
        <p:spPr/>
        <p:txBody>
          <a:bodyPr/>
          <a:lstStyle/>
          <a:p>
            <a:r>
              <a:rPr kumimoji="1" lang="ja-JP" altLang="en-US"/>
              <a:t>データの可視化とは</a:t>
            </a:r>
          </a:p>
        </p:txBody>
      </p:sp>
      <p:sp>
        <p:nvSpPr>
          <p:cNvPr id="8" name="テキスト プレースホルダー 7">
            <a:extLst>
              <a:ext uri="{FF2B5EF4-FFF2-40B4-BE49-F238E27FC236}">
                <a16:creationId xmlns:a16="http://schemas.microsoft.com/office/drawing/2014/main" id="{1AEBF991-4C68-4D4A-A9E3-79F365894655}"/>
              </a:ext>
            </a:extLst>
          </p:cNvPr>
          <p:cNvSpPr>
            <a:spLocks noGrp="1"/>
          </p:cNvSpPr>
          <p:nvPr>
            <p:ph type="body" sz="quarter" idx="14"/>
          </p:nvPr>
        </p:nvSpPr>
        <p:spPr/>
        <p:txBody>
          <a:bodyPr/>
          <a:lstStyle/>
          <a:p>
            <a:r>
              <a:rPr lang="ja-JP" altLang="en-US"/>
              <a:t>データの可視化</a:t>
            </a:r>
          </a:p>
          <a:p>
            <a:endParaRPr lang="ja-JP" altLang="en-US"/>
          </a:p>
        </p:txBody>
      </p:sp>
      <p:sp>
        <p:nvSpPr>
          <p:cNvPr id="4" name="正方形/長方形 3">
            <a:extLst>
              <a:ext uri="{FF2B5EF4-FFF2-40B4-BE49-F238E27FC236}">
                <a16:creationId xmlns:a16="http://schemas.microsoft.com/office/drawing/2014/main" id="{BE0B008C-A110-9847-8198-67D455B121ED}"/>
              </a:ext>
            </a:extLst>
          </p:cNvPr>
          <p:cNvSpPr/>
          <p:nvPr/>
        </p:nvSpPr>
        <p:spPr>
          <a:xfrm>
            <a:off x="7392936" y="1699990"/>
            <a:ext cx="479503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hlinkClick r:id="rId4"/>
              </a:rPr>
              <a:t>https://stopcovid19.metro.tokyo.lg.jp/</a:t>
            </a:r>
            <a:r>
              <a:rPr lang="ja-JP" altLang="en-US">
                <a:latin typeface="Meiryo" panose="020B0604030504040204" pitchFamily="34" charset="-128"/>
                <a:ea typeface="Meiryo" panose="020B0604030504040204" pitchFamily="34" charset="-128"/>
              </a:rPr>
              <a:t>　</a:t>
            </a:r>
          </a:p>
        </p:txBody>
      </p:sp>
      <p:sp>
        <p:nvSpPr>
          <p:cNvPr id="13" name="テキスト ボックス 12">
            <a:extLst>
              <a:ext uri="{FF2B5EF4-FFF2-40B4-BE49-F238E27FC236}">
                <a16:creationId xmlns:a16="http://schemas.microsoft.com/office/drawing/2014/main" id="{B5D30438-00F7-8F41-86E6-D96A2F2C84D0}"/>
              </a:ext>
            </a:extLst>
          </p:cNvPr>
          <p:cNvSpPr txBox="1"/>
          <p:nvPr/>
        </p:nvSpPr>
        <p:spPr>
          <a:xfrm rot="5400000">
            <a:off x="10318127" y="6066951"/>
            <a:ext cx="681597" cy="523220"/>
          </a:xfrm>
          <a:prstGeom prst="rect">
            <a:avLst/>
          </a:prstGeom>
          <a:noFill/>
        </p:spPr>
        <p:txBody>
          <a:bodyPr wrap="none" rtlCol="0">
            <a:spAutoFit/>
          </a:bodyPr>
          <a:lstStyle/>
          <a:p>
            <a:r>
              <a:rPr kumimoji="1" lang="en-US" altLang="ja-JP" sz="2800" dirty="0"/>
              <a:t>…</a:t>
            </a:r>
            <a:r>
              <a:rPr lang="en-US" altLang="ja-JP" sz="2800" dirty="0"/>
              <a:t>…</a:t>
            </a:r>
            <a:endParaRPr kumimoji="1" lang="ja-JP" altLang="en-US" sz="2800"/>
          </a:p>
        </p:txBody>
      </p:sp>
      <p:grpSp>
        <p:nvGrpSpPr>
          <p:cNvPr id="18" name="グループ化 17">
            <a:extLst>
              <a:ext uri="{FF2B5EF4-FFF2-40B4-BE49-F238E27FC236}">
                <a16:creationId xmlns:a16="http://schemas.microsoft.com/office/drawing/2014/main" id="{5FC89E49-6C72-404D-90EE-2E0F53DFF7AE}"/>
              </a:ext>
            </a:extLst>
          </p:cNvPr>
          <p:cNvGrpSpPr/>
          <p:nvPr/>
        </p:nvGrpSpPr>
        <p:grpSpPr>
          <a:xfrm>
            <a:off x="2990072" y="5392727"/>
            <a:ext cx="6745413" cy="1060609"/>
            <a:chOff x="2990072" y="5733256"/>
            <a:chExt cx="6745413" cy="1060609"/>
          </a:xfrm>
        </p:grpSpPr>
        <p:sp>
          <p:nvSpPr>
            <p:cNvPr id="15" name="角丸四角形吹き出し 14">
              <a:extLst>
                <a:ext uri="{FF2B5EF4-FFF2-40B4-BE49-F238E27FC236}">
                  <a16:creationId xmlns:a16="http://schemas.microsoft.com/office/drawing/2014/main" id="{3896250C-B2F5-714E-91D6-5EFB1352D421}"/>
                </a:ext>
              </a:extLst>
            </p:cNvPr>
            <p:cNvSpPr/>
            <p:nvPr/>
          </p:nvSpPr>
          <p:spPr>
            <a:xfrm>
              <a:off x="2990072" y="5949376"/>
              <a:ext cx="6745413" cy="844489"/>
            </a:xfrm>
            <a:prstGeom prst="wedgeRoundRectCallout">
              <a:avLst>
                <a:gd name="adj1" fmla="val -37081"/>
                <a:gd name="adj2" fmla="val -48609"/>
                <a:gd name="adj3" fmla="val 16667"/>
              </a:avLst>
            </a:prstGeom>
            <a:solidFill>
              <a:schemeClr val="bg1"/>
            </a:solidFill>
            <a:ln w="19050">
              <a:solidFill>
                <a:schemeClr val="accent2"/>
              </a:solidFill>
            </a:ln>
            <a:effectLst>
              <a:outerShdw blurRad="88900" dist="1016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51999" rIns="36000" bIns="36000" rtlCol="0" anchor="ctr"/>
            <a:lstStyle/>
            <a:p>
              <a:pPr marL="177800" indent="-177800">
                <a:buFont typeface="Wingdings" pitchFamily="2" charset="2"/>
                <a:buChar char="l"/>
              </a:pPr>
              <a:r>
                <a:rPr lang="ja-JP" altLang="en-US" sz="2000">
                  <a:solidFill>
                    <a:schemeClr val="accent2"/>
                  </a:solidFill>
                  <a:latin typeface="Meiryo UI" panose="020B0604030504040204" pitchFamily="34" charset="-128"/>
                  <a:ea typeface="Meiryo UI" panose="020B0604030504040204" pitchFamily="34" charset="-128"/>
                </a:rPr>
                <a:t>直感的にわかりやすく情報を表示</a:t>
              </a:r>
              <a:endParaRPr lang="en-US" altLang="ja-JP" sz="2000" dirty="0">
                <a:solidFill>
                  <a:schemeClr val="accent2"/>
                </a:solidFill>
                <a:latin typeface="Meiryo UI" panose="020B0604030504040204" pitchFamily="34" charset="-128"/>
                <a:ea typeface="Meiryo UI" panose="020B0604030504040204" pitchFamily="34" charset="-128"/>
              </a:endParaRPr>
            </a:p>
            <a:p>
              <a:pPr marL="177800" indent="-177800">
                <a:buFont typeface="Wingdings" pitchFamily="2" charset="2"/>
                <a:buChar char="l"/>
              </a:pPr>
              <a:r>
                <a:rPr lang="ja-JP" altLang="en-US" sz="2000">
                  <a:solidFill>
                    <a:schemeClr val="accent2"/>
                  </a:solidFill>
                  <a:latin typeface="Meiryo UI" panose="020B0604030504040204" pitchFamily="34" charset="-128"/>
                  <a:ea typeface="Meiryo UI" panose="020B0604030504040204" pitchFamily="34" charset="-128"/>
                  <a:sym typeface="Wingdings" pitchFamily="2" charset="2"/>
                </a:rPr>
                <a:t>ニーズや目的に応じて必要な情報を追加したり、深堀り可能</a:t>
              </a:r>
              <a:endParaRPr lang="en-US" altLang="ja-JP" sz="2000" dirty="0">
                <a:solidFill>
                  <a:schemeClr val="accent2"/>
                </a:solidFill>
                <a:latin typeface="Meiryo UI" panose="020B0604030504040204" pitchFamily="34" charset="-128"/>
                <a:ea typeface="Meiryo UI" panose="020B0604030504040204" pitchFamily="34" charset="-128"/>
                <a:sym typeface="Wingdings" pitchFamily="2" charset="2"/>
              </a:endParaRPr>
            </a:p>
          </p:txBody>
        </p:sp>
        <p:sp>
          <p:nvSpPr>
            <p:cNvPr id="17" name="正方形/長方形 16">
              <a:extLst>
                <a:ext uri="{FF2B5EF4-FFF2-40B4-BE49-F238E27FC236}">
                  <a16:creationId xmlns:a16="http://schemas.microsoft.com/office/drawing/2014/main" id="{22B2D49C-0779-304A-BF8B-71112FDDCCA2}"/>
                </a:ext>
              </a:extLst>
            </p:cNvPr>
            <p:cNvSpPr/>
            <p:nvPr/>
          </p:nvSpPr>
          <p:spPr>
            <a:xfrm>
              <a:off x="3575720" y="5733256"/>
              <a:ext cx="2398092" cy="369332"/>
            </a:xfrm>
            <a:prstGeom prst="rect">
              <a:avLst/>
            </a:prstGeom>
            <a:solidFill>
              <a:schemeClr val="bg1"/>
            </a:solidFill>
          </p:spPr>
          <p:txBody>
            <a:bodyPr wrap="none" lIns="0" tIns="0" rIns="0" bIns="0">
              <a:spAutoFit/>
            </a:bodyPr>
            <a:lstStyle/>
            <a:p>
              <a:r>
                <a:rPr lang="en-US" altLang="ja-JP" sz="2400" b="1" dirty="0">
                  <a:solidFill>
                    <a:srgbClr val="C0504D"/>
                  </a:solidFill>
                  <a:latin typeface="Meiryo UI" panose="020B0604030504040204" pitchFamily="34" charset="-128"/>
                  <a:ea typeface="Meiryo UI" panose="020B0604030504040204" pitchFamily="34" charset="-128"/>
                  <a:sym typeface="Wingdings" pitchFamily="2" charset="2"/>
                </a:rPr>
                <a:t> </a:t>
              </a:r>
              <a:r>
                <a:rPr lang="ja-JP" altLang="en-US" sz="2400" b="1">
                  <a:solidFill>
                    <a:srgbClr val="C0504D"/>
                  </a:solidFill>
                  <a:latin typeface="Meiryo UI" panose="020B0604030504040204" pitchFamily="34" charset="-128"/>
                  <a:ea typeface="Meiryo UI" panose="020B0604030504040204" pitchFamily="34" charset="-128"/>
                  <a:sym typeface="Wingdings" pitchFamily="2" charset="2"/>
                </a:rPr>
                <a:t>統計ダッシュボード</a:t>
              </a:r>
              <a:endParaRPr lang="ja-JP" altLang="en-US" sz="2400" b="1">
                <a:latin typeface="Meiryo UI" panose="020B0604030504040204" pitchFamily="34" charset="-128"/>
                <a:ea typeface="Meiryo UI" panose="020B0604030504040204" pitchFamily="34" charset="-128"/>
              </a:endParaRPr>
            </a:p>
          </p:txBody>
        </p:sp>
      </p:grpSp>
    </p:spTree>
    <p:extLst>
      <p:ext uri="{BB962C8B-B14F-4D97-AF65-F5344CB8AC3E}">
        <p14:creationId xmlns:p14="http://schemas.microsoft.com/office/powerpoint/2010/main" val="256823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D667436-5B7F-8E44-952E-7D00DC400F73}"/>
              </a:ext>
            </a:extLst>
          </p:cNvPr>
          <p:cNvSpPr>
            <a:spLocks noGrp="1"/>
          </p:cNvSpPr>
          <p:nvPr>
            <p:ph idx="1"/>
          </p:nvPr>
        </p:nvSpPr>
        <p:spPr/>
        <p:txBody>
          <a:bodyPr/>
          <a:lstStyle/>
          <a:p>
            <a:endParaRPr lang="ja-JP" altLang="en-US"/>
          </a:p>
        </p:txBody>
      </p:sp>
      <p:sp>
        <p:nvSpPr>
          <p:cNvPr id="2" name="タイトル 1">
            <a:extLst>
              <a:ext uri="{FF2B5EF4-FFF2-40B4-BE49-F238E27FC236}">
                <a16:creationId xmlns:a16="http://schemas.microsoft.com/office/drawing/2014/main" id="{BC2CF78C-2A30-6E43-8B21-15DCFC40AFAE}"/>
              </a:ext>
            </a:extLst>
          </p:cNvPr>
          <p:cNvSpPr>
            <a:spLocks noGrp="1"/>
          </p:cNvSpPr>
          <p:nvPr>
            <p:ph type="title"/>
          </p:nvPr>
        </p:nvSpPr>
        <p:spPr/>
        <p:txBody>
          <a:bodyPr/>
          <a:lstStyle/>
          <a:p>
            <a:r>
              <a:rPr lang="ja-JP" altLang="en-US"/>
              <a:t>収集され</a:t>
            </a:r>
            <a:r>
              <a:rPr kumimoji="1" lang="ja-JP" altLang="en-US"/>
              <a:t>た</a:t>
            </a:r>
            <a:r>
              <a:rPr lang="ja-JP" altLang="en-US"/>
              <a:t>生</a:t>
            </a:r>
            <a:r>
              <a:rPr kumimoji="1" lang="ja-JP" altLang="en-US"/>
              <a:t>データは表形式（行列）</a:t>
            </a:r>
          </a:p>
        </p:txBody>
      </p:sp>
      <p:sp>
        <p:nvSpPr>
          <p:cNvPr id="6" name="テキスト プレースホルダー 5">
            <a:extLst>
              <a:ext uri="{FF2B5EF4-FFF2-40B4-BE49-F238E27FC236}">
                <a16:creationId xmlns:a16="http://schemas.microsoft.com/office/drawing/2014/main" id="{6282C7F2-AE77-F547-9C47-660CAA0C2437}"/>
              </a:ext>
            </a:extLst>
          </p:cNvPr>
          <p:cNvSpPr>
            <a:spLocks noGrp="1"/>
          </p:cNvSpPr>
          <p:nvPr>
            <p:ph type="body" sz="quarter" idx="14"/>
          </p:nvPr>
        </p:nvSpPr>
        <p:spPr/>
        <p:txBody>
          <a:bodyPr/>
          <a:lstStyle/>
          <a:p>
            <a:r>
              <a:rPr lang="ja-JP" altLang="en-US"/>
              <a:t>データの可視化</a:t>
            </a:r>
          </a:p>
        </p:txBody>
      </p:sp>
      <p:graphicFrame>
        <p:nvGraphicFramePr>
          <p:cNvPr id="4" name="表 3">
            <a:extLst>
              <a:ext uri="{FF2B5EF4-FFF2-40B4-BE49-F238E27FC236}">
                <a16:creationId xmlns:a16="http://schemas.microsoft.com/office/drawing/2014/main" id="{11BD92B2-58EC-F644-B782-2341B4678FB0}"/>
              </a:ext>
            </a:extLst>
          </p:cNvPr>
          <p:cNvGraphicFramePr>
            <a:graphicFrameLocks noGrp="1"/>
          </p:cNvGraphicFramePr>
          <p:nvPr>
            <p:extLst>
              <p:ext uri="{D42A27DB-BD31-4B8C-83A1-F6EECF244321}">
                <p14:modId xmlns:p14="http://schemas.microsoft.com/office/powerpoint/2010/main" val="978763828"/>
              </p:ext>
            </p:extLst>
          </p:nvPr>
        </p:nvGraphicFramePr>
        <p:xfrm>
          <a:off x="555654" y="1202216"/>
          <a:ext cx="10868935" cy="4647162"/>
        </p:xfrm>
        <a:graphic>
          <a:graphicData uri="http://schemas.openxmlformats.org/drawingml/2006/table">
            <a:tbl>
              <a:tblPr>
                <a:tableStyleId>{5C22544A-7EE6-4342-B048-85BDC9FD1C3A}</a:tableStyleId>
              </a:tblPr>
              <a:tblGrid>
                <a:gridCol w="356870">
                  <a:extLst>
                    <a:ext uri="{9D8B030D-6E8A-4147-A177-3AD203B41FA5}">
                      <a16:colId xmlns:a16="http://schemas.microsoft.com/office/drawing/2014/main" val="2926885346"/>
                    </a:ext>
                  </a:extLst>
                </a:gridCol>
                <a:gridCol w="1338266">
                  <a:extLst>
                    <a:ext uri="{9D8B030D-6E8A-4147-A177-3AD203B41FA5}">
                      <a16:colId xmlns:a16="http://schemas.microsoft.com/office/drawing/2014/main" val="792827140"/>
                    </a:ext>
                  </a:extLst>
                </a:gridCol>
                <a:gridCol w="642366">
                  <a:extLst>
                    <a:ext uri="{9D8B030D-6E8A-4147-A177-3AD203B41FA5}">
                      <a16:colId xmlns:a16="http://schemas.microsoft.com/office/drawing/2014/main" val="2596305008"/>
                    </a:ext>
                  </a:extLst>
                </a:gridCol>
                <a:gridCol w="642366">
                  <a:extLst>
                    <a:ext uri="{9D8B030D-6E8A-4147-A177-3AD203B41FA5}">
                      <a16:colId xmlns:a16="http://schemas.microsoft.com/office/drawing/2014/main" val="231331321"/>
                    </a:ext>
                  </a:extLst>
                </a:gridCol>
                <a:gridCol w="695898">
                  <a:extLst>
                    <a:ext uri="{9D8B030D-6E8A-4147-A177-3AD203B41FA5}">
                      <a16:colId xmlns:a16="http://schemas.microsoft.com/office/drawing/2014/main" val="2521228815"/>
                    </a:ext>
                  </a:extLst>
                </a:gridCol>
                <a:gridCol w="321184">
                  <a:extLst>
                    <a:ext uri="{9D8B030D-6E8A-4147-A177-3AD203B41FA5}">
                      <a16:colId xmlns:a16="http://schemas.microsoft.com/office/drawing/2014/main" val="896801239"/>
                    </a:ext>
                  </a:extLst>
                </a:gridCol>
                <a:gridCol w="695898">
                  <a:extLst>
                    <a:ext uri="{9D8B030D-6E8A-4147-A177-3AD203B41FA5}">
                      <a16:colId xmlns:a16="http://schemas.microsoft.com/office/drawing/2014/main" val="128802474"/>
                    </a:ext>
                  </a:extLst>
                </a:gridCol>
                <a:gridCol w="749429">
                  <a:extLst>
                    <a:ext uri="{9D8B030D-6E8A-4147-A177-3AD203B41FA5}">
                      <a16:colId xmlns:a16="http://schemas.microsoft.com/office/drawing/2014/main" val="372923005"/>
                    </a:ext>
                  </a:extLst>
                </a:gridCol>
                <a:gridCol w="608910">
                  <a:extLst>
                    <a:ext uri="{9D8B030D-6E8A-4147-A177-3AD203B41FA5}">
                      <a16:colId xmlns:a16="http://schemas.microsoft.com/office/drawing/2014/main" val="186844245"/>
                    </a:ext>
                  </a:extLst>
                </a:gridCol>
                <a:gridCol w="588835">
                  <a:extLst>
                    <a:ext uri="{9D8B030D-6E8A-4147-A177-3AD203B41FA5}">
                      <a16:colId xmlns:a16="http://schemas.microsoft.com/office/drawing/2014/main" val="279185968"/>
                    </a:ext>
                  </a:extLst>
                </a:gridCol>
                <a:gridCol w="588835">
                  <a:extLst>
                    <a:ext uri="{9D8B030D-6E8A-4147-A177-3AD203B41FA5}">
                      <a16:colId xmlns:a16="http://schemas.microsoft.com/office/drawing/2014/main" val="1643210955"/>
                    </a:ext>
                  </a:extLst>
                </a:gridCol>
                <a:gridCol w="588835">
                  <a:extLst>
                    <a:ext uri="{9D8B030D-6E8A-4147-A177-3AD203B41FA5}">
                      <a16:colId xmlns:a16="http://schemas.microsoft.com/office/drawing/2014/main" val="2017440346"/>
                    </a:ext>
                  </a:extLst>
                </a:gridCol>
                <a:gridCol w="588835">
                  <a:extLst>
                    <a:ext uri="{9D8B030D-6E8A-4147-A177-3AD203B41FA5}">
                      <a16:colId xmlns:a16="http://schemas.microsoft.com/office/drawing/2014/main" val="1842819973"/>
                    </a:ext>
                  </a:extLst>
                </a:gridCol>
                <a:gridCol w="1391795">
                  <a:extLst>
                    <a:ext uri="{9D8B030D-6E8A-4147-A177-3AD203B41FA5}">
                      <a16:colId xmlns:a16="http://schemas.microsoft.com/office/drawing/2014/main" val="3233550202"/>
                    </a:ext>
                  </a:extLst>
                </a:gridCol>
                <a:gridCol w="321184">
                  <a:extLst>
                    <a:ext uri="{9D8B030D-6E8A-4147-A177-3AD203B41FA5}">
                      <a16:colId xmlns:a16="http://schemas.microsoft.com/office/drawing/2014/main" val="3019722903"/>
                    </a:ext>
                  </a:extLst>
                </a:gridCol>
                <a:gridCol w="749429">
                  <a:extLst>
                    <a:ext uri="{9D8B030D-6E8A-4147-A177-3AD203B41FA5}">
                      <a16:colId xmlns:a16="http://schemas.microsoft.com/office/drawing/2014/main" val="4091414069"/>
                    </a:ext>
                  </a:extLst>
                </a:gridCol>
              </a:tblGrid>
              <a:tr h="178737">
                <a:tc>
                  <a:txBody>
                    <a:bodyPr/>
                    <a:lstStyle/>
                    <a:p>
                      <a:pPr algn="l" fontAlgn="ctr"/>
                      <a:r>
                        <a:rPr lang="en-US" sz="700" u="none" strike="noStrike">
                          <a:effectLst/>
                        </a:rPr>
                        <a:t>No</a:t>
                      </a:r>
                      <a:endParaRPr 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全国地方公共団体コード</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都道府県名</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市区町村名</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公表</a:t>
                      </a:r>
                      <a:r>
                        <a:rPr lang="en-US" altLang="ja-JP" sz="700" u="none" strike="noStrike">
                          <a:effectLst/>
                        </a:rPr>
                        <a:t>_</a:t>
                      </a:r>
                      <a:r>
                        <a:rPr lang="ja-JP" altLang="en-US" sz="700" u="none" strike="noStrike">
                          <a:effectLst/>
                        </a:rPr>
                        <a:t>年月日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曜日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発症</a:t>
                      </a:r>
                      <a:r>
                        <a:rPr lang="en-US" altLang="ja-JP" sz="700" u="none" strike="noStrike">
                          <a:effectLst/>
                        </a:rPr>
                        <a:t>_</a:t>
                      </a:r>
                      <a:r>
                        <a:rPr lang="ja-JP" altLang="en-US" sz="700" u="none" strike="noStrike">
                          <a:effectLst/>
                        </a:rPr>
                        <a:t>年月日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居住地</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年代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性別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属性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状態</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症状</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患者</a:t>
                      </a:r>
                      <a:r>
                        <a:rPr lang="en-US" altLang="ja-JP" sz="700" u="none" strike="noStrike">
                          <a:effectLst/>
                        </a:rPr>
                        <a:t>_</a:t>
                      </a:r>
                      <a:r>
                        <a:rPr lang="ja-JP" altLang="en-US" sz="700" u="none" strike="noStrike">
                          <a:effectLst/>
                        </a:rPr>
                        <a:t>渡航歴の有無フラグ</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備考</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退院済フラグ</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893722098"/>
                  </a:ext>
                </a:extLst>
              </a:tr>
              <a:tr h="178737">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2020/1/24</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金</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湖北省武漢市</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40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238081006"/>
                  </a:ext>
                </a:extLst>
              </a:tr>
              <a:tr h="178737">
                <a:tc>
                  <a:txBody>
                    <a:bodyPr/>
                    <a:lstStyle/>
                    <a:p>
                      <a:pPr algn="r" fontAlgn="ctr"/>
                      <a:r>
                        <a:rPr lang="en-US" altLang="ja-JP" sz="700" u="none" strike="noStrike">
                          <a:effectLst/>
                        </a:rPr>
                        <a:t>2</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2020/1/25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湖北省武漢市</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30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2609058403"/>
                  </a:ext>
                </a:extLst>
              </a:tr>
              <a:tr h="178737">
                <a:tc>
                  <a:txBody>
                    <a:bodyPr/>
                    <a:lstStyle/>
                    <a:p>
                      <a:pPr algn="r" fontAlgn="ctr"/>
                      <a:r>
                        <a:rPr lang="en-US" altLang="ja-JP" sz="700" u="none" strike="noStrike">
                          <a:effectLst/>
                        </a:rPr>
                        <a:t>3</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2020/1/30</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木</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湖南省長沙市</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30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1225221051"/>
                  </a:ext>
                </a:extLst>
              </a:tr>
              <a:tr h="178737">
                <a:tc>
                  <a:txBody>
                    <a:bodyPr/>
                    <a:lstStyle/>
                    <a:p>
                      <a:pPr algn="r" fontAlgn="ctr"/>
                      <a:r>
                        <a:rPr lang="en-US" altLang="ja-JP" sz="700" u="none" strike="noStrike">
                          <a:effectLst/>
                        </a:rPr>
                        <a:t>4</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2020/2/13</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木</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159794510"/>
                  </a:ext>
                </a:extLst>
              </a:tr>
              <a:tr h="178737">
                <a:tc>
                  <a:txBody>
                    <a:bodyPr/>
                    <a:lstStyle/>
                    <a:p>
                      <a:pPr algn="r" fontAlgn="ctr"/>
                      <a:r>
                        <a:rPr lang="en-US" altLang="ja-JP" sz="700" u="none" strike="noStrike">
                          <a:effectLst/>
                        </a:rPr>
                        <a:t>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2020/2/14</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金</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50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68243329"/>
                  </a:ext>
                </a:extLst>
              </a:tr>
              <a:tr h="178737">
                <a:tc>
                  <a:txBody>
                    <a:bodyPr/>
                    <a:lstStyle/>
                    <a:p>
                      <a:pPr algn="r" fontAlgn="ctr"/>
                      <a:r>
                        <a:rPr lang="en-US" altLang="ja-JP" sz="700" u="none" strike="noStrike">
                          <a:effectLst/>
                        </a:rPr>
                        <a:t>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2020/2/14</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金</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1125593389"/>
                  </a:ext>
                </a:extLst>
              </a:tr>
              <a:tr h="178737">
                <a:tc>
                  <a:txBody>
                    <a:bodyPr/>
                    <a:lstStyle/>
                    <a:p>
                      <a:pPr algn="r" fontAlgn="ctr"/>
                      <a:r>
                        <a:rPr lang="en-US" altLang="ja-JP" sz="700" u="none" strike="noStrike">
                          <a:effectLst/>
                        </a:rPr>
                        <a:t>7</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80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094048410"/>
                  </a:ext>
                </a:extLst>
              </a:tr>
              <a:tr h="178737">
                <a:tc>
                  <a:txBody>
                    <a:bodyPr/>
                    <a:lstStyle/>
                    <a:p>
                      <a:pPr algn="r" fontAlgn="ctr"/>
                      <a:r>
                        <a:rPr lang="en-US" altLang="ja-JP" sz="700" u="none" strike="noStrike">
                          <a:effectLst/>
                        </a:rPr>
                        <a:t>8</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50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172305186"/>
                  </a:ext>
                </a:extLst>
              </a:tr>
              <a:tr h="178737">
                <a:tc>
                  <a:txBody>
                    <a:bodyPr/>
                    <a:lstStyle/>
                    <a:p>
                      <a:pPr algn="r" fontAlgn="ctr"/>
                      <a:r>
                        <a:rPr lang="en-US" altLang="ja-JP" sz="700" u="none" strike="noStrike">
                          <a:effectLst/>
                        </a:rPr>
                        <a:t>9</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50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167082277"/>
                  </a:ext>
                </a:extLst>
              </a:tr>
              <a:tr h="178737">
                <a:tc>
                  <a:txBody>
                    <a:bodyPr/>
                    <a:lstStyle/>
                    <a:p>
                      <a:pPr algn="r" fontAlgn="ctr"/>
                      <a:r>
                        <a:rPr lang="en-US" altLang="ja-JP" sz="700" u="none" strike="noStrike">
                          <a:effectLst/>
                        </a:rPr>
                        <a:t>10</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437813908"/>
                  </a:ext>
                </a:extLst>
              </a:tr>
              <a:tr h="178737">
                <a:tc>
                  <a:txBody>
                    <a:bodyPr/>
                    <a:lstStyle/>
                    <a:p>
                      <a:pPr algn="r" fontAlgn="ctr"/>
                      <a:r>
                        <a:rPr lang="en-US" altLang="ja-JP" sz="700" u="none" strike="noStrike">
                          <a:effectLst/>
                        </a:rPr>
                        <a:t>11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2468462978"/>
                  </a:ext>
                </a:extLst>
              </a:tr>
              <a:tr h="178737">
                <a:tc>
                  <a:txBody>
                    <a:bodyPr/>
                    <a:lstStyle/>
                    <a:p>
                      <a:pPr algn="r" fontAlgn="ctr"/>
                      <a:r>
                        <a:rPr lang="en-US" altLang="ja-JP" sz="700" u="none" strike="noStrike">
                          <a:effectLst/>
                        </a:rPr>
                        <a:t>12</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40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615502159"/>
                  </a:ext>
                </a:extLst>
              </a:tr>
              <a:tr h="178737">
                <a:tc>
                  <a:txBody>
                    <a:bodyPr/>
                    <a:lstStyle/>
                    <a:p>
                      <a:pPr algn="r" fontAlgn="ctr"/>
                      <a:r>
                        <a:rPr lang="en-US" altLang="ja-JP" sz="700" u="none" strike="noStrike">
                          <a:effectLst/>
                        </a:rPr>
                        <a:t>13</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60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662416511"/>
                  </a:ext>
                </a:extLst>
              </a:tr>
              <a:tr h="178737">
                <a:tc>
                  <a:txBody>
                    <a:bodyPr/>
                    <a:lstStyle/>
                    <a:p>
                      <a:pPr algn="r" fontAlgn="ctr"/>
                      <a:r>
                        <a:rPr lang="en-US" altLang="ja-JP" sz="700" u="none" strike="noStrike">
                          <a:effectLst/>
                        </a:rPr>
                        <a:t>14</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土</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40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753623432"/>
                  </a:ext>
                </a:extLst>
              </a:tr>
              <a:tr h="178737">
                <a:tc>
                  <a:txBody>
                    <a:bodyPr/>
                    <a:lstStyle/>
                    <a:p>
                      <a:pPr algn="r" fontAlgn="ctr"/>
                      <a:r>
                        <a:rPr lang="en-US" altLang="ja-JP" sz="700" u="none" strike="noStrike">
                          <a:effectLst/>
                        </a:rPr>
                        <a:t>15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60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955485276"/>
                  </a:ext>
                </a:extLst>
              </a:tr>
              <a:tr h="178737">
                <a:tc>
                  <a:txBody>
                    <a:bodyPr/>
                    <a:lstStyle/>
                    <a:p>
                      <a:pPr algn="r" fontAlgn="ctr"/>
                      <a:r>
                        <a:rPr lang="en-US" altLang="ja-JP" sz="700" u="none" strike="noStrike">
                          <a:effectLst/>
                        </a:rPr>
                        <a:t>16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30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2470870995"/>
                  </a:ext>
                </a:extLst>
              </a:tr>
              <a:tr h="178737">
                <a:tc>
                  <a:txBody>
                    <a:bodyPr/>
                    <a:lstStyle/>
                    <a:p>
                      <a:pPr algn="r" fontAlgn="ctr"/>
                      <a:r>
                        <a:rPr lang="en-US" altLang="ja-JP" sz="700" u="none" strike="noStrike">
                          <a:effectLst/>
                        </a:rPr>
                        <a:t>17</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60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271236004"/>
                  </a:ext>
                </a:extLst>
              </a:tr>
              <a:tr h="178737">
                <a:tc>
                  <a:txBody>
                    <a:bodyPr/>
                    <a:lstStyle/>
                    <a:p>
                      <a:pPr algn="r" fontAlgn="ctr"/>
                      <a:r>
                        <a:rPr lang="en-US" altLang="ja-JP" sz="700" u="none" strike="noStrike">
                          <a:effectLst/>
                        </a:rPr>
                        <a:t>18</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都外</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60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2594785905"/>
                  </a:ext>
                </a:extLst>
              </a:tr>
              <a:tr h="178737">
                <a:tc>
                  <a:txBody>
                    <a:bodyPr/>
                    <a:lstStyle/>
                    <a:p>
                      <a:pPr algn="r" fontAlgn="ctr"/>
                      <a:r>
                        <a:rPr lang="en-US" altLang="ja-JP" sz="700" u="none" strike="noStrike">
                          <a:effectLst/>
                        </a:rPr>
                        <a:t>19</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2020/2/16</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日</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30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259791727"/>
                  </a:ext>
                </a:extLst>
              </a:tr>
              <a:tr h="178737">
                <a:tc>
                  <a:txBody>
                    <a:bodyPr/>
                    <a:lstStyle/>
                    <a:p>
                      <a:pPr algn="r" fontAlgn="ctr"/>
                      <a:r>
                        <a:rPr lang="en-US" altLang="ja-JP" sz="700" u="none" strike="noStrike">
                          <a:effectLst/>
                        </a:rPr>
                        <a:t>20</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2020/2/18</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火</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80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2127705042"/>
                  </a:ext>
                </a:extLst>
              </a:tr>
              <a:tr h="178737">
                <a:tc>
                  <a:txBody>
                    <a:bodyPr/>
                    <a:lstStyle/>
                    <a:p>
                      <a:pPr algn="r" fontAlgn="ctr"/>
                      <a:r>
                        <a:rPr lang="en-US" altLang="ja-JP" sz="700" u="none" strike="noStrike">
                          <a:effectLst/>
                        </a:rPr>
                        <a:t>21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2020/2/18</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火</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20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1789265947"/>
                  </a:ext>
                </a:extLst>
              </a:tr>
              <a:tr h="178737">
                <a:tc>
                  <a:txBody>
                    <a:bodyPr/>
                    <a:lstStyle/>
                    <a:p>
                      <a:pPr algn="r" fontAlgn="ctr"/>
                      <a:r>
                        <a:rPr lang="en-US" altLang="ja-JP" sz="700" u="none" strike="noStrike">
                          <a:effectLst/>
                        </a:rPr>
                        <a:t>22</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2020/2/18</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火</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50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3347288523"/>
                  </a:ext>
                </a:extLst>
              </a:tr>
              <a:tr h="178737">
                <a:tc>
                  <a:txBody>
                    <a:bodyPr/>
                    <a:lstStyle/>
                    <a:p>
                      <a:pPr algn="r" fontAlgn="ctr"/>
                      <a:r>
                        <a:rPr lang="en-US" altLang="ja-JP" sz="700" u="none" strike="noStrike">
                          <a:effectLst/>
                        </a:rPr>
                        <a:t>23</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2020/2/19</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水</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男性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1296990628"/>
                  </a:ext>
                </a:extLst>
              </a:tr>
              <a:tr h="178737">
                <a:tc>
                  <a:txBody>
                    <a:bodyPr/>
                    <a:lstStyle/>
                    <a:p>
                      <a:pPr algn="r" fontAlgn="ctr"/>
                      <a:r>
                        <a:rPr lang="en-US" altLang="ja-JP" sz="700" u="none" strike="noStrike">
                          <a:effectLst/>
                        </a:rPr>
                        <a:t>24</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2020/2/19</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水</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018688538"/>
                  </a:ext>
                </a:extLst>
              </a:tr>
              <a:tr h="178737">
                <a:tc>
                  <a:txBody>
                    <a:bodyPr/>
                    <a:lstStyle/>
                    <a:p>
                      <a:pPr algn="r" fontAlgn="ctr"/>
                      <a:r>
                        <a:rPr lang="en-US" altLang="ja-JP" sz="700" u="none" strike="noStrike">
                          <a:effectLst/>
                        </a:rPr>
                        <a:t>25</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130001</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東京都</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a:effectLst/>
                        </a:rPr>
                        <a:t>2020/2/19</a:t>
                      </a:r>
                      <a:endParaRPr lang="en-US" altLang="ja-JP"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水</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都内</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en-US" altLang="ja-JP" sz="700" u="none" strike="noStrike">
                          <a:effectLst/>
                        </a:rPr>
                        <a:t>70</a:t>
                      </a:r>
                      <a:r>
                        <a:rPr lang="ja-JP" altLang="en-US" sz="700" u="none" strike="noStrike">
                          <a:effectLst/>
                        </a:rPr>
                        <a:t>代</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r>
                        <a:rPr lang="ja-JP" altLang="en-US" sz="700" u="none" strike="noStrike">
                          <a:effectLst/>
                        </a:rPr>
                        <a:t>女性</a:t>
                      </a: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l" fontAlgn="ctr"/>
                      <a:endParaRPr lang="ja-JP" altLang="en-US" sz="700" b="0" i="0" u="none" strike="noStrike">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tc>
                  <a:txBody>
                    <a:bodyPr/>
                    <a:lstStyle/>
                    <a:p>
                      <a:pPr algn="r" fontAlgn="ctr"/>
                      <a:r>
                        <a:rPr lang="en-US" altLang="ja-JP" sz="700" u="none" strike="noStrike" dirty="0">
                          <a:effectLst/>
                        </a:rPr>
                        <a:t>1</a:t>
                      </a:r>
                      <a:endParaRPr lang="en-US" altLang="ja-JP" sz="7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6424" marR="6424" marT="6424" marB="0" anchor="ctr"/>
                </a:tc>
                <a:extLst>
                  <a:ext uri="{0D108BD9-81ED-4DB2-BD59-A6C34878D82A}">
                    <a16:rowId xmlns:a16="http://schemas.microsoft.com/office/drawing/2014/main" val="4110727799"/>
                  </a:ext>
                </a:extLst>
              </a:tr>
            </a:tbl>
          </a:graphicData>
        </a:graphic>
      </p:graphicFrame>
      <p:grpSp>
        <p:nvGrpSpPr>
          <p:cNvPr id="8" name="グループ化 7">
            <a:extLst>
              <a:ext uri="{FF2B5EF4-FFF2-40B4-BE49-F238E27FC236}">
                <a16:creationId xmlns:a16="http://schemas.microsoft.com/office/drawing/2014/main" id="{6B8E24C3-D81A-DE49-B6B6-29B87A6DF049}"/>
              </a:ext>
            </a:extLst>
          </p:cNvPr>
          <p:cNvGrpSpPr/>
          <p:nvPr/>
        </p:nvGrpSpPr>
        <p:grpSpPr>
          <a:xfrm>
            <a:off x="2553298" y="5445224"/>
            <a:ext cx="6783062" cy="1055608"/>
            <a:chOff x="2553298" y="5611584"/>
            <a:chExt cx="6783062" cy="1055608"/>
          </a:xfrm>
        </p:grpSpPr>
        <p:sp>
          <p:nvSpPr>
            <p:cNvPr id="5" name="テキスト ボックス 4">
              <a:extLst>
                <a:ext uri="{FF2B5EF4-FFF2-40B4-BE49-F238E27FC236}">
                  <a16:creationId xmlns:a16="http://schemas.microsoft.com/office/drawing/2014/main" id="{8706DE84-C1D5-854A-B451-1CED4A4915D2}"/>
                </a:ext>
              </a:extLst>
            </p:cNvPr>
            <p:cNvSpPr txBox="1"/>
            <p:nvPr/>
          </p:nvSpPr>
          <p:spPr>
            <a:xfrm>
              <a:off x="3143672" y="5611584"/>
              <a:ext cx="6192688" cy="1055608"/>
            </a:xfrm>
            <a:prstGeom prst="round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defPPr>
                <a:defRPr lang="ja-JP"/>
              </a:defPPr>
              <a:lvl1pPr>
                <a:defRPr sz="2000">
                  <a:solidFill>
                    <a:schemeClr val="accent2"/>
                  </a:solidFill>
                  <a:latin typeface="Meiryo UI" panose="020B0604030504040204" pitchFamily="34" charset="-128"/>
                  <a:ea typeface="Meiryo UI" panose="020B0604030504040204" pitchFamily="34" charset="-128"/>
                </a:defRPr>
              </a:lvl1pPr>
            </a:lstStyle>
            <a:p>
              <a:r>
                <a:rPr lang="ja-JP" altLang="en-US" sz="2800" b="1"/>
                <a:t>この表を見て，様々な傾向を見つけたり</a:t>
              </a:r>
              <a:endParaRPr lang="en-US" altLang="ja-JP" sz="2800" b="1" dirty="0"/>
            </a:p>
            <a:p>
              <a:r>
                <a:rPr lang="ja-JP" altLang="en-US" sz="2800" b="1"/>
                <a:t>解析する方針を決めるのは難しい！</a:t>
              </a:r>
            </a:p>
          </p:txBody>
        </p:sp>
        <p:sp>
          <p:nvSpPr>
            <p:cNvPr id="7" name="右矢印 6">
              <a:extLst>
                <a:ext uri="{FF2B5EF4-FFF2-40B4-BE49-F238E27FC236}">
                  <a16:creationId xmlns:a16="http://schemas.microsoft.com/office/drawing/2014/main" id="{750849C8-E8FD-5B4F-8862-D3A1AEC544D3}"/>
                </a:ext>
              </a:extLst>
            </p:cNvPr>
            <p:cNvSpPr/>
            <p:nvPr/>
          </p:nvSpPr>
          <p:spPr>
            <a:xfrm>
              <a:off x="2553298" y="5775474"/>
              <a:ext cx="604684" cy="737420"/>
            </a:xfrm>
            <a:prstGeom prst="rightArrow">
              <a:avLst/>
            </a:prstGeom>
            <a:solidFill>
              <a:schemeClr val="accent2">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255848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2CF78C-2A30-6E43-8B21-15DCFC40AFAE}"/>
              </a:ext>
            </a:extLst>
          </p:cNvPr>
          <p:cNvSpPr>
            <a:spLocks noGrp="1"/>
          </p:cNvSpPr>
          <p:nvPr>
            <p:ph type="title"/>
          </p:nvPr>
        </p:nvSpPr>
        <p:spPr/>
        <p:txBody>
          <a:bodyPr/>
          <a:lstStyle/>
          <a:p>
            <a:r>
              <a:rPr lang="ja-JP" altLang="en-US"/>
              <a:t>生データ</a:t>
            </a:r>
            <a:r>
              <a:rPr lang="en-US" altLang="ja-JP" dirty="0"/>
              <a:t> </a:t>
            </a:r>
            <a:r>
              <a:rPr lang="en-US" altLang="ja-JP" dirty="0">
                <a:sym typeface="Wingdings" pitchFamily="2" charset="2"/>
              </a:rPr>
              <a:t> </a:t>
            </a:r>
            <a:r>
              <a:rPr kumimoji="1" lang="ja-JP" altLang="en-US"/>
              <a:t>情報</a:t>
            </a:r>
          </a:p>
        </p:txBody>
      </p:sp>
      <p:sp>
        <p:nvSpPr>
          <p:cNvPr id="5" name="テキスト プレースホルダー 4">
            <a:extLst>
              <a:ext uri="{FF2B5EF4-FFF2-40B4-BE49-F238E27FC236}">
                <a16:creationId xmlns:a16="http://schemas.microsoft.com/office/drawing/2014/main" id="{B4D1481E-6169-4443-A86B-3D1A2F7EE6AE}"/>
              </a:ext>
            </a:extLst>
          </p:cNvPr>
          <p:cNvSpPr>
            <a:spLocks noGrp="1"/>
          </p:cNvSpPr>
          <p:nvPr>
            <p:ph type="body" sz="quarter" idx="14"/>
          </p:nvPr>
        </p:nvSpPr>
        <p:spPr/>
        <p:txBody>
          <a:bodyPr/>
          <a:lstStyle/>
          <a:p>
            <a:r>
              <a:rPr lang="ja-JP" altLang="en-US"/>
              <a:t>データの可視化</a:t>
            </a:r>
          </a:p>
        </p:txBody>
      </p:sp>
      <p:graphicFrame>
        <p:nvGraphicFramePr>
          <p:cNvPr id="4" name="表 3">
            <a:extLst>
              <a:ext uri="{FF2B5EF4-FFF2-40B4-BE49-F238E27FC236}">
                <a16:creationId xmlns:a16="http://schemas.microsoft.com/office/drawing/2014/main" id="{11BD92B2-58EC-F644-B782-2341B4678FB0}"/>
              </a:ext>
            </a:extLst>
          </p:cNvPr>
          <p:cNvGraphicFramePr>
            <a:graphicFrameLocks noGrp="1"/>
          </p:cNvGraphicFramePr>
          <p:nvPr>
            <p:extLst>
              <p:ext uri="{D42A27DB-BD31-4B8C-83A1-F6EECF244321}">
                <p14:modId xmlns:p14="http://schemas.microsoft.com/office/powerpoint/2010/main" val="1876695831"/>
              </p:ext>
            </p:extLst>
          </p:nvPr>
        </p:nvGraphicFramePr>
        <p:xfrm>
          <a:off x="551384" y="1268760"/>
          <a:ext cx="7372049" cy="1139600"/>
        </p:xfrm>
        <a:graphic>
          <a:graphicData uri="http://schemas.openxmlformats.org/drawingml/2006/table">
            <a:tbl>
              <a:tblPr>
                <a:tableStyleId>{5C22544A-7EE6-4342-B048-85BDC9FD1C3A}</a:tableStyleId>
              </a:tblPr>
              <a:tblGrid>
                <a:gridCol w="242053">
                  <a:extLst>
                    <a:ext uri="{9D8B030D-6E8A-4147-A177-3AD203B41FA5}">
                      <a16:colId xmlns:a16="http://schemas.microsoft.com/office/drawing/2014/main" val="2926885346"/>
                    </a:ext>
                  </a:extLst>
                </a:gridCol>
                <a:gridCol w="907700">
                  <a:extLst>
                    <a:ext uri="{9D8B030D-6E8A-4147-A177-3AD203B41FA5}">
                      <a16:colId xmlns:a16="http://schemas.microsoft.com/office/drawing/2014/main" val="792827140"/>
                    </a:ext>
                  </a:extLst>
                </a:gridCol>
                <a:gridCol w="435698">
                  <a:extLst>
                    <a:ext uri="{9D8B030D-6E8A-4147-A177-3AD203B41FA5}">
                      <a16:colId xmlns:a16="http://schemas.microsoft.com/office/drawing/2014/main" val="2596305008"/>
                    </a:ext>
                  </a:extLst>
                </a:gridCol>
                <a:gridCol w="435698">
                  <a:extLst>
                    <a:ext uri="{9D8B030D-6E8A-4147-A177-3AD203B41FA5}">
                      <a16:colId xmlns:a16="http://schemas.microsoft.com/office/drawing/2014/main" val="231331321"/>
                    </a:ext>
                  </a:extLst>
                </a:gridCol>
                <a:gridCol w="472005">
                  <a:extLst>
                    <a:ext uri="{9D8B030D-6E8A-4147-A177-3AD203B41FA5}">
                      <a16:colId xmlns:a16="http://schemas.microsoft.com/office/drawing/2014/main" val="2521228815"/>
                    </a:ext>
                  </a:extLst>
                </a:gridCol>
                <a:gridCol w="217849">
                  <a:extLst>
                    <a:ext uri="{9D8B030D-6E8A-4147-A177-3AD203B41FA5}">
                      <a16:colId xmlns:a16="http://schemas.microsoft.com/office/drawing/2014/main" val="896801239"/>
                    </a:ext>
                  </a:extLst>
                </a:gridCol>
                <a:gridCol w="472005">
                  <a:extLst>
                    <a:ext uri="{9D8B030D-6E8A-4147-A177-3AD203B41FA5}">
                      <a16:colId xmlns:a16="http://schemas.microsoft.com/office/drawing/2014/main" val="128802474"/>
                    </a:ext>
                  </a:extLst>
                </a:gridCol>
                <a:gridCol w="508314">
                  <a:extLst>
                    <a:ext uri="{9D8B030D-6E8A-4147-A177-3AD203B41FA5}">
                      <a16:colId xmlns:a16="http://schemas.microsoft.com/office/drawing/2014/main" val="372923005"/>
                    </a:ext>
                  </a:extLst>
                </a:gridCol>
                <a:gridCol w="413003">
                  <a:extLst>
                    <a:ext uri="{9D8B030D-6E8A-4147-A177-3AD203B41FA5}">
                      <a16:colId xmlns:a16="http://schemas.microsoft.com/office/drawing/2014/main" val="186844245"/>
                    </a:ext>
                  </a:extLst>
                </a:gridCol>
                <a:gridCol w="399388">
                  <a:extLst>
                    <a:ext uri="{9D8B030D-6E8A-4147-A177-3AD203B41FA5}">
                      <a16:colId xmlns:a16="http://schemas.microsoft.com/office/drawing/2014/main" val="279185968"/>
                    </a:ext>
                  </a:extLst>
                </a:gridCol>
                <a:gridCol w="399388">
                  <a:extLst>
                    <a:ext uri="{9D8B030D-6E8A-4147-A177-3AD203B41FA5}">
                      <a16:colId xmlns:a16="http://schemas.microsoft.com/office/drawing/2014/main" val="1643210955"/>
                    </a:ext>
                  </a:extLst>
                </a:gridCol>
                <a:gridCol w="399388">
                  <a:extLst>
                    <a:ext uri="{9D8B030D-6E8A-4147-A177-3AD203B41FA5}">
                      <a16:colId xmlns:a16="http://schemas.microsoft.com/office/drawing/2014/main" val="2017440346"/>
                    </a:ext>
                  </a:extLst>
                </a:gridCol>
                <a:gridCol w="399388">
                  <a:extLst>
                    <a:ext uri="{9D8B030D-6E8A-4147-A177-3AD203B41FA5}">
                      <a16:colId xmlns:a16="http://schemas.microsoft.com/office/drawing/2014/main" val="1842819973"/>
                    </a:ext>
                  </a:extLst>
                </a:gridCol>
                <a:gridCol w="944009">
                  <a:extLst>
                    <a:ext uri="{9D8B030D-6E8A-4147-A177-3AD203B41FA5}">
                      <a16:colId xmlns:a16="http://schemas.microsoft.com/office/drawing/2014/main" val="3233550202"/>
                    </a:ext>
                  </a:extLst>
                </a:gridCol>
                <a:gridCol w="217849">
                  <a:extLst>
                    <a:ext uri="{9D8B030D-6E8A-4147-A177-3AD203B41FA5}">
                      <a16:colId xmlns:a16="http://schemas.microsoft.com/office/drawing/2014/main" val="3019722903"/>
                    </a:ext>
                  </a:extLst>
                </a:gridCol>
                <a:gridCol w="508314">
                  <a:extLst>
                    <a:ext uri="{9D8B030D-6E8A-4147-A177-3AD203B41FA5}">
                      <a16:colId xmlns:a16="http://schemas.microsoft.com/office/drawing/2014/main" val="4091414069"/>
                    </a:ext>
                  </a:extLst>
                </a:gridCol>
              </a:tblGrid>
              <a:tr h="103600">
                <a:tc>
                  <a:txBody>
                    <a:bodyPr/>
                    <a:lstStyle/>
                    <a:p>
                      <a:pPr algn="l" fontAlgn="ctr"/>
                      <a:r>
                        <a:rPr lang="en-US" sz="600" u="none" strike="noStrike">
                          <a:effectLst/>
                        </a:rPr>
                        <a:t>No</a:t>
                      </a:r>
                      <a:endParaRPr 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全国地方公共団体コード</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都道府県名</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市区町村名</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公表</a:t>
                      </a:r>
                      <a:r>
                        <a:rPr lang="en-US" altLang="ja-JP" sz="600" u="none" strike="noStrike">
                          <a:effectLst/>
                        </a:rPr>
                        <a:t>_</a:t>
                      </a:r>
                      <a:r>
                        <a:rPr lang="ja-JP" altLang="en-US" sz="600" u="none" strike="noStrike">
                          <a:effectLst/>
                        </a:rPr>
                        <a:t>年月日</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曜日</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発症</a:t>
                      </a:r>
                      <a:r>
                        <a:rPr lang="en-US" altLang="ja-JP" sz="600" u="none" strike="noStrike">
                          <a:effectLst/>
                        </a:rPr>
                        <a:t>_</a:t>
                      </a:r>
                      <a:r>
                        <a:rPr lang="ja-JP" altLang="en-US" sz="600" u="none" strike="noStrike">
                          <a:effectLst/>
                        </a:rPr>
                        <a:t>年月日</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居住地</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年代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性別</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属性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状態</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症状</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患者</a:t>
                      </a:r>
                      <a:r>
                        <a:rPr lang="en-US" altLang="ja-JP" sz="600" u="none" strike="noStrike">
                          <a:effectLst/>
                        </a:rPr>
                        <a:t>_</a:t>
                      </a:r>
                      <a:r>
                        <a:rPr lang="ja-JP" altLang="en-US" sz="600" u="none" strike="noStrike">
                          <a:effectLst/>
                        </a:rPr>
                        <a:t>渡航歴の有無フラグ</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備考</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退院済フラグ</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3893722098"/>
                  </a:ext>
                </a:extLst>
              </a:tr>
              <a:tr h="103600">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2020/1/24</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金</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湖北省武漢市</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40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男性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3238081006"/>
                  </a:ext>
                </a:extLst>
              </a:tr>
              <a:tr h="103600">
                <a:tc>
                  <a:txBody>
                    <a:bodyPr/>
                    <a:lstStyle/>
                    <a:p>
                      <a:pPr algn="r" fontAlgn="ctr"/>
                      <a:r>
                        <a:rPr lang="en-US" altLang="ja-JP" sz="600" u="none" strike="noStrike">
                          <a:effectLst/>
                        </a:rPr>
                        <a:t>2</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2020/1/25</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土</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湖北省武漢市</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30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女性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2609058403"/>
                  </a:ext>
                </a:extLst>
              </a:tr>
              <a:tr h="103600">
                <a:tc>
                  <a:txBody>
                    <a:bodyPr/>
                    <a:lstStyle/>
                    <a:p>
                      <a:pPr algn="r" fontAlgn="ctr"/>
                      <a:r>
                        <a:rPr lang="en-US" altLang="ja-JP" sz="600" u="none" strike="noStrike">
                          <a:effectLst/>
                        </a:rPr>
                        <a:t>3</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2020/1/30</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木</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湖南省長沙市</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30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女性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1225221051"/>
                  </a:ext>
                </a:extLst>
              </a:tr>
              <a:tr h="103600">
                <a:tc>
                  <a:txBody>
                    <a:bodyPr/>
                    <a:lstStyle/>
                    <a:p>
                      <a:pPr algn="r" fontAlgn="ctr"/>
                      <a:r>
                        <a:rPr lang="en-US" altLang="ja-JP" sz="600" u="none" strike="noStrike">
                          <a:effectLst/>
                        </a:rPr>
                        <a:t>4</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2020/2/13</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木</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70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男性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4159794510"/>
                  </a:ext>
                </a:extLst>
              </a:tr>
              <a:tr h="103600">
                <a:tc>
                  <a:txBody>
                    <a:bodyPr/>
                    <a:lstStyle/>
                    <a:p>
                      <a:pPr algn="r" fontAlgn="ctr"/>
                      <a:r>
                        <a:rPr lang="en-US" altLang="ja-JP" sz="600" u="none" strike="noStrike">
                          <a:effectLst/>
                        </a:rPr>
                        <a:t>5</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2020/2/14</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金</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50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女性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368243329"/>
                  </a:ext>
                </a:extLst>
              </a:tr>
              <a:tr h="103600">
                <a:tc>
                  <a:txBody>
                    <a:bodyPr/>
                    <a:lstStyle/>
                    <a:p>
                      <a:pPr algn="r" fontAlgn="ctr"/>
                      <a:r>
                        <a:rPr lang="en-US" altLang="ja-JP" sz="600" u="none" strike="noStrike">
                          <a:effectLst/>
                        </a:rPr>
                        <a:t>6</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2020/2/14</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金</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70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男性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1125593389"/>
                  </a:ext>
                </a:extLst>
              </a:tr>
              <a:tr h="103600">
                <a:tc>
                  <a:txBody>
                    <a:bodyPr/>
                    <a:lstStyle/>
                    <a:p>
                      <a:pPr algn="r" fontAlgn="ctr"/>
                      <a:r>
                        <a:rPr lang="en-US" altLang="ja-JP" sz="600" u="none" strike="noStrike">
                          <a:effectLst/>
                        </a:rPr>
                        <a:t>7</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2020/2/15</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土</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80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男性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4094048410"/>
                  </a:ext>
                </a:extLst>
              </a:tr>
              <a:tr h="103600">
                <a:tc>
                  <a:txBody>
                    <a:bodyPr/>
                    <a:lstStyle/>
                    <a:p>
                      <a:pPr algn="r" fontAlgn="ctr"/>
                      <a:r>
                        <a:rPr lang="en-US" altLang="ja-JP" sz="600" u="none" strike="noStrike">
                          <a:effectLst/>
                        </a:rPr>
                        <a:t>8</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2020/2/15</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土</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50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女性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4172305186"/>
                  </a:ext>
                </a:extLst>
              </a:tr>
              <a:tr h="103600">
                <a:tc>
                  <a:txBody>
                    <a:bodyPr/>
                    <a:lstStyle/>
                    <a:p>
                      <a:pPr algn="r" fontAlgn="ctr"/>
                      <a:r>
                        <a:rPr lang="en-US" altLang="ja-JP" sz="600" u="none" strike="noStrike">
                          <a:effectLst/>
                        </a:rPr>
                        <a:t>9</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2020/2/15</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土</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50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男性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4167082277"/>
                  </a:ext>
                </a:extLst>
              </a:tr>
              <a:tr h="103600">
                <a:tc>
                  <a:txBody>
                    <a:bodyPr/>
                    <a:lstStyle/>
                    <a:p>
                      <a:pPr algn="r" fontAlgn="ctr"/>
                      <a:r>
                        <a:rPr lang="en-US" altLang="ja-JP" sz="600" u="none" strike="noStrike">
                          <a:effectLst/>
                        </a:rPr>
                        <a:t>10</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130001</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東京都</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a:effectLst/>
                        </a:rPr>
                        <a:t>2020/2/15</a:t>
                      </a:r>
                      <a:endParaRPr lang="en-US" altLang="ja-JP"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土</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都内</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en-US" altLang="ja-JP" sz="600" u="none" strike="noStrike">
                          <a:effectLst/>
                        </a:rPr>
                        <a:t>70</a:t>
                      </a:r>
                      <a:r>
                        <a:rPr lang="ja-JP" altLang="en-US" sz="600" u="none" strike="noStrike">
                          <a:effectLst/>
                        </a:rPr>
                        <a:t>代</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r>
                        <a:rPr lang="ja-JP" altLang="en-US" sz="600" u="none" strike="noStrike">
                          <a:effectLst/>
                        </a:rPr>
                        <a:t>男性</a:t>
                      </a: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l" fontAlgn="ctr"/>
                      <a:endParaRPr lang="ja-JP" altLang="en-US" sz="600" b="0" i="0" u="none" strike="noStrike">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tc>
                  <a:txBody>
                    <a:bodyPr/>
                    <a:lstStyle/>
                    <a:p>
                      <a:pPr algn="r" fontAlgn="ctr"/>
                      <a:r>
                        <a:rPr lang="en-US" altLang="ja-JP" sz="600" u="none" strike="noStrike" dirty="0">
                          <a:effectLst/>
                        </a:rPr>
                        <a:t>1</a:t>
                      </a:r>
                      <a:endParaRPr lang="en-US" altLang="ja-JP" sz="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5603" marR="5603" marT="5603" marB="0" anchor="ctr"/>
                </a:tc>
                <a:extLst>
                  <a:ext uri="{0D108BD9-81ED-4DB2-BD59-A6C34878D82A}">
                    <a16:rowId xmlns:a16="http://schemas.microsoft.com/office/drawing/2014/main" val="3437813908"/>
                  </a:ext>
                </a:extLst>
              </a:tr>
            </a:tbl>
          </a:graphicData>
        </a:graphic>
      </p:graphicFrame>
      <p:grpSp>
        <p:nvGrpSpPr>
          <p:cNvPr id="6" name="グループ化 5">
            <a:extLst>
              <a:ext uri="{FF2B5EF4-FFF2-40B4-BE49-F238E27FC236}">
                <a16:creationId xmlns:a16="http://schemas.microsoft.com/office/drawing/2014/main" id="{892DDF41-62BE-2F47-BCFB-7978FDCD22D4}"/>
              </a:ext>
            </a:extLst>
          </p:cNvPr>
          <p:cNvGrpSpPr/>
          <p:nvPr/>
        </p:nvGrpSpPr>
        <p:grpSpPr>
          <a:xfrm>
            <a:off x="759022" y="2636912"/>
            <a:ext cx="7020395" cy="3930266"/>
            <a:chOff x="152259" y="1955329"/>
            <a:chExt cx="8320006" cy="4657835"/>
          </a:xfrm>
        </p:grpSpPr>
        <p:pic>
          <p:nvPicPr>
            <p:cNvPr id="11" name="図 10">
              <a:extLst>
                <a:ext uri="{FF2B5EF4-FFF2-40B4-BE49-F238E27FC236}">
                  <a16:creationId xmlns:a16="http://schemas.microsoft.com/office/drawing/2014/main" id="{2A695817-3211-8143-A61D-FAD962AA3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59" y="1956075"/>
              <a:ext cx="4791613" cy="4657089"/>
            </a:xfrm>
            <a:prstGeom prst="rect">
              <a:avLst/>
            </a:prstGeom>
          </p:spPr>
        </p:pic>
        <p:pic>
          <p:nvPicPr>
            <p:cNvPr id="12" name="図 11">
              <a:extLst>
                <a:ext uri="{FF2B5EF4-FFF2-40B4-BE49-F238E27FC236}">
                  <a16:creationId xmlns:a16="http://schemas.microsoft.com/office/drawing/2014/main" id="{F89D8296-D388-9F41-B3ED-ED9994EDA02C}"/>
                </a:ext>
              </a:extLst>
            </p:cNvPr>
            <p:cNvPicPr>
              <a:picLocks noChangeAspect="1"/>
            </p:cNvPicPr>
            <p:nvPr/>
          </p:nvPicPr>
          <p:blipFill rotWithShape="1">
            <a:blip r:embed="rId3">
              <a:extLst>
                <a:ext uri="{28A0092B-C50C-407E-A947-70E740481C1C}">
                  <a14:useLocalDpi xmlns:a14="http://schemas.microsoft.com/office/drawing/2010/main" val="0"/>
                </a:ext>
              </a:extLst>
            </a:blip>
            <a:srcRect r="50863" b="4110"/>
            <a:stretch/>
          </p:blipFill>
          <p:spPr>
            <a:xfrm>
              <a:off x="4943873" y="1955329"/>
              <a:ext cx="3528392" cy="4425999"/>
            </a:xfrm>
            <a:prstGeom prst="rect">
              <a:avLst/>
            </a:prstGeom>
          </p:spPr>
        </p:pic>
      </p:grpSp>
      <p:sp>
        <p:nvSpPr>
          <p:cNvPr id="8" name="下矢印 7">
            <a:extLst>
              <a:ext uri="{FF2B5EF4-FFF2-40B4-BE49-F238E27FC236}">
                <a16:creationId xmlns:a16="http://schemas.microsoft.com/office/drawing/2014/main" id="{D3FFA7F3-90C4-864D-B4A7-B829137B6E8A}"/>
              </a:ext>
            </a:extLst>
          </p:cNvPr>
          <p:cNvSpPr/>
          <p:nvPr/>
        </p:nvSpPr>
        <p:spPr>
          <a:xfrm>
            <a:off x="3841377" y="2420888"/>
            <a:ext cx="647129" cy="469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角丸四角形吹き出し 13">
            <a:extLst>
              <a:ext uri="{FF2B5EF4-FFF2-40B4-BE49-F238E27FC236}">
                <a16:creationId xmlns:a16="http://schemas.microsoft.com/office/drawing/2014/main" id="{1B34C834-5B4B-3249-BC97-1E75F3134561}"/>
              </a:ext>
            </a:extLst>
          </p:cNvPr>
          <p:cNvSpPr/>
          <p:nvPr/>
        </p:nvSpPr>
        <p:spPr>
          <a:xfrm>
            <a:off x="5035673" y="1556792"/>
            <a:ext cx="5264024" cy="775136"/>
          </a:xfrm>
          <a:prstGeom prst="wedgeRoundRectCallout">
            <a:avLst>
              <a:gd name="adj1" fmla="val -60131"/>
              <a:gd name="adj2" fmla="val 87696"/>
              <a:gd name="adj3" fmla="val 16667"/>
            </a:avLst>
          </a:prstGeom>
          <a:solidFill>
            <a:schemeClr val="bg1"/>
          </a:solidFill>
          <a:ln w="19050">
            <a:solidFill>
              <a:schemeClr val="accent2"/>
            </a:solidFill>
          </a:ln>
          <a:effectLst>
            <a:outerShdw blurRad="88900" dist="1016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accent2"/>
                </a:solidFill>
              </a:rPr>
              <a:t>様々な角度で情報を抽出、可視化（表・グラフなど）することでデータの直感的な理解を助ける</a:t>
            </a:r>
          </a:p>
        </p:txBody>
      </p:sp>
      <p:grpSp>
        <p:nvGrpSpPr>
          <p:cNvPr id="55" name="グループ化 54">
            <a:extLst>
              <a:ext uri="{FF2B5EF4-FFF2-40B4-BE49-F238E27FC236}">
                <a16:creationId xmlns:a16="http://schemas.microsoft.com/office/drawing/2014/main" id="{7446BE9F-CD09-1642-A80E-3E924F0BC1B3}"/>
              </a:ext>
            </a:extLst>
          </p:cNvPr>
          <p:cNvGrpSpPr/>
          <p:nvPr/>
        </p:nvGrpSpPr>
        <p:grpSpPr>
          <a:xfrm>
            <a:off x="7779417" y="2348880"/>
            <a:ext cx="4156031" cy="4029915"/>
            <a:chOff x="7779417" y="2348880"/>
            <a:chExt cx="4156031" cy="4029915"/>
          </a:xfrm>
        </p:grpSpPr>
        <p:grpSp>
          <p:nvGrpSpPr>
            <p:cNvPr id="56" name="グループ化 55">
              <a:extLst>
                <a:ext uri="{FF2B5EF4-FFF2-40B4-BE49-F238E27FC236}">
                  <a16:creationId xmlns:a16="http://schemas.microsoft.com/office/drawing/2014/main" id="{0CA8B10E-4046-6348-9B0F-4F9D0C3F2502}"/>
                </a:ext>
              </a:extLst>
            </p:cNvPr>
            <p:cNvGrpSpPr/>
            <p:nvPr/>
          </p:nvGrpSpPr>
          <p:grpSpPr>
            <a:xfrm>
              <a:off x="7779417" y="2348880"/>
              <a:ext cx="4156031" cy="4029915"/>
              <a:chOff x="7779417" y="2780928"/>
              <a:chExt cx="4156031" cy="4029915"/>
            </a:xfrm>
          </p:grpSpPr>
          <p:grpSp>
            <p:nvGrpSpPr>
              <p:cNvPr id="60" name="グループ化 59">
                <a:extLst>
                  <a:ext uri="{FF2B5EF4-FFF2-40B4-BE49-F238E27FC236}">
                    <a16:creationId xmlns:a16="http://schemas.microsoft.com/office/drawing/2014/main" id="{B73F7D60-F357-D443-AAFB-D7AE04F7E928}"/>
                  </a:ext>
                </a:extLst>
              </p:cNvPr>
              <p:cNvGrpSpPr/>
              <p:nvPr/>
            </p:nvGrpSpPr>
            <p:grpSpPr>
              <a:xfrm>
                <a:off x="7779417" y="2780928"/>
                <a:ext cx="4156031" cy="3623448"/>
                <a:chOff x="7779417" y="2780928"/>
                <a:chExt cx="4156031" cy="3623448"/>
              </a:xfrm>
            </p:grpSpPr>
            <p:grpSp>
              <p:nvGrpSpPr>
                <p:cNvPr id="62" name="グループ化 61">
                  <a:extLst>
                    <a:ext uri="{FF2B5EF4-FFF2-40B4-BE49-F238E27FC236}">
                      <a16:creationId xmlns:a16="http://schemas.microsoft.com/office/drawing/2014/main" id="{D157426C-18D8-E545-8CC1-69A07BCDB411}"/>
                    </a:ext>
                  </a:extLst>
                </p:cNvPr>
                <p:cNvGrpSpPr>
                  <a:grpSpLocks noChangeAspect="1"/>
                </p:cNvGrpSpPr>
                <p:nvPr/>
              </p:nvGrpSpPr>
              <p:grpSpPr>
                <a:xfrm>
                  <a:off x="7779417" y="2780928"/>
                  <a:ext cx="4156031" cy="3600000"/>
                  <a:chOff x="8040216" y="3102386"/>
                  <a:chExt cx="3340800" cy="2893833"/>
                </a:xfrm>
              </p:grpSpPr>
              <p:sp>
                <p:nvSpPr>
                  <p:cNvPr id="67" name="三角形 66">
                    <a:extLst>
                      <a:ext uri="{FF2B5EF4-FFF2-40B4-BE49-F238E27FC236}">
                        <a16:creationId xmlns:a16="http://schemas.microsoft.com/office/drawing/2014/main" id="{3FB1D543-CC1A-A048-8C99-2FE60669B99B}"/>
                      </a:ext>
                    </a:extLst>
                  </p:cNvPr>
                  <p:cNvSpPr>
                    <a:spLocks noChangeAspect="1"/>
                  </p:cNvSpPr>
                  <p:nvPr/>
                </p:nvSpPr>
                <p:spPr>
                  <a:xfrm>
                    <a:off x="8040216" y="3116218"/>
                    <a:ext cx="3340800" cy="2880001"/>
                  </a:xfrm>
                  <a:prstGeom prst="triangle">
                    <a:avLst/>
                  </a:pr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8" name="三角形 67">
                    <a:extLst>
                      <a:ext uri="{FF2B5EF4-FFF2-40B4-BE49-F238E27FC236}">
                        <a16:creationId xmlns:a16="http://schemas.microsoft.com/office/drawing/2014/main" id="{D2810488-F04F-9649-AB68-2DE16EB07FAE}"/>
                      </a:ext>
                    </a:extLst>
                  </p:cNvPr>
                  <p:cNvSpPr>
                    <a:spLocks noChangeAspect="1"/>
                  </p:cNvSpPr>
                  <p:nvPr/>
                </p:nvSpPr>
                <p:spPr>
                  <a:xfrm>
                    <a:off x="8457816" y="3116219"/>
                    <a:ext cx="2505600" cy="2160000"/>
                  </a:xfrm>
                  <a:prstGeom prst="triangl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9" name="三角形 68">
                    <a:extLst>
                      <a:ext uri="{FF2B5EF4-FFF2-40B4-BE49-F238E27FC236}">
                        <a16:creationId xmlns:a16="http://schemas.microsoft.com/office/drawing/2014/main" id="{ED192121-D974-7142-9ECC-5B4F2DAA7467}"/>
                      </a:ext>
                    </a:extLst>
                  </p:cNvPr>
                  <p:cNvSpPr>
                    <a:spLocks noChangeAspect="1"/>
                  </p:cNvSpPr>
                  <p:nvPr/>
                </p:nvSpPr>
                <p:spPr>
                  <a:xfrm>
                    <a:off x="8875416" y="3116219"/>
                    <a:ext cx="1670400" cy="1440000"/>
                  </a:xfrm>
                  <a:prstGeom prst="triangl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0" name="三角形 69">
                    <a:extLst>
                      <a:ext uri="{FF2B5EF4-FFF2-40B4-BE49-F238E27FC236}">
                        <a16:creationId xmlns:a16="http://schemas.microsoft.com/office/drawing/2014/main" id="{F69EDE50-F218-2542-B651-3E3F7A547565}"/>
                      </a:ext>
                    </a:extLst>
                  </p:cNvPr>
                  <p:cNvSpPr>
                    <a:spLocks noChangeAspect="1"/>
                  </p:cNvSpPr>
                  <p:nvPr/>
                </p:nvSpPr>
                <p:spPr>
                  <a:xfrm>
                    <a:off x="9293016" y="3102386"/>
                    <a:ext cx="835200" cy="720000"/>
                  </a:xfrm>
                  <a:prstGeom prst="triangle">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63" name="テキスト ボックス 62">
                  <a:extLst>
                    <a:ext uri="{FF2B5EF4-FFF2-40B4-BE49-F238E27FC236}">
                      <a16:creationId xmlns:a16="http://schemas.microsoft.com/office/drawing/2014/main" id="{CE89A6B8-B3E6-3148-9155-758CD080351C}"/>
                    </a:ext>
                  </a:extLst>
                </p:cNvPr>
                <p:cNvSpPr txBox="1"/>
                <p:nvPr/>
              </p:nvSpPr>
              <p:spPr>
                <a:xfrm>
                  <a:off x="9539315" y="5819601"/>
                  <a:ext cx="699230" cy="584775"/>
                </a:xfrm>
                <a:prstGeom prst="rect">
                  <a:avLst/>
                </a:prstGeom>
                <a:noFill/>
              </p:spPr>
              <p:txBody>
                <a:bodyPr wrap="none" rtlCol="0">
                  <a:spAutoFit/>
                </a:bodyPr>
                <a:lstStyle/>
                <a:p>
                  <a:pPr algn="ctr"/>
                  <a:r>
                    <a:rPr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データ</a:t>
                  </a:r>
                  <a:endParaRPr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a:p>
                  <a:pPr algn="ctr"/>
                  <a:r>
                    <a:rPr kumimoji="1"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Data</a:t>
                  </a:r>
                  <a:endParaRPr kumimoji="1"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64" name="テキスト ボックス 63">
                  <a:extLst>
                    <a:ext uri="{FF2B5EF4-FFF2-40B4-BE49-F238E27FC236}">
                      <a16:creationId xmlns:a16="http://schemas.microsoft.com/office/drawing/2014/main" id="{4212E9AE-5EA1-D140-ADFF-59539E0095B2}"/>
                    </a:ext>
                  </a:extLst>
                </p:cNvPr>
                <p:cNvSpPr txBox="1"/>
                <p:nvPr/>
              </p:nvSpPr>
              <p:spPr>
                <a:xfrm>
                  <a:off x="9109214" y="4932765"/>
                  <a:ext cx="1496435" cy="584775"/>
                </a:xfrm>
                <a:prstGeom prst="rect">
                  <a:avLst/>
                </a:prstGeom>
                <a:noFill/>
              </p:spPr>
              <p:txBody>
                <a:bodyPr wrap="none" rtlCol="0">
                  <a:spAutoFit/>
                </a:bodyPr>
                <a:lstStyle/>
                <a:p>
                  <a:pPr algn="ctr"/>
                  <a:r>
                    <a:rPr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情報</a:t>
                  </a:r>
                  <a:endParaRPr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a:p>
                  <a:pPr algn="ctr"/>
                  <a:r>
                    <a:rPr kumimoji="1"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Information</a:t>
                  </a:r>
                  <a:endParaRPr kumimoji="1"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65" name="テキスト ボックス 64">
                  <a:extLst>
                    <a:ext uri="{FF2B5EF4-FFF2-40B4-BE49-F238E27FC236}">
                      <a16:creationId xmlns:a16="http://schemas.microsoft.com/office/drawing/2014/main" id="{CBD236B7-2C25-2A4F-A6E2-FF33A1F9465D}"/>
                    </a:ext>
                  </a:extLst>
                </p:cNvPr>
                <p:cNvSpPr txBox="1"/>
                <p:nvPr/>
              </p:nvSpPr>
              <p:spPr>
                <a:xfrm>
                  <a:off x="9168333" y="4028205"/>
                  <a:ext cx="1378198" cy="584775"/>
                </a:xfrm>
                <a:prstGeom prst="rect">
                  <a:avLst/>
                </a:prstGeom>
                <a:noFill/>
              </p:spPr>
              <p:txBody>
                <a:bodyPr wrap="none" rtlCol="0">
                  <a:spAutoFit/>
                </a:bodyPr>
                <a:lstStyle/>
                <a:p>
                  <a:pPr algn="ctr"/>
                  <a:r>
                    <a:rPr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知識</a:t>
                  </a:r>
                </a:p>
                <a:p>
                  <a:pPr algn="ctr"/>
                  <a:r>
                    <a:rPr kumimoji="1"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Knowledge</a:t>
                  </a:r>
                  <a:endParaRPr kumimoji="1"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66" name="テキスト ボックス 65">
                  <a:extLst>
                    <a:ext uri="{FF2B5EF4-FFF2-40B4-BE49-F238E27FC236}">
                      <a16:creationId xmlns:a16="http://schemas.microsoft.com/office/drawing/2014/main" id="{F3258885-35D0-F84D-8799-37CBAE7E870F}"/>
                    </a:ext>
                  </a:extLst>
                </p:cNvPr>
                <p:cNvSpPr txBox="1"/>
                <p:nvPr/>
              </p:nvSpPr>
              <p:spPr>
                <a:xfrm>
                  <a:off x="9336360" y="3138435"/>
                  <a:ext cx="1055097" cy="584775"/>
                </a:xfrm>
                <a:prstGeom prst="rect">
                  <a:avLst/>
                </a:prstGeom>
                <a:noFill/>
              </p:spPr>
              <p:txBody>
                <a:bodyPr wrap="none" rtlCol="0">
                  <a:spAutoFit/>
                </a:bodyPr>
                <a:lstStyle/>
                <a:p>
                  <a:pPr algn="ctr"/>
                  <a:r>
                    <a:rPr lang="ja-JP" altLang="en-US" sz="1600" b="1">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知恵</a:t>
                  </a:r>
                  <a:endParaRPr lang="en-US" altLang="ja-JP" sz="1600" b="1" dirty="0">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a:p>
                  <a:pPr algn="ctr"/>
                  <a:r>
                    <a:rPr lang="en-US" altLang="ja-JP" sz="1600" b="1" dirty="0">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Wisdom</a:t>
                  </a:r>
                  <a:endParaRPr kumimoji="1" lang="ja-JP" altLang="en-US" sz="1600" b="1">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grpSp>
          <p:sp>
            <p:nvSpPr>
              <p:cNvPr id="61" name="テキスト ボックス 60">
                <a:extLst>
                  <a:ext uri="{FF2B5EF4-FFF2-40B4-BE49-F238E27FC236}">
                    <a16:creationId xmlns:a16="http://schemas.microsoft.com/office/drawing/2014/main" id="{9B51493D-C46E-A943-9017-07EB7A492F66}"/>
                  </a:ext>
                </a:extLst>
              </p:cNvPr>
              <p:cNvSpPr txBox="1"/>
              <p:nvPr/>
            </p:nvSpPr>
            <p:spPr>
              <a:xfrm>
                <a:off x="9048328" y="6441511"/>
                <a:ext cx="1745927" cy="369332"/>
              </a:xfrm>
              <a:prstGeom prst="rect">
                <a:avLst/>
              </a:prstGeom>
              <a:noFill/>
            </p:spPr>
            <p:txBody>
              <a:bodyPr wrap="none" rtlCol="0">
                <a:spAutoFit/>
              </a:bodyPr>
              <a:lstStyle/>
              <a:p>
                <a:r>
                  <a:rPr kumimoji="1" lang="en-US" altLang="ja-JP" b="1" dirty="0">
                    <a:solidFill>
                      <a:schemeClr val="accent2"/>
                    </a:solidFill>
                    <a:latin typeface="Meiryo UI" panose="020B0604030504040204" pitchFamily="34" charset="-128"/>
                    <a:ea typeface="Meiryo UI" panose="020B0604030504040204" pitchFamily="34" charset="-128"/>
                  </a:rPr>
                  <a:t>DIKW</a:t>
                </a:r>
                <a:r>
                  <a:rPr kumimoji="1" lang="ja-JP" altLang="en-US" b="1">
                    <a:solidFill>
                      <a:schemeClr val="accent2"/>
                    </a:solidFill>
                    <a:latin typeface="Meiryo UI" panose="020B0604030504040204" pitchFamily="34" charset="-128"/>
                    <a:ea typeface="Meiryo UI" panose="020B0604030504040204" pitchFamily="34" charset="-128"/>
                  </a:rPr>
                  <a:t>ピラミッド</a:t>
                </a:r>
              </a:p>
            </p:txBody>
          </p:sp>
        </p:grpSp>
        <p:sp>
          <p:nvSpPr>
            <p:cNvPr id="57" name="環状矢印 56">
              <a:extLst>
                <a:ext uri="{FF2B5EF4-FFF2-40B4-BE49-F238E27FC236}">
                  <a16:creationId xmlns:a16="http://schemas.microsoft.com/office/drawing/2014/main" id="{9A0358AA-14F7-314D-8E83-5FCDFBB24705}"/>
                </a:ext>
              </a:extLst>
            </p:cNvPr>
            <p:cNvSpPr/>
            <p:nvPr/>
          </p:nvSpPr>
          <p:spPr>
            <a:xfrm rot="2910741" flipH="1">
              <a:off x="11071664" y="4660248"/>
              <a:ext cx="734417" cy="734417"/>
            </a:xfrm>
            <a:prstGeom prst="circularArrow">
              <a:avLst>
                <a:gd name="adj1" fmla="val 12500"/>
                <a:gd name="adj2" fmla="val 1142319"/>
                <a:gd name="adj3" fmla="val 20457681"/>
                <a:gd name="adj4" fmla="val 9661536"/>
                <a:gd name="adj5" fmla="val 12500"/>
              </a:avLst>
            </a:prstGeom>
            <a:gradFill flip="none" rotWithShape="1">
              <a:gsLst>
                <a:gs pos="100000">
                  <a:srgbClr val="F3DDDB"/>
                </a:gs>
                <a:gs pos="0">
                  <a:srgbClr val="E6BAB8"/>
                </a:gs>
              </a:gsLst>
              <a:lin ang="10800000" scaled="1"/>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8" name="環状矢印 57">
              <a:extLst>
                <a:ext uri="{FF2B5EF4-FFF2-40B4-BE49-F238E27FC236}">
                  <a16:creationId xmlns:a16="http://schemas.microsoft.com/office/drawing/2014/main" id="{0AA709D4-C75C-BB4D-B53F-8AF527DF946F}"/>
                </a:ext>
              </a:extLst>
            </p:cNvPr>
            <p:cNvSpPr/>
            <p:nvPr/>
          </p:nvSpPr>
          <p:spPr>
            <a:xfrm rot="2910741" flipH="1">
              <a:off x="10539047" y="3767591"/>
              <a:ext cx="734417" cy="734417"/>
            </a:xfrm>
            <a:prstGeom prst="circularArrow">
              <a:avLst>
                <a:gd name="adj1" fmla="val 12500"/>
                <a:gd name="adj2" fmla="val 1142319"/>
                <a:gd name="adj3" fmla="val 20457681"/>
                <a:gd name="adj4" fmla="val 9661536"/>
                <a:gd name="adj5" fmla="val 12500"/>
              </a:avLst>
            </a:prstGeom>
            <a:gradFill flip="none" rotWithShape="1">
              <a:gsLst>
                <a:gs pos="100000">
                  <a:srgbClr val="E6BAB8"/>
                </a:gs>
                <a:gs pos="0">
                  <a:srgbClr val="D99694"/>
                </a:gs>
              </a:gsLst>
              <a:lin ang="10800000" scaled="1"/>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9" name="環状矢印 58">
              <a:extLst>
                <a:ext uri="{FF2B5EF4-FFF2-40B4-BE49-F238E27FC236}">
                  <a16:creationId xmlns:a16="http://schemas.microsoft.com/office/drawing/2014/main" id="{96CB7DFE-EFD0-B541-A7A8-DC6168C3F20A}"/>
                </a:ext>
              </a:extLst>
            </p:cNvPr>
            <p:cNvSpPr/>
            <p:nvPr/>
          </p:nvSpPr>
          <p:spPr>
            <a:xfrm rot="2910741" flipH="1">
              <a:off x="10034991" y="2860048"/>
              <a:ext cx="734417" cy="734417"/>
            </a:xfrm>
            <a:prstGeom prst="circularArrow">
              <a:avLst>
                <a:gd name="adj1" fmla="val 12500"/>
                <a:gd name="adj2" fmla="val 1142319"/>
                <a:gd name="adj3" fmla="val 20457681"/>
                <a:gd name="adj4" fmla="val 9661536"/>
                <a:gd name="adj5" fmla="val 12500"/>
              </a:avLst>
            </a:prstGeom>
            <a:gradFill flip="none" rotWithShape="1">
              <a:gsLst>
                <a:gs pos="0">
                  <a:schemeClr val="accent2">
                    <a:lumMod val="75000"/>
                  </a:schemeClr>
                </a:gs>
                <a:gs pos="100000">
                  <a:srgbClr val="D99694"/>
                </a:gs>
              </a:gsLst>
              <a:lin ang="10800000" scaled="1"/>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27" name="正方形/長方形 26">
            <a:extLst>
              <a:ext uri="{FF2B5EF4-FFF2-40B4-BE49-F238E27FC236}">
                <a16:creationId xmlns:a16="http://schemas.microsoft.com/office/drawing/2014/main" id="{230EBCF1-4A77-0C41-9594-CE9632F12431}"/>
              </a:ext>
            </a:extLst>
          </p:cNvPr>
          <p:cNvSpPr/>
          <p:nvPr/>
        </p:nvSpPr>
        <p:spPr>
          <a:xfrm>
            <a:off x="263352" y="6165304"/>
            <a:ext cx="4564198" cy="369332"/>
          </a:xfrm>
          <a:prstGeom prst="rect">
            <a:avLst/>
          </a:prstGeom>
          <a:solidFill>
            <a:srgbClr val="FFFFFF">
              <a:alpha val="49412"/>
            </a:srgbClr>
          </a:solidFill>
        </p:spPr>
        <p:txBody>
          <a:bodyPr wrap="none">
            <a:spAutoFit/>
          </a:bodyPr>
          <a:lstStyle/>
          <a:p>
            <a:r>
              <a:rPr lang="en-US" altLang="ja-JP" dirty="0">
                <a:solidFill>
                  <a:srgbClr val="C00000"/>
                </a:solidFill>
                <a:latin typeface="Meiryo UI" panose="020B0604030504040204" pitchFamily="34" charset="-128"/>
                <a:ea typeface="Meiryo UI" panose="020B0604030504040204" pitchFamily="34" charset="-128"/>
                <a:hlinkClick r:id="rId4"/>
              </a:rPr>
              <a:t>https://stopcovid19.metro.tokyo.lg.jp/</a:t>
            </a:r>
            <a:endParaRPr lang="ja-JP" altLang="en-US">
              <a:solidFill>
                <a:srgbClr val="C00000"/>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1995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D87D62C4-2AB8-9A49-8900-254AE54E9E64}"/>
              </a:ext>
            </a:extLst>
          </p:cNvPr>
          <p:cNvSpPr>
            <a:spLocks noGrp="1"/>
          </p:cNvSpPr>
          <p:nvPr>
            <p:ph type="body" sz="quarter" idx="13"/>
          </p:nvPr>
        </p:nvSpPr>
        <p:spPr/>
        <p:txBody>
          <a:bodyPr>
            <a:normAutofit fontScale="92500" lnSpcReduction="20000"/>
          </a:bodyPr>
          <a:lstStyle/>
          <a:p>
            <a:r>
              <a:rPr lang="ja-JP" altLang="en-US"/>
              <a:t>データ・情報・知識・知恵の関係を分かり易く体系化した図</a:t>
            </a:r>
          </a:p>
        </p:txBody>
      </p:sp>
      <p:sp>
        <p:nvSpPr>
          <p:cNvPr id="3" name="タイトル 2">
            <a:extLst>
              <a:ext uri="{FF2B5EF4-FFF2-40B4-BE49-F238E27FC236}">
                <a16:creationId xmlns:a16="http://schemas.microsoft.com/office/drawing/2014/main" id="{69C20A92-FE2D-EE41-A251-59F3BAD83F82}"/>
              </a:ext>
            </a:extLst>
          </p:cNvPr>
          <p:cNvSpPr>
            <a:spLocks noGrp="1"/>
          </p:cNvSpPr>
          <p:nvPr>
            <p:ph type="title"/>
          </p:nvPr>
        </p:nvSpPr>
        <p:spPr/>
        <p:txBody>
          <a:bodyPr/>
          <a:lstStyle/>
          <a:p>
            <a:r>
              <a:rPr kumimoji="1" lang="en-US" altLang="ja-JP" dirty="0"/>
              <a:t>DIKW</a:t>
            </a:r>
            <a:r>
              <a:rPr kumimoji="1" lang="ja-JP" altLang="en-US"/>
              <a:t>ピラミッド</a:t>
            </a:r>
          </a:p>
        </p:txBody>
      </p:sp>
      <p:sp>
        <p:nvSpPr>
          <p:cNvPr id="19" name="テキスト プレースホルダー 18">
            <a:extLst>
              <a:ext uri="{FF2B5EF4-FFF2-40B4-BE49-F238E27FC236}">
                <a16:creationId xmlns:a16="http://schemas.microsoft.com/office/drawing/2014/main" id="{C3CD1108-5F81-5C43-83E5-F6A723F1B412}"/>
              </a:ext>
            </a:extLst>
          </p:cNvPr>
          <p:cNvSpPr>
            <a:spLocks noGrp="1"/>
          </p:cNvSpPr>
          <p:nvPr>
            <p:ph type="body" sz="quarter" idx="14"/>
          </p:nvPr>
        </p:nvSpPr>
        <p:spPr/>
        <p:txBody>
          <a:bodyPr/>
          <a:lstStyle/>
          <a:p>
            <a:r>
              <a:rPr lang="ja-JP" altLang="en-US"/>
              <a:t>データの可視化</a:t>
            </a:r>
          </a:p>
        </p:txBody>
      </p:sp>
      <p:sp>
        <p:nvSpPr>
          <p:cNvPr id="2" name="コンテンツ プレースホルダー 1">
            <a:extLst>
              <a:ext uri="{FF2B5EF4-FFF2-40B4-BE49-F238E27FC236}">
                <a16:creationId xmlns:a16="http://schemas.microsoft.com/office/drawing/2014/main" id="{86930BD4-AC83-AE4F-8FCD-FF1B0C720518}"/>
              </a:ext>
            </a:extLst>
          </p:cNvPr>
          <p:cNvSpPr>
            <a:spLocks noGrp="1"/>
          </p:cNvSpPr>
          <p:nvPr>
            <p:ph idx="1"/>
          </p:nvPr>
        </p:nvSpPr>
        <p:spPr>
          <a:xfrm>
            <a:off x="527383" y="1844824"/>
            <a:ext cx="7480748" cy="4752528"/>
          </a:xfrm>
        </p:spPr>
        <p:txBody>
          <a:bodyPr>
            <a:normAutofit fontScale="77500" lnSpcReduction="20000"/>
          </a:bodyPr>
          <a:lstStyle/>
          <a:p>
            <a:r>
              <a:rPr lang="en" altLang="ja-JP" dirty="0"/>
              <a:t>Data</a:t>
            </a:r>
            <a:r>
              <a:rPr lang="ja-JP" altLang="en"/>
              <a:t>（</a:t>
            </a:r>
            <a:r>
              <a:rPr lang="ja-JP" altLang="en-US"/>
              <a:t>データ）</a:t>
            </a:r>
          </a:p>
          <a:p>
            <a:pPr lvl="1"/>
            <a:r>
              <a:rPr lang="ja-JP" altLang="en-US"/>
              <a:t>それ自体では意味を持たない数字、記号など</a:t>
            </a:r>
            <a:endParaRPr lang="en-US" altLang="ja-JP" dirty="0"/>
          </a:p>
          <a:p>
            <a:pPr lvl="2"/>
            <a:r>
              <a:rPr lang="ja-JP" altLang="en-US"/>
              <a:t>生データ、ローデータ</a:t>
            </a:r>
            <a:endParaRPr lang="en-US" altLang="ja-JP" dirty="0"/>
          </a:p>
          <a:p>
            <a:pPr lvl="3"/>
            <a:endParaRPr lang="ja-JP" altLang="en-US"/>
          </a:p>
          <a:p>
            <a:r>
              <a:rPr lang="en" altLang="ja-JP" dirty="0"/>
              <a:t>Information</a:t>
            </a:r>
            <a:r>
              <a:rPr lang="ja-JP" altLang="en"/>
              <a:t>（</a:t>
            </a:r>
            <a:r>
              <a:rPr lang="ja-JP" altLang="en-US"/>
              <a:t>情報）</a:t>
            </a:r>
          </a:p>
          <a:p>
            <a:pPr lvl="1"/>
            <a:r>
              <a:rPr lang="ja-JP" altLang="en-US"/>
              <a:t>データを何らかの基準で整理して意味づけしたもの</a:t>
            </a:r>
            <a:endParaRPr lang="en-US" altLang="ja-JP" dirty="0"/>
          </a:p>
          <a:p>
            <a:endParaRPr lang="ja-JP" altLang="en-US"/>
          </a:p>
          <a:p>
            <a:r>
              <a:rPr lang="en" altLang="ja-JP" dirty="0"/>
              <a:t>Knowledge</a:t>
            </a:r>
            <a:r>
              <a:rPr lang="ja-JP" altLang="en"/>
              <a:t>（</a:t>
            </a:r>
            <a:r>
              <a:rPr lang="ja-JP" altLang="en-US"/>
              <a:t>知識）</a:t>
            </a:r>
          </a:p>
          <a:p>
            <a:pPr lvl="1"/>
            <a:r>
              <a:rPr lang="ja-JP" altLang="en-US"/>
              <a:t>情報をまとめて体系化・構造化することで、規則性、傾向、知見を導き出したもの．</a:t>
            </a:r>
          </a:p>
          <a:p>
            <a:pPr lvl="3"/>
            <a:endParaRPr lang="en-US" altLang="ja-JP" dirty="0"/>
          </a:p>
          <a:p>
            <a:r>
              <a:rPr lang="en" altLang="ja-JP" dirty="0"/>
              <a:t>Wisdom</a:t>
            </a:r>
            <a:r>
              <a:rPr lang="ja-JP" altLang="en"/>
              <a:t>（</a:t>
            </a:r>
            <a:r>
              <a:rPr lang="ja-JP" altLang="en-US"/>
              <a:t>知恵）</a:t>
            </a:r>
          </a:p>
          <a:p>
            <a:pPr lvl="1"/>
            <a:r>
              <a:rPr lang="ja-JP" altLang="en-US"/>
              <a:t>知識を正しく認識して判断し、価値観やモラルに昇華させたもの．</a:t>
            </a:r>
            <a:endParaRPr lang="en-US" altLang="ja-JP" dirty="0"/>
          </a:p>
        </p:txBody>
      </p:sp>
      <p:sp>
        <p:nvSpPr>
          <p:cNvPr id="21" name="角丸四角形吹き出し 20">
            <a:extLst>
              <a:ext uri="{FF2B5EF4-FFF2-40B4-BE49-F238E27FC236}">
                <a16:creationId xmlns:a16="http://schemas.microsoft.com/office/drawing/2014/main" id="{DBE08D07-54BD-8E48-A10F-0646A5FCA27C}"/>
              </a:ext>
            </a:extLst>
          </p:cNvPr>
          <p:cNvSpPr/>
          <p:nvPr/>
        </p:nvSpPr>
        <p:spPr>
          <a:xfrm>
            <a:off x="4727848" y="2573799"/>
            <a:ext cx="3372921" cy="783193"/>
          </a:xfrm>
          <a:prstGeom prst="wedgeRoundRectCallout">
            <a:avLst>
              <a:gd name="adj1" fmla="val -64447"/>
              <a:gd name="adj2" fmla="val 42476"/>
              <a:gd name="adj3" fmla="val 16667"/>
            </a:avLst>
          </a:prstGeom>
          <a:solidFill>
            <a:schemeClr val="bg1"/>
          </a:solidFill>
          <a:ln>
            <a:solidFill>
              <a:schemeClr val="accent2"/>
            </a:solidFill>
          </a:ln>
          <a:effectLst>
            <a:outerShdw blurRad="50800" dist="38100" dir="2700000" algn="tl" rotWithShape="0">
              <a:prstClr val="black">
                <a:alpha val="40000"/>
              </a:prstClr>
            </a:outerShdw>
          </a:effectLst>
        </p:spPr>
        <p:txBody>
          <a:bodyPr wrap="none">
            <a:spAutoFit/>
          </a:bodyPr>
          <a:lstStyle/>
          <a:p>
            <a:r>
              <a:rPr lang="ja-JP" altLang="en-US" sz="2000">
                <a:solidFill>
                  <a:schemeClr val="accent2"/>
                </a:solidFill>
                <a:latin typeface="Meiryo UI" panose="020B0604030504040204" pitchFamily="34" charset="-128"/>
                <a:ea typeface="Meiryo UI" panose="020B0604030504040204" pitchFamily="34" charset="-128"/>
              </a:rPr>
              <a:t>データから情報を得ることが</a:t>
            </a:r>
            <a:endParaRPr lang="en-US" altLang="ja-JP" sz="2000" dirty="0">
              <a:solidFill>
                <a:schemeClr val="accent2"/>
              </a:solidFill>
              <a:latin typeface="Meiryo UI" panose="020B0604030504040204" pitchFamily="34" charset="-128"/>
              <a:ea typeface="Meiryo UI" panose="020B0604030504040204" pitchFamily="34" charset="-128"/>
            </a:endParaRPr>
          </a:p>
          <a:p>
            <a:r>
              <a:rPr lang="ja-JP" altLang="en-US" sz="2000">
                <a:solidFill>
                  <a:schemeClr val="accent2"/>
                </a:solidFill>
                <a:latin typeface="Meiryo UI" panose="020B0604030504040204" pitchFamily="34" charset="-128"/>
                <a:ea typeface="Meiryo UI" panose="020B0604030504040204" pitchFamily="34" charset="-128"/>
              </a:rPr>
              <a:t>データサイエンスのはじめの目的</a:t>
            </a:r>
            <a:endParaRPr lang="ja-JP" altLang="en-US" sz="2000">
              <a:solidFill>
                <a:schemeClr val="accent2"/>
              </a:solidFill>
            </a:endParaRPr>
          </a:p>
        </p:txBody>
      </p:sp>
      <p:grpSp>
        <p:nvGrpSpPr>
          <p:cNvPr id="26" name="グループ化 25">
            <a:extLst>
              <a:ext uri="{FF2B5EF4-FFF2-40B4-BE49-F238E27FC236}">
                <a16:creationId xmlns:a16="http://schemas.microsoft.com/office/drawing/2014/main" id="{EA5D018B-189A-5845-97DB-2AD2F6307EA4}"/>
              </a:ext>
            </a:extLst>
          </p:cNvPr>
          <p:cNvGrpSpPr/>
          <p:nvPr/>
        </p:nvGrpSpPr>
        <p:grpSpPr>
          <a:xfrm>
            <a:off x="7779417" y="2348880"/>
            <a:ext cx="4156031" cy="4029915"/>
            <a:chOff x="7779417" y="2348880"/>
            <a:chExt cx="4156031" cy="4029915"/>
          </a:xfrm>
        </p:grpSpPr>
        <p:grpSp>
          <p:nvGrpSpPr>
            <p:cNvPr id="7" name="グループ化 6">
              <a:extLst>
                <a:ext uri="{FF2B5EF4-FFF2-40B4-BE49-F238E27FC236}">
                  <a16:creationId xmlns:a16="http://schemas.microsoft.com/office/drawing/2014/main" id="{7545B04B-AE08-4741-89AE-D9DE3A0941D6}"/>
                </a:ext>
              </a:extLst>
            </p:cNvPr>
            <p:cNvGrpSpPr/>
            <p:nvPr/>
          </p:nvGrpSpPr>
          <p:grpSpPr>
            <a:xfrm>
              <a:off x="7779417" y="2348880"/>
              <a:ext cx="4156031" cy="4029915"/>
              <a:chOff x="7779417" y="2780928"/>
              <a:chExt cx="4156031" cy="4029915"/>
            </a:xfrm>
          </p:grpSpPr>
          <p:grpSp>
            <p:nvGrpSpPr>
              <p:cNvPr id="8" name="グループ化 7">
                <a:extLst>
                  <a:ext uri="{FF2B5EF4-FFF2-40B4-BE49-F238E27FC236}">
                    <a16:creationId xmlns:a16="http://schemas.microsoft.com/office/drawing/2014/main" id="{3E0C043F-0406-1A4E-9F44-50B778A67E5A}"/>
                  </a:ext>
                </a:extLst>
              </p:cNvPr>
              <p:cNvGrpSpPr/>
              <p:nvPr/>
            </p:nvGrpSpPr>
            <p:grpSpPr>
              <a:xfrm>
                <a:off x="7779417" y="2780928"/>
                <a:ext cx="4156031" cy="3623448"/>
                <a:chOff x="7779417" y="2780928"/>
                <a:chExt cx="4156031" cy="3623448"/>
              </a:xfrm>
            </p:grpSpPr>
            <p:grpSp>
              <p:nvGrpSpPr>
                <p:cNvPr id="10" name="グループ化 9">
                  <a:extLst>
                    <a:ext uri="{FF2B5EF4-FFF2-40B4-BE49-F238E27FC236}">
                      <a16:creationId xmlns:a16="http://schemas.microsoft.com/office/drawing/2014/main" id="{89DA49D9-5A3F-8646-ADCE-18262EB35AFE}"/>
                    </a:ext>
                  </a:extLst>
                </p:cNvPr>
                <p:cNvGrpSpPr>
                  <a:grpSpLocks noChangeAspect="1"/>
                </p:cNvGrpSpPr>
                <p:nvPr/>
              </p:nvGrpSpPr>
              <p:grpSpPr>
                <a:xfrm>
                  <a:off x="7779417" y="2780928"/>
                  <a:ext cx="4156031" cy="3600000"/>
                  <a:chOff x="8040216" y="3102386"/>
                  <a:chExt cx="3340800" cy="2893833"/>
                </a:xfrm>
              </p:grpSpPr>
              <p:sp>
                <p:nvSpPr>
                  <p:cNvPr id="15" name="三角形 14">
                    <a:extLst>
                      <a:ext uri="{FF2B5EF4-FFF2-40B4-BE49-F238E27FC236}">
                        <a16:creationId xmlns:a16="http://schemas.microsoft.com/office/drawing/2014/main" id="{30DBA3B1-A659-7945-A355-41CEA5EC2999}"/>
                      </a:ext>
                    </a:extLst>
                  </p:cNvPr>
                  <p:cNvSpPr>
                    <a:spLocks noChangeAspect="1"/>
                  </p:cNvSpPr>
                  <p:nvPr/>
                </p:nvSpPr>
                <p:spPr>
                  <a:xfrm>
                    <a:off x="8040216" y="3116218"/>
                    <a:ext cx="3340800" cy="2880001"/>
                  </a:xfrm>
                  <a:prstGeom prst="triangle">
                    <a:avLst/>
                  </a:pr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 name="三角形 15">
                    <a:extLst>
                      <a:ext uri="{FF2B5EF4-FFF2-40B4-BE49-F238E27FC236}">
                        <a16:creationId xmlns:a16="http://schemas.microsoft.com/office/drawing/2014/main" id="{3846B8C4-E2B8-AE44-8909-17D108681E0F}"/>
                      </a:ext>
                    </a:extLst>
                  </p:cNvPr>
                  <p:cNvSpPr>
                    <a:spLocks noChangeAspect="1"/>
                  </p:cNvSpPr>
                  <p:nvPr/>
                </p:nvSpPr>
                <p:spPr>
                  <a:xfrm>
                    <a:off x="8457816" y="3116219"/>
                    <a:ext cx="2505600" cy="2160000"/>
                  </a:xfrm>
                  <a:prstGeom prst="triangl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7" name="三角形 16">
                    <a:extLst>
                      <a:ext uri="{FF2B5EF4-FFF2-40B4-BE49-F238E27FC236}">
                        <a16:creationId xmlns:a16="http://schemas.microsoft.com/office/drawing/2014/main" id="{93D56656-3CAB-B249-8E08-E8BB22CDFFD4}"/>
                      </a:ext>
                    </a:extLst>
                  </p:cNvPr>
                  <p:cNvSpPr>
                    <a:spLocks noChangeAspect="1"/>
                  </p:cNvSpPr>
                  <p:nvPr/>
                </p:nvSpPr>
                <p:spPr>
                  <a:xfrm>
                    <a:off x="8875416" y="3116219"/>
                    <a:ext cx="1670400" cy="1440000"/>
                  </a:xfrm>
                  <a:prstGeom prst="triangl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 name="三角形 17">
                    <a:extLst>
                      <a:ext uri="{FF2B5EF4-FFF2-40B4-BE49-F238E27FC236}">
                        <a16:creationId xmlns:a16="http://schemas.microsoft.com/office/drawing/2014/main" id="{C3AC9AAD-CF9C-094D-A3FC-24F1D51430B5}"/>
                      </a:ext>
                    </a:extLst>
                  </p:cNvPr>
                  <p:cNvSpPr>
                    <a:spLocks noChangeAspect="1"/>
                  </p:cNvSpPr>
                  <p:nvPr/>
                </p:nvSpPr>
                <p:spPr>
                  <a:xfrm>
                    <a:off x="9293016" y="3102386"/>
                    <a:ext cx="835200" cy="720000"/>
                  </a:xfrm>
                  <a:prstGeom prst="triangle">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1" name="テキスト ボックス 10">
                  <a:extLst>
                    <a:ext uri="{FF2B5EF4-FFF2-40B4-BE49-F238E27FC236}">
                      <a16:creationId xmlns:a16="http://schemas.microsoft.com/office/drawing/2014/main" id="{904A4B92-DFC4-8B49-98C5-52A5103DA8E2}"/>
                    </a:ext>
                  </a:extLst>
                </p:cNvPr>
                <p:cNvSpPr txBox="1"/>
                <p:nvPr/>
              </p:nvSpPr>
              <p:spPr>
                <a:xfrm>
                  <a:off x="9539315" y="5819601"/>
                  <a:ext cx="699230" cy="584775"/>
                </a:xfrm>
                <a:prstGeom prst="rect">
                  <a:avLst/>
                </a:prstGeom>
                <a:noFill/>
              </p:spPr>
              <p:txBody>
                <a:bodyPr wrap="none" rtlCol="0">
                  <a:spAutoFit/>
                </a:bodyPr>
                <a:lstStyle/>
                <a:p>
                  <a:pPr algn="ctr"/>
                  <a:r>
                    <a:rPr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データ</a:t>
                  </a:r>
                  <a:endParaRPr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a:p>
                  <a:pPr algn="ctr"/>
                  <a:r>
                    <a:rPr kumimoji="1"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Data</a:t>
                  </a:r>
                  <a:endParaRPr kumimoji="1"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1D8043D3-A6DB-824F-9DF0-D35BF81ED42D}"/>
                    </a:ext>
                  </a:extLst>
                </p:cNvPr>
                <p:cNvSpPr txBox="1"/>
                <p:nvPr/>
              </p:nvSpPr>
              <p:spPr>
                <a:xfrm>
                  <a:off x="9109214" y="4932765"/>
                  <a:ext cx="1496435" cy="584775"/>
                </a:xfrm>
                <a:prstGeom prst="rect">
                  <a:avLst/>
                </a:prstGeom>
                <a:noFill/>
              </p:spPr>
              <p:txBody>
                <a:bodyPr wrap="none" rtlCol="0">
                  <a:spAutoFit/>
                </a:bodyPr>
                <a:lstStyle/>
                <a:p>
                  <a:pPr algn="ctr"/>
                  <a:r>
                    <a:rPr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情報</a:t>
                  </a:r>
                  <a:endParaRPr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a:p>
                  <a:pPr algn="ctr"/>
                  <a:r>
                    <a:rPr kumimoji="1"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Information</a:t>
                  </a:r>
                  <a:endParaRPr kumimoji="1"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79E82EC4-3997-8347-B482-CE684EEEDA1A}"/>
                    </a:ext>
                  </a:extLst>
                </p:cNvPr>
                <p:cNvSpPr txBox="1"/>
                <p:nvPr/>
              </p:nvSpPr>
              <p:spPr>
                <a:xfrm>
                  <a:off x="9168333" y="4028205"/>
                  <a:ext cx="1378198" cy="584775"/>
                </a:xfrm>
                <a:prstGeom prst="rect">
                  <a:avLst/>
                </a:prstGeom>
                <a:noFill/>
              </p:spPr>
              <p:txBody>
                <a:bodyPr wrap="none" rtlCol="0">
                  <a:spAutoFit/>
                </a:bodyPr>
                <a:lstStyle/>
                <a:p>
                  <a:pPr algn="ctr"/>
                  <a:r>
                    <a:rPr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知識</a:t>
                  </a:r>
                </a:p>
                <a:p>
                  <a:pPr algn="ctr"/>
                  <a:r>
                    <a:rPr kumimoji="1" lang="en-US" altLang="ja-JP" sz="1600" b="1" dirty="0">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Knowledge</a:t>
                  </a:r>
                  <a:endParaRPr kumimoji="1" lang="ja-JP" altLang="en-US" sz="1600" b="1">
                    <a:ln w="22225">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BB0D8FA0-43B5-6048-8C7A-6C4BF49DBC73}"/>
                    </a:ext>
                  </a:extLst>
                </p:cNvPr>
                <p:cNvSpPr txBox="1"/>
                <p:nvPr/>
              </p:nvSpPr>
              <p:spPr>
                <a:xfrm>
                  <a:off x="9336360" y="3138435"/>
                  <a:ext cx="1055097" cy="584775"/>
                </a:xfrm>
                <a:prstGeom prst="rect">
                  <a:avLst/>
                </a:prstGeom>
                <a:noFill/>
              </p:spPr>
              <p:txBody>
                <a:bodyPr wrap="none" rtlCol="0">
                  <a:spAutoFit/>
                </a:bodyPr>
                <a:lstStyle/>
                <a:p>
                  <a:pPr algn="ctr"/>
                  <a:r>
                    <a:rPr lang="ja-JP" altLang="en-US" sz="1600" b="1">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知恵</a:t>
                  </a:r>
                  <a:endParaRPr lang="en-US" altLang="ja-JP" sz="1600" b="1" dirty="0">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a:p>
                  <a:pPr algn="ctr"/>
                  <a:r>
                    <a:rPr lang="en-US" altLang="ja-JP" sz="1600" b="1" dirty="0">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rPr>
                    <a:t>Wisdom</a:t>
                  </a:r>
                  <a:endParaRPr kumimoji="1" lang="ja-JP" altLang="en-US" sz="1600" b="1">
                    <a:ln w="12700">
                      <a:noFill/>
                      <a:prstDash val="solid"/>
                    </a:ln>
                    <a:solidFill>
                      <a:schemeClr val="bg1"/>
                    </a:solidFill>
                    <a:effectLst>
                      <a:outerShdw blurRad="50800" dist="38100" dir="2700000" algn="tl" rotWithShape="0">
                        <a:prstClr val="black">
                          <a:alpha val="40000"/>
                        </a:prstClr>
                      </a:outerShdw>
                    </a:effectLst>
                    <a:latin typeface="Meiryo UI" panose="020B0604030504040204" pitchFamily="34" charset="-128"/>
                    <a:ea typeface="Meiryo UI" panose="020B0604030504040204" pitchFamily="34" charset="-128"/>
                  </a:endParaRPr>
                </a:p>
              </p:txBody>
            </p:sp>
          </p:grpSp>
          <p:sp>
            <p:nvSpPr>
              <p:cNvPr id="9" name="テキスト ボックス 8">
                <a:extLst>
                  <a:ext uri="{FF2B5EF4-FFF2-40B4-BE49-F238E27FC236}">
                    <a16:creationId xmlns:a16="http://schemas.microsoft.com/office/drawing/2014/main" id="{53D15CF7-EBA8-6D4C-ADA8-0DCB91BF5A9B}"/>
                  </a:ext>
                </a:extLst>
              </p:cNvPr>
              <p:cNvSpPr txBox="1"/>
              <p:nvPr/>
            </p:nvSpPr>
            <p:spPr>
              <a:xfrm>
                <a:off x="9048328" y="6441511"/>
                <a:ext cx="1745927" cy="369332"/>
              </a:xfrm>
              <a:prstGeom prst="rect">
                <a:avLst/>
              </a:prstGeom>
              <a:noFill/>
            </p:spPr>
            <p:txBody>
              <a:bodyPr wrap="none" rtlCol="0">
                <a:spAutoFit/>
              </a:bodyPr>
              <a:lstStyle/>
              <a:p>
                <a:r>
                  <a:rPr kumimoji="1" lang="en-US" altLang="ja-JP" b="1" dirty="0">
                    <a:solidFill>
                      <a:schemeClr val="accent2"/>
                    </a:solidFill>
                    <a:latin typeface="Meiryo UI" panose="020B0604030504040204" pitchFamily="34" charset="-128"/>
                    <a:ea typeface="Meiryo UI" panose="020B0604030504040204" pitchFamily="34" charset="-128"/>
                  </a:rPr>
                  <a:t>DIKW</a:t>
                </a:r>
                <a:r>
                  <a:rPr kumimoji="1" lang="ja-JP" altLang="en-US" b="1">
                    <a:solidFill>
                      <a:schemeClr val="accent2"/>
                    </a:solidFill>
                    <a:latin typeface="Meiryo UI" panose="020B0604030504040204" pitchFamily="34" charset="-128"/>
                    <a:ea typeface="Meiryo UI" panose="020B0604030504040204" pitchFamily="34" charset="-128"/>
                  </a:rPr>
                  <a:t>ピラミッド</a:t>
                </a:r>
              </a:p>
            </p:txBody>
          </p:sp>
        </p:grpSp>
        <p:sp>
          <p:nvSpPr>
            <p:cNvPr id="22" name="環状矢印 21">
              <a:extLst>
                <a:ext uri="{FF2B5EF4-FFF2-40B4-BE49-F238E27FC236}">
                  <a16:creationId xmlns:a16="http://schemas.microsoft.com/office/drawing/2014/main" id="{115E9AEE-F25E-C54B-A258-845E06959E92}"/>
                </a:ext>
              </a:extLst>
            </p:cNvPr>
            <p:cNvSpPr/>
            <p:nvPr/>
          </p:nvSpPr>
          <p:spPr>
            <a:xfrm rot="2910741" flipH="1">
              <a:off x="11071664" y="4660248"/>
              <a:ext cx="734417" cy="734417"/>
            </a:xfrm>
            <a:prstGeom prst="circularArrow">
              <a:avLst>
                <a:gd name="adj1" fmla="val 12500"/>
                <a:gd name="adj2" fmla="val 1142319"/>
                <a:gd name="adj3" fmla="val 20457681"/>
                <a:gd name="adj4" fmla="val 9661536"/>
                <a:gd name="adj5" fmla="val 12500"/>
              </a:avLst>
            </a:prstGeom>
            <a:gradFill flip="none" rotWithShape="1">
              <a:gsLst>
                <a:gs pos="100000">
                  <a:srgbClr val="F3DDDB"/>
                </a:gs>
                <a:gs pos="0">
                  <a:srgbClr val="E6BAB8"/>
                </a:gs>
              </a:gsLst>
              <a:lin ang="10800000" scaled="1"/>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 name="環状矢印 22">
              <a:extLst>
                <a:ext uri="{FF2B5EF4-FFF2-40B4-BE49-F238E27FC236}">
                  <a16:creationId xmlns:a16="http://schemas.microsoft.com/office/drawing/2014/main" id="{2AC73BE1-E071-9342-A9B9-200949A7C9CC}"/>
                </a:ext>
              </a:extLst>
            </p:cNvPr>
            <p:cNvSpPr/>
            <p:nvPr/>
          </p:nvSpPr>
          <p:spPr>
            <a:xfrm rot="2910741" flipH="1">
              <a:off x="10539047" y="3767591"/>
              <a:ext cx="734417" cy="734417"/>
            </a:xfrm>
            <a:prstGeom prst="circularArrow">
              <a:avLst>
                <a:gd name="adj1" fmla="val 12500"/>
                <a:gd name="adj2" fmla="val 1142319"/>
                <a:gd name="adj3" fmla="val 20457681"/>
                <a:gd name="adj4" fmla="val 9661536"/>
                <a:gd name="adj5" fmla="val 12500"/>
              </a:avLst>
            </a:prstGeom>
            <a:gradFill flip="none" rotWithShape="1">
              <a:gsLst>
                <a:gs pos="100000">
                  <a:srgbClr val="E6BAB8"/>
                </a:gs>
                <a:gs pos="0">
                  <a:srgbClr val="D99694"/>
                </a:gs>
              </a:gsLst>
              <a:lin ang="10800000" scaled="1"/>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 name="環状矢印 23">
              <a:extLst>
                <a:ext uri="{FF2B5EF4-FFF2-40B4-BE49-F238E27FC236}">
                  <a16:creationId xmlns:a16="http://schemas.microsoft.com/office/drawing/2014/main" id="{D588C537-9E0B-E248-9EB0-771AAF5F9BC6}"/>
                </a:ext>
              </a:extLst>
            </p:cNvPr>
            <p:cNvSpPr/>
            <p:nvPr/>
          </p:nvSpPr>
          <p:spPr>
            <a:xfrm rot="2910741" flipH="1">
              <a:off x="10034991" y="2860048"/>
              <a:ext cx="734417" cy="734417"/>
            </a:xfrm>
            <a:prstGeom prst="circularArrow">
              <a:avLst>
                <a:gd name="adj1" fmla="val 12500"/>
                <a:gd name="adj2" fmla="val 1142319"/>
                <a:gd name="adj3" fmla="val 20457681"/>
                <a:gd name="adj4" fmla="val 9661536"/>
                <a:gd name="adj5" fmla="val 12500"/>
              </a:avLst>
            </a:prstGeom>
            <a:gradFill flip="none" rotWithShape="1">
              <a:gsLst>
                <a:gs pos="0">
                  <a:schemeClr val="accent2">
                    <a:lumMod val="75000"/>
                  </a:schemeClr>
                </a:gs>
                <a:gs pos="100000">
                  <a:srgbClr val="D99694"/>
                </a:gs>
              </a:gsLst>
              <a:lin ang="10800000" scaled="1"/>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25" name="角丸四角形吹き出し 24">
            <a:extLst>
              <a:ext uri="{FF2B5EF4-FFF2-40B4-BE49-F238E27FC236}">
                <a16:creationId xmlns:a16="http://schemas.microsoft.com/office/drawing/2014/main" id="{B8F80F5B-E31B-B640-B51E-B07885E465A0}"/>
              </a:ext>
            </a:extLst>
          </p:cNvPr>
          <p:cNvSpPr/>
          <p:nvPr/>
        </p:nvSpPr>
        <p:spPr>
          <a:xfrm>
            <a:off x="2783633" y="6093296"/>
            <a:ext cx="3960440" cy="442674"/>
          </a:xfrm>
          <a:prstGeom prst="wedgeRoundRectCallout">
            <a:avLst>
              <a:gd name="adj1" fmla="val -58943"/>
              <a:gd name="adj2" fmla="val -40174"/>
              <a:gd name="adj3" fmla="val 16667"/>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r>
              <a:rPr lang="ja-JP" altLang="en-US" sz="2000">
                <a:solidFill>
                  <a:schemeClr val="accent2"/>
                </a:solidFill>
                <a:latin typeface="Meiryo UI" panose="020B0604030504040204" pitchFamily="34" charset="-128"/>
                <a:ea typeface="Meiryo UI" panose="020B0604030504040204" pitchFamily="34" charset="-128"/>
              </a:rPr>
              <a:t>課題の解決につながるアイデア・指針</a:t>
            </a:r>
            <a:endParaRPr lang="ja-JP" altLang="en-US" sz="2000">
              <a:solidFill>
                <a:schemeClr val="accent2"/>
              </a:solidFill>
            </a:endParaRPr>
          </a:p>
        </p:txBody>
      </p:sp>
    </p:spTree>
    <p:extLst>
      <p:ext uri="{BB962C8B-B14F-4D97-AF65-F5344CB8AC3E}">
        <p14:creationId xmlns:p14="http://schemas.microsoft.com/office/powerpoint/2010/main" val="12429384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rgbClr val="FF0000"/>
          </a:solidFill>
        </a:ln>
      </a:spPr>
      <a:bodyPr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6E20ECB-A5C2-D040-8E76-57FAAEAA2B02}" vid="{6102943B-52AD-BA4D-AC26-286A1C21306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​​テーマ</Template>
  <TotalTime>41620</TotalTime>
  <Words>2852</Words>
  <Application>Microsoft Macintosh PowerPoint</Application>
  <PresentationFormat>ワイド画面</PresentationFormat>
  <Paragraphs>834</Paragraphs>
  <Slides>39</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39</vt:i4>
      </vt:variant>
    </vt:vector>
  </HeadingPairs>
  <TitlesOfParts>
    <vt:vector size="48" baseType="lpstr">
      <vt:lpstr>Meiryo UI</vt:lpstr>
      <vt:lpstr>Meiryo</vt:lpstr>
      <vt:lpstr>游ゴシック</vt:lpstr>
      <vt:lpstr>Arial</vt:lpstr>
      <vt:lpstr>Calibri</vt:lpstr>
      <vt:lpstr>Cambria Math</vt:lpstr>
      <vt:lpstr>Helvetica</vt:lpstr>
      <vt:lpstr>Wingdings</vt:lpstr>
      <vt:lpstr>Office ​​テーマ</vt:lpstr>
      <vt:lpstr>データサイエンス・リテラシー</vt:lpstr>
      <vt:lpstr>Table of Contents</vt:lpstr>
      <vt:lpstr>Table of Contents</vt:lpstr>
      <vt:lpstr>データの可視化とは</vt:lpstr>
      <vt:lpstr>データの可視化とは</vt:lpstr>
      <vt:lpstr>データの可視化とは</vt:lpstr>
      <vt:lpstr>収集された生データは表形式（行列）</vt:lpstr>
      <vt:lpstr>生データ  情報</vt:lpstr>
      <vt:lpstr>DIKWピラミッド</vt:lpstr>
      <vt:lpstr>なぜ可視化すると理解しやすいか</vt:lpstr>
      <vt:lpstr>可視化と認知</vt:lpstr>
      <vt:lpstr>可視化と認知</vt:lpstr>
      <vt:lpstr>可視化と認知</vt:lpstr>
      <vt:lpstr>データ可視化が役に立った事例（１）</vt:lpstr>
      <vt:lpstr>データ可視化が役に立った事例（１）</vt:lpstr>
      <vt:lpstr>データ可視化が役に立った事例（２）</vt:lpstr>
      <vt:lpstr>データ可視化が必要なとき</vt:lpstr>
      <vt:lpstr>データ可視化の手順</vt:lpstr>
      <vt:lpstr>視覚変数</vt:lpstr>
      <vt:lpstr>点・線・エリアで様々な性質を表現　ー視覚変数ー</vt:lpstr>
      <vt:lpstr>データの可視化</vt:lpstr>
      <vt:lpstr>棒グラフ</vt:lpstr>
      <vt:lpstr>円グラフ</vt:lpstr>
      <vt:lpstr>ヒストグラム</vt:lpstr>
      <vt:lpstr>箱ひげ図（の説明のための分位数の説明）</vt:lpstr>
      <vt:lpstr>箱ひげ図</vt:lpstr>
      <vt:lpstr>グラフ・ネットワーク</vt:lpstr>
      <vt:lpstr>折れ線グラフ</vt:lpstr>
      <vt:lpstr>散布図</vt:lpstr>
      <vt:lpstr>正の相関</vt:lpstr>
      <vt:lpstr>負の相関</vt:lpstr>
      <vt:lpstr>相関なし</vt:lpstr>
      <vt:lpstr>相関の比較</vt:lpstr>
      <vt:lpstr>相関係数</vt:lpstr>
      <vt:lpstr>相関係数に対応する散布図と相関の強さのめやす</vt:lpstr>
      <vt:lpstr>相関係数を使うときの注意点</vt:lpstr>
      <vt:lpstr>誤解を招くグラフの例</vt:lpstr>
      <vt:lpstr>誤解を招くグラフの例</vt:lpstr>
      <vt:lpstr>誤解を招くグラフの例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データサイエンスリテラシー</dc:title>
  <dc:creator>KAWAI Takazumi</dc:creator>
  <cp:lastModifiedBy>KAWAI Takazumi</cp:lastModifiedBy>
  <cp:revision>784</cp:revision>
  <cp:lastPrinted>2020-10-16T00:05:03Z</cp:lastPrinted>
  <dcterms:created xsi:type="dcterms:W3CDTF">2020-06-02T07:08:32Z</dcterms:created>
  <dcterms:modified xsi:type="dcterms:W3CDTF">2021-06-30T08:19:37Z</dcterms:modified>
</cp:coreProperties>
</file>