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86" r:id="rId2"/>
    <p:sldId id="1080" r:id="rId3"/>
    <p:sldId id="1069" r:id="rId4"/>
    <p:sldId id="1071" r:id="rId5"/>
    <p:sldId id="957" r:id="rId6"/>
    <p:sldId id="491" r:id="rId7"/>
    <p:sldId id="1041" r:id="rId8"/>
    <p:sldId id="1040" r:id="rId9"/>
    <p:sldId id="487" r:id="rId10"/>
    <p:sldId id="488" r:id="rId11"/>
    <p:sldId id="489" r:id="rId12"/>
    <p:sldId id="490" r:id="rId13"/>
    <p:sldId id="1081" r:id="rId14"/>
    <p:sldId id="1084" r:id="rId15"/>
    <p:sldId id="676" r:id="rId16"/>
    <p:sldId id="1074" r:id="rId17"/>
    <p:sldId id="1086" r:id="rId18"/>
    <p:sldId id="1087" r:id="rId19"/>
    <p:sldId id="1037" r:id="rId20"/>
    <p:sldId id="1331" r:id="rId21"/>
    <p:sldId id="1082" r:id="rId22"/>
    <p:sldId id="1079" r:id="rId23"/>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B0B3B54-67E2-2F41-8F6A-B5A8940ED58C}">
          <p14:sldIdLst>
            <p14:sldId id="486"/>
            <p14:sldId id="1080"/>
            <p14:sldId id="1069"/>
            <p14:sldId id="1071"/>
            <p14:sldId id="957"/>
            <p14:sldId id="491"/>
            <p14:sldId id="1041"/>
            <p14:sldId id="1040"/>
            <p14:sldId id="487"/>
            <p14:sldId id="488"/>
            <p14:sldId id="489"/>
            <p14:sldId id="490"/>
            <p14:sldId id="1081"/>
            <p14:sldId id="1084"/>
            <p14:sldId id="676"/>
            <p14:sldId id="1074"/>
            <p14:sldId id="1086"/>
            <p14:sldId id="1087"/>
            <p14:sldId id="1037"/>
            <p14:sldId id="1331"/>
            <p14:sldId id="1082"/>
            <p14:sldId id="10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WAI Takazumi" initials="KT" lastIdx="2" clrIdx="0">
    <p:extLst>
      <p:ext uri="{19B8F6BF-5375-455C-9EA6-DF929625EA0E}">
        <p15:presenceInfo xmlns:p15="http://schemas.microsoft.com/office/powerpoint/2012/main" userId="S::tkawai@w.tcu.ac.jp::d410fa5f-dbc3-4aec-994b-face13ab5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DC"/>
    <a:srgbClr val="FFFFFF"/>
    <a:srgbClr val="0000FF"/>
    <a:srgbClr val="1F497D"/>
    <a:srgbClr val="3FA6EB"/>
    <a:srgbClr val="47B1ED"/>
    <a:srgbClr val="41A8EC"/>
    <a:srgbClr val="000000"/>
    <a:srgbClr val="FF2600"/>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34852" autoAdjust="0"/>
    <p:restoredTop sz="96208" autoAdjust="0"/>
  </p:normalViewPr>
  <p:slideViewPr>
    <p:cSldViewPr>
      <p:cViewPr>
        <p:scale>
          <a:sx n="400" d="100"/>
          <a:sy n="400" d="100"/>
        </p:scale>
        <p:origin x="-24712" y="-135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4" cy="497081"/>
          </a:xfrm>
          <a:prstGeom prst="rect">
            <a:avLst/>
          </a:prstGeom>
        </p:spPr>
        <p:txBody>
          <a:bodyPr vert="horz" lIns="90528" tIns="45264" rIns="90528" bIns="45264"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4575" y="1"/>
            <a:ext cx="2949961" cy="497081"/>
          </a:xfrm>
          <a:prstGeom prst="rect">
            <a:avLst/>
          </a:prstGeom>
        </p:spPr>
        <p:txBody>
          <a:bodyPr vert="horz" lIns="90528" tIns="45264" rIns="90528" bIns="45264" rtlCol="0"/>
          <a:lstStyle>
            <a:lvl1pPr algn="r">
              <a:defRPr sz="1100"/>
            </a:lvl1pPr>
          </a:lstStyle>
          <a:p>
            <a:fld id="{032C4624-EB4D-4933-AD60-29FDCA47B6C1}" type="datetimeFigureOut">
              <a:rPr kumimoji="1" lang="ja-JP" altLang="en-US" smtClean="0"/>
              <a:t>2021/6/30</a:t>
            </a:fld>
            <a:endParaRPr kumimoji="1" lang="ja-JP" altLang="en-US"/>
          </a:p>
        </p:txBody>
      </p:sp>
      <p:sp>
        <p:nvSpPr>
          <p:cNvPr id="4" name="フッター プレースホルダー 3"/>
          <p:cNvSpPr>
            <a:spLocks noGrp="1"/>
          </p:cNvSpPr>
          <p:nvPr>
            <p:ph type="ftr" sz="quarter" idx="2"/>
          </p:nvPr>
        </p:nvSpPr>
        <p:spPr>
          <a:xfrm>
            <a:off x="1" y="9439970"/>
            <a:ext cx="2948884" cy="497080"/>
          </a:xfrm>
          <a:prstGeom prst="rect">
            <a:avLst/>
          </a:prstGeom>
        </p:spPr>
        <p:txBody>
          <a:bodyPr vert="horz" lIns="90528" tIns="45264" rIns="90528" bIns="45264"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4575" y="9439970"/>
            <a:ext cx="2949961" cy="497080"/>
          </a:xfrm>
          <a:prstGeom prst="rect">
            <a:avLst/>
          </a:prstGeom>
        </p:spPr>
        <p:txBody>
          <a:bodyPr vert="horz" lIns="90528" tIns="45264" rIns="90528" bIns="45264" rtlCol="0" anchor="b"/>
          <a:lstStyle>
            <a:lvl1pPr algn="r">
              <a:defRPr sz="1100"/>
            </a:lvl1pPr>
          </a:lstStyle>
          <a:p>
            <a:fld id="{C40A43BD-46F6-4A45-9369-DE6FBA5C0184}" type="slidenum">
              <a:rPr kumimoji="1" lang="ja-JP" altLang="en-US" smtClean="0"/>
              <a:t>‹#›</a:t>
            </a:fld>
            <a:endParaRPr kumimoji="1" lang="ja-JP" altLang="en-US"/>
          </a:p>
        </p:txBody>
      </p:sp>
    </p:spTree>
    <p:extLst>
      <p:ext uri="{BB962C8B-B14F-4D97-AF65-F5344CB8AC3E}">
        <p14:creationId xmlns:p14="http://schemas.microsoft.com/office/powerpoint/2010/main" val="124892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098" cy="496966"/>
          </a:xfrm>
          <a:prstGeom prst="rect">
            <a:avLst/>
          </a:prstGeom>
        </p:spPr>
        <p:txBody>
          <a:bodyPr vert="horz" lIns="95607" tIns="47802" rIns="95607" bIns="4780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4943" y="4"/>
            <a:ext cx="2949098" cy="496966"/>
          </a:xfrm>
          <a:prstGeom prst="rect">
            <a:avLst/>
          </a:prstGeom>
        </p:spPr>
        <p:txBody>
          <a:bodyPr vert="horz" lIns="95607" tIns="47802" rIns="95607" bIns="47802" rtlCol="0"/>
          <a:lstStyle>
            <a:lvl1pPr algn="r">
              <a:defRPr sz="1100"/>
            </a:lvl1pPr>
          </a:lstStyle>
          <a:p>
            <a:fld id="{968DAD15-E570-4A54-9D03-86F33ED006BB}" type="datetimeFigureOut">
              <a:rPr kumimoji="1" lang="ja-JP" altLang="en-US" smtClean="0"/>
              <a:t>2021/6/30</a:t>
            </a:fld>
            <a:endParaRPr kumimoji="1" lang="ja-JP" altLang="en-US"/>
          </a:p>
        </p:txBody>
      </p:sp>
      <p:sp>
        <p:nvSpPr>
          <p:cNvPr id="4" name="スライド イメージ プレースホルダー 3"/>
          <p:cNvSpPr>
            <a:spLocks noGrp="1" noRot="1" noChangeAspect="1"/>
          </p:cNvSpPr>
          <p:nvPr>
            <p:ph type="sldImg" idx="2"/>
          </p:nvPr>
        </p:nvSpPr>
        <p:spPr>
          <a:xfrm>
            <a:off x="87313" y="744538"/>
            <a:ext cx="6630987" cy="3730625"/>
          </a:xfrm>
          <a:prstGeom prst="rect">
            <a:avLst/>
          </a:prstGeom>
          <a:noFill/>
          <a:ln w="12700">
            <a:solidFill>
              <a:prstClr val="black"/>
            </a:solidFill>
          </a:ln>
        </p:spPr>
        <p:txBody>
          <a:bodyPr vert="horz" lIns="95607" tIns="47802" rIns="95607" bIns="47802" rtlCol="0" anchor="ctr"/>
          <a:lstStyle/>
          <a:p>
            <a:endParaRPr lang="ja-JP" altLang="en-US"/>
          </a:p>
        </p:txBody>
      </p:sp>
      <p:sp>
        <p:nvSpPr>
          <p:cNvPr id="5" name="ノート プレースホルダー 4"/>
          <p:cNvSpPr>
            <a:spLocks noGrp="1"/>
          </p:cNvSpPr>
          <p:nvPr>
            <p:ph type="body" sz="quarter" idx="3"/>
          </p:nvPr>
        </p:nvSpPr>
        <p:spPr>
          <a:xfrm>
            <a:off x="680562" y="4721190"/>
            <a:ext cx="5444490" cy="4472699"/>
          </a:xfrm>
          <a:prstGeom prst="rect">
            <a:avLst/>
          </a:prstGeom>
        </p:spPr>
        <p:txBody>
          <a:bodyPr vert="horz" lIns="95607" tIns="47802" rIns="95607" bIns="478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52"/>
            <a:ext cx="2949098" cy="496966"/>
          </a:xfrm>
          <a:prstGeom prst="rect">
            <a:avLst/>
          </a:prstGeom>
        </p:spPr>
        <p:txBody>
          <a:bodyPr vert="horz" lIns="95607" tIns="47802" rIns="95607" bIns="4780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4943" y="9440652"/>
            <a:ext cx="2949098" cy="496966"/>
          </a:xfrm>
          <a:prstGeom prst="rect">
            <a:avLst/>
          </a:prstGeom>
        </p:spPr>
        <p:txBody>
          <a:bodyPr vert="horz" lIns="95607" tIns="47802" rIns="95607" bIns="47802" rtlCol="0" anchor="b"/>
          <a:lstStyle>
            <a:lvl1pPr algn="r">
              <a:defRPr sz="1100"/>
            </a:lvl1pPr>
          </a:lstStyle>
          <a:p>
            <a:fld id="{5CBD0F50-0484-4585-89C4-936AD3F55A68}" type="slidenum">
              <a:rPr kumimoji="1" lang="ja-JP" altLang="en-US" smtClean="0"/>
              <a:t>‹#›</a:t>
            </a:fld>
            <a:endParaRPr kumimoji="1" lang="ja-JP" altLang="en-US"/>
          </a:p>
        </p:txBody>
      </p:sp>
    </p:spTree>
    <p:extLst>
      <p:ext uri="{BB962C8B-B14F-4D97-AF65-F5344CB8AC3E}">
        <p14:creationId xmlns:p14="http://schemas.microsoft.com/office/powerpoint/2010/main" val="1889516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1</a:t>
            </a:fld>
            <a:endParaRPr kumimoji="1" lang="ja-JP" altLang="en-US"/>
          </a:p>
        </p:txBody>
      </p:sp>
    </p:spTree>
    <p:extLst>
      <p:ext uri="{BB962C8B-B14F-4D97-AF65-F5344CB8AC3E}">
        <p14:creationId xmlns:p14="http://schemas.microsoft.com/office/powerpoint/2010/main" val="306700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5</a:t>
            </a:fld>
            <a:endParaRPr kumimoji="1" lang="ja-JP" altLang="en-US"/>
          </a:p>
        </p:txBody>
      </p:sp>
    </p:spTree>
    <p:extLst>
      <p:ext uri="{BB962C8B-B14F-4D97-AF65-F5344CB8AC3E}">
        <p14:creationId xmlns:p14="http://schemas.microsoft.com/office/powerpoint/2010/main" val="174282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10</a:t>
            </a:fld>
            <a:endParaRPr kumimoji="1" lang="ja-JP" altLang="en-US"/>
          </a:p>
        </p:txBody>
      </p:sp>
    </p:spTree>
    <p:extLst>
      <p:ext uri="{BB962C8B-B14F-4D97-AF65-F5344CB8AC3E}">
        <p14:creationId xmlns:p14="http://schemas.microsoft.com/office/powerpoint/2010/main" val="36328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12</a:t>
            </a:fld>
            <a:endParaRPr kumimoji="1" lang="ja-JP" altLang="en-US"/>
          </a:p>
        </p:txBody>
      </p:sp>
    </p:spTree>
    <p:extLst>
      <p:ext uri="{BB962C8B-B14F-4D97-AF65-F5344CB8AC3E}">
        <p14:creationId xmlns:p14="http://schemas.microsoft.com/office/powerpoint/2010/main" val="4277420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9BE79B4-80B2-2047-B0A8-DCCCC59C9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33722"/>
            <a:ext cx="1664402" cy="1609229"/>
          </a:xfrm>
          <a:prstGeom prst="rect">
            <a:avLst/>
          </a:prstGeom>
        </p:spPr>
      </p:pic>
      <p:pic>
        <p:nvPicPr>
          <p:cNvPr id="5" name="図 4">
            <a:extLst>
              <a:ext uri="{FF2B5EF4-FFF2-40B4-BE49-F238E27FC236}">
                <a16:creationId xmlns:a16="http://schemas.microsoft.com/office/drawing/2014/main" id="{C3493600-BFED-B440-B5D7-FC17B373C7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72284"/>
            <a:ext cx="12192000" cy="3213100"/>
          </a:xfrm>
          <a:prstGeom prst="rect">
            <a:avLst/>
          </a:prstGeom>
        </p:spPr>
      </p:pic>
      <p:sp>
        <p:nvSpPr>
          <p:cNvPr id="3" name="サブタイトル 2"/>
          <p:cNvSpPr>
            <a:spLocks noGrp="1"/>
          </p:cNvSpPr>
          <p:nvPr>
            <p:ph type="subTitle" idx="1" hasCustomPrompt="1"/>
          </p:nvPr>
        </p:nvSpPr>
        <p:spPr>
          <a:xfrm>
            <a:off x="1828800" y="3284985"/>
            <a:ext cx="8534400" cy="550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サブタイトルの書式設定</a:t>
            </a:r>
          </a:p>
        </p:txBody>
      </p:sp>
      <p:sp>
        <p:nvSpPr>
          <p:cNvPr id="2" name="タイトル 1"/>
          <p:cNvSpPr>
            <a:spLocks noGrp="1"/>
          </p:cNvSpPr>
          <p:nvPr>
            <p:ph type="ctrTitle" hasCustomPrompt="1"/>
          </p:nvPr>
        </p:nvSpPr>
        <p:spPr>
          <a:xfrm>
            <a:off x="914400" y="1700809"/>
            <a:ext cx="10363200" cy="1470025"/>
          </a:xfrm>
        </p:spPr>
        <p:txBody>
          <a:bodyPr/>
          <a:lstStyle>
            <a:lvl1pPr>
              <a:defRPr b="1">
                <a:latin typeface="Meiryo UI" panose="020B0604030504040204" pitchFamily="34" charset="-128"/>
                <a:ea typeface="Meiryo UI" panose="020B0604030504040204" pitchFamily="34" charset="-128"/>
              </a:defRPr>
            </a:lvl1pPr>
          </a:lstStyle>
          <a:p>
            <a:r>
              <a:rPr kumimoji="1" lang="ja-JP" altLang="en-US"/>
              <a:t>マスタータイトルの書式設定</a:t>
            </a:r>
          </a:p>
        </p:txBody>
      </p:sp>
      <p:sp>
        <p:nvSpPr>
          <p:cNvPr id="25" name="テキスト プレースホルダー 24">
            <a:extLst>
              <a:ext uri="{FF2B5EF4-FFF2-40B4-BE49-F238E27FC236}">
                <a16:creationId xmlns:a16="http://schemas.microsoft.com/office/drawing/2014/main" id="{3931D52A-02DD-1A48-B2D3-AF543E094F5D}"/>
              </a:ext>
            </a:extLst>
          </p:cNvPr>
          <p:cNvSpPr>
            <a:spLocks noGrp="1"/>
          </p:cNvSpPr>
          <p:nvPr>
            <p:ph type="body" sz="quarter" idx="11" hasCustomPrompt="1"/>
          </p:nvPr>
        </p:nvSpPr>
        <p:spPr>
          <a:xfrm>
            <a:off x="719667" y="4437064"/>
            <a:ext cx="4032251" cy="1512887"/>
          </a:xfrm>
        </p:spPr>
        <p:txBody>
          <a:bodyPr>
            <a:noAutofit/>
          </a:bodyPr>
          <a:lstStyle>
            <a:lvl1pPr marL="0" indent="0">
              <a:buNone/>
              <a:defRPr sz="2400" i="0">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8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所属・名前・日付</a:t>
            </a:r>
          </a:p>
        </p:txBody>
      </p:sp>
      <p:sp>
        <p:nvSpPr>
          <p:cNvPr id="8" name="正方形/長方形 7">
            <a:extLst>
              <a:ext uri="{FF2B5EF4-FFF2-40B4-BE49-F238E27FC236}">
                <a16:creationId xmlns:a16="http://schemas.microsoft.com/office/drawing/2014/main" id="{B60C4DB5-B827-E74F-998D-CEC90EAA0953}"/>
              </a:ext>
            </a:extLst>
          </p:cNvPr>
          <p:cNvSpPr/>
          <p:nvPr userDrawn="1"/>
        </p:nvSpPr>
        <p:spPr>
          <a:xfrm>
            <a:off x="0" y="6525345"/>
            <a:ext cx="12192000" cy="360040"/>
          </a:xfrm>
          <a:prstGeom prst="rect">
            <a:avLst/>
          </a:prstGeom>
          <a:solidFill>
            <a:srgbClr val="00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9" name="図 8">
            <a:extLst>
              <a:ext uri="{FF2B5EF4-FFF2-40B4-BE49-F238E27FC236}">
                <a16:creationId xmlns:a16="http://schemas.microsoft.com/office/drawing/2014/main" id="{D12E8DC7-5B85-6B4F-8805-A4A0AE6A88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47784" y="6509255"/>
            <a:ext cx="1944216" cy="376129"/>
          </a:xfrm>
          <a:prstGeom prst="rect">
            <a:avLst/>
          </a:prstGeom>
        </p:spPr>
      </p:pic>
    </p:spTree>
    <p:extLst>
      <p:ext uri="{BB962C8B-B14F-4D97-AF65-F5344CB8AC3E}">
        <p14:creationId xmlns:p14="http://schemas.microsoft.com/office/powerpoint/2010/main" val="8563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1196752"/>
            <a:ext cx="5386917"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4" name="コンテンツ プレースホルダー 3"/>
          <p:cNvSpPr>
            <a:spLocks noGrp="1"/>
          </p:cNvSpPr>
          <p:nvPr>
            <p:ph sz="half" idx="2"/>
          </p:nvPr>
        </p:nvSpPr>
        <p:spPr>
          <a:xfrm>
            <a:off x="609600" y="1875655"/>
            <a:ext cx="5386917" cy="4281339"/>
          </a:xfrm>
        </p:spPr>
        <p:txBody>
          <a:bodyPr/>
          <a:lstStyle>
            <a:lvl1pPr marL="342900" indent="-342900">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5" name="テキスト プレースホルダー 4"/>
          <p:cNvSpPr>
            <a:spLocks noGrp="1"/>
          </p:cNvSpPr>
          <p:nvPr>
            <p:ph type="body" sz="quarter" idx="3"/>
          </p:nvPr>
        </p:nvSpPr>
        <p:spPr>
          <a:xfrm>
            <a:off x="6193368" y="1196752"/>
            <a:ext cx="5389033"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6" name="コンテンツ プレースホルダー 5"/>
          <p:cNvSpPr>
            <a:spLocks noGrp="1"/>
          </p:cNvSpPr>
          <p:nvPr>
            <p:ph sz="quarter" idx="4"/>
          </p:nvPr>
        </p:nvSpPr>
        <p:spPr>
          <a:xfrm>
            <a:off x="6193368" y="1875655"/>
            <a:ext cx="5389033" cy="4281339"/>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3" name="スライド番号プレースホルダー 10">
            <a:extLst>
              <a:ext uri="{FF2B5EF4-FFF2-40B4-BE49-F238E27FC236}">
                <a16:creationId xmlns:a16="http://schemas.microsoft.com/office/drawing/2014/main" id="{F9CA7BAF-A82D-4A4E-A88F-E6169ED3899E}"/>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413FFABE-964A-4443-B500-52F144EEF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DFDF8B7B-88D0-1942-8715-C30071174B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BF4DCFA1-421E-5148-A5FE-C650E1D7054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050B0F35-5D3F-4941-993E-99CC0F2F9DDE}"/>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367196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9" name="スライド番号プレースホルダー 10">
            <a:extLst>
              <a:ext uri="{FF2B5EF4-FFF2-40B4-BE49-F238E27FC236}">
                <a16:creationId xmlns:a16="http://schemas.microsoft.com/office/drawing/2014/main" id="{1016E83A-F1B9-C64D-9429-A3CF02464525}"/>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dirty="0"/>
          </a:p>
        </p:txBody>
      </p:sp>
      <p:pic>
        <p:nvPicPr>
          <p:cNvPr id="11" name="図 10">
            <a:extLst>
              <a:ext uri="{FF2B5EF4-FFF2-40B4-BE49-F238E27FC236}">
                <a16:creationId xmlns:a16="http://schemas.microsoft.com/office/drawing/2014/main" id="{B545270A-BF76-4940-94D2-F9C1E7AB1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2" name="タイトル 1">
            <a:extLst>
              <a:ext uri="{FF2B5EF4-FFF2-40B4-BE49-F238E27FC236}">
                <a16:creationId xmlns:a16="http://schemas.microsoft.com/office/drawing/2014/main" id="{CBCDFA74-1941-174B-B298-B0201B01E0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3" name="直角三角形 12">
            <a:extLst>
              <a:ext uri="{FF2B5EF4-FFF2-40B4-BE49-F238E27FC236}">
                <a16:creationId xmlns:a16="http://schemas.microsoft.com/office/drawing/2014/main" id="{7CF7447F-9D96-CC4C-9258-644613340F25}"/>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950DFCF1-7446-0748-85B9-66C1841F6235}"/>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010148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最終ページ">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F40860A-66A3-E248-B3BE-7DCE1FAD0CAC}"/>
              </a:ext>
            </a:extLst>
          </p:cNvPr>
          <p:cNvSpPr txBox="1"/>
          <p:nvPr userDrawn="1"/>
        </p:nvSpPr>
        <p:spPr>
          <a:xfrm>
            <a:off x="423696" y="692696"/>
            <a:ext cx="11344608" cy="369332"/>
          </a:xfrm>
          <a:prstGeom prst="rect">
            <a:avLst/>
          </a:prstGeom>
          <a:noFill/>
        </p:spPr>
        <p:txBody>
          <a:bodyPr wrap="square" rtlCol="0">
            <a:spAutoFit/>
          </a:bodyPr>
          <a:lstStyle/>
          <a:p>
            <a:pPr algn="ctr"/>
            <a:r>
              <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ご清聴ありがとうございました！</a:t>
            </a:r>
          </a:p>
        </p:txBody>
      </p:sp>
      <p:sp>
        <p:nvSpPr>
          <p:cNvPr id="9" name="テキスト ボックス 8">
            <a:extLst>
              <a:ext uri="{FF2B5EF4-FFF2-40B4-BE49-F238E27FC236}">
                <a16:creationId xmlns:a16="http://schemas.microsoft.com/office/drawing/2014/main" id="{D0B98EB6-2213-A94B-987E-90F308571796}"/>
              </a:ext>
            </a:extLst>
          </p:cNvPr>
          <p:cNvSpPr txBox="1"/>
          <p:nvPr userDrawn="1"/>
        </p:nvSpPr>
        <p:spPr>
          <a:xfrm>
            <a:off x="423696" y="1062028"/>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Thank you for listening! (English)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0" name="テキスト ボックス 9">
            <a:extLst>
              <a:ext uri="{FF2B5EF4-FFF2-40B4-BE49-F238E27FC236}">
                <a16:creationId xmlns:a16="http://schemas.microsoft.com/office/drawing/2014/main" id="{687F54D5-9C5E-674B-A06C-B58A51023B20}"/>
              </a:ext>
            </a:extLst>
          </p:cNvPr>
          <p:cNvSpPr txBox="1"/>
          <p:nvPr userDrawn="1"/>
        </p:nvSpPr>
        <p:spPr>
          <a:xfrm>
            <a:off x="423696" y="1853045"/>
            <a:ext cx="11344608" cy="369332"/>
          </a:xfrm>
          <a:prstGeom prst="rect">
            <a:avLst/>
          </a:prstGeom>
          <a:noFill/>
        </p:spPr>
        <p:txBody>
          <a:bodyPr wrap="square" rtlCol="0">
            <a:spAutoFit/>
          </a:bodyPr>
          <a:lstStyle/>
          <a:p>
            <a:pPr algn="ct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Vielen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Dank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für</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Ihre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Aufmerksamkeit</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(Deutsch)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1" name="テキスト ボックス 10">
            <a:extLst>
              <a:ext uri="{FF2B5EF4-FFF2-40B4-BE49-F238E27FC236}">
                <a16:creationId xmlns:a16="http://schemas.microsoft.com/office/drawing/2014/main" id="{A88B1BB5-7A1C-EC41-AAC0-E5C366C157F3}"/>
              </a:ext>
            </a:extLst>
          </p:cNvPr>
          <p:cNvSpPr txBox="1"/>
          <p:nvPr userDrawn="1"/>
        </p:nvSpPr>
        <p:spPr>
          <a:xfrm>
            <a:off x="423696" y="2206815"/>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Merci beaucoup pour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votre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attention !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Français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2" name="テキスト ボックス 11">
            <a:extLst>
              <a:ext uri="{FF2B5EF4-FFF2-40B4-BE49-F238E27FC236}">
                <a16:creationId xmlns:a16="http://schemas.microsoft.com/office/drawing/2014/main" id="{857FC506-49FF-1741-A424-383C5614AE6B}"/>
              </a:ext>
            </a:extLst>
          </p:cNvPr>
          <p:cNvSpPr txBox="1"/>
          <p:nvPr userDrawn="1"/>
        </p:nvSpPr>
        <p:spPr>
          <a:xfrm>
            <a:off x="423696" y="4607153"/>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Muchas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gracias por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su</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atención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Español</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3" name="テキスト ボックス 12">
            <a:extLst>
              <a:ext uri="{FF2B5EF4-FFF2-40B4-BE49-F238E27FC236}">
                <a16:creationId xmlns:a16="http://schemas.microsoft.com/office/drawing/2014/main" id="{37CAE708-23F2-8C47-995A-D6CA7A6D612A}"/>
              </a:ext>
            </a:extLst>
          </p:cNvPr>
          <p:cNvSpPr txBox="1"/>
          <p:nvPr userDrawn="1"/>
        </p:nvSpPr>
        <p:spPr>
          <a:xfrm>
            <a:off x="356056" y="6202349"/>
            <a:ext cx="11344608" cy="369332"/>
          </a:xfrm>
          <a:prstGeom prst="rect">
            <a:avLst/>
          </a:prstGeom>
          <a:noFill/>
        </p:spPr>
        <p:txBody>
          <a:bodyPr wrap="square" rtlCol="0">
            <a:spAutoFit/>
          </a:bodyPr>
          <a:lstStyle/>
          <a:p>
            <a:pPr algn="ct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非常感谢您的关注</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中文和简体</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4" name="テキスト ボックス 13">
            <a:extLst>
              <a:ext uri="{FF2B5EF4-FFF2-40B4-BE49-F238E27FC236}">
                <a16:creationId xmlns:a16="http://schemas.microsoft.com/office/drawing/2014/main" id="{E87F0464-CE50-DF46-8EC1-2BE90B3D7028}"/>
              </a:ext>
            </a:extLst>
          </p:cNvPr>
          <p:cNvSpPr txBox="1"/>
          <p:nvPr userDrawn="1"/>
        </p:nvSpPr>
        <p:spPr>
          <a:xfrm>
            <a:off x="421720" y="5781443"/>
            <a:ext cx="11344608" cy="369332"/>
          </a:xfrm>
          <a:prstGeom prst="rect">
            <a:avLst/>
          </a:prstGeom>
          <a:noFill/>
        </p:spPr>
        <p:txBody>
          <a:bodyPr wrap="square" rtlCol="0">
            <a:spAutoFit/>
          </a:bodyPr>
          <a:lstStyle/>
          <a:p>
            <a:pPr algn="ct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경청 해 주셔서 감사합니다</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한국어</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5" name="テキスト ボックス 14">
            <a:extLst>
              <a:ext uri="{FF2B5EF4-FFF2-40B4-BE49-F238E27FC236}">
                <a16:creationId xmlns:a16="http://schemas.microsoft.com/office/drawing/2014/main" id="{73C64D7A-43EC-8248-94E8-1B543054EE11}"/>
              </a:ext>
            </a:extLst>
          </p:cNvPr>
          <p:cNvSpPr txBox="1"/>
          <p:nvPr userDrawn="1"/>
        </p:nvSpPr>
        <p:spPr>
          <a:xfrm>
            <a:off x="450094" y="4990426"/>
            <a:ext cx="11344608" cy="369332"/>
          </a:xfrm>
          <a:prstGeom prst="rect">
            <a:avLst/>
          </a:prstGeom>
          <a:noFill/>
        </p:spPr>
        <p:txBody>
          <a:bodyPr wrap="square" rtlCol="0">
            <a:spAutoFit/>
          </a:bodyPr>
          <a:lstStyle/>
          <a:p>
            <a:pPr algn="ctr"/>
            <a:r>
              <a:rPr kumimoji="1" lang="az-Cyrl-AZ"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спасибо за Ваше внимание! (Русский)</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6" name="テキスト ボックス 15">
            <a:extLst>
              <a:ext uri="{FF2B5EF4-FFF2-40B4-BE49-F238E27FC236}">
                <a16:creationId xmlns:a16="http://schemas.microsoft.com/office/drawing/2014/main" id="{663086CF-4E84-104D-AC02-77F1E0803C06}"/>
              </a:ext>
            </a:extLst>
          </p:cNvPr>
          <p:cNvSpPr txBox="1"/>
          <p:nvPr userDrawn="1"/>
        </p:nvSpPr>
        <p:spPr>
          <a:xfrm>
            <a:off x="421720" y="1485307"/>
            <a:ext cx="11344608" cy="369332"/>
          </a:xfrm>
          <a:prstGeom prst="rect">
            <a:avLst/>
          </a:prstGeom>
          <a:noFill/>
        </p:spPr>
        <p:txBody>
          <a:bodyPr wrap="square" rtlCol="0">
            <a:spAutoFit/>
          </a:bodyPr>
          <a:lstStyle/>
          <a:p>
            <a:pPr algn="ctr"/>
            <a:r>
              <a:rPr kumimoji="1" lang="vi-VN"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Cám ơn vì sự quan tâm của bạn! (Tiếng Việt)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7" name="テキスト ボックス 16">
            <a:extLst>
              <a:ext uri="{FF2B5EF4-FFF2-40B4-BE49-F238E27FC236}">
                <a16:creationId xmlns:a16="http://schemas.microsoft.com/office/drawing/2014/main" id="{257EFDE2-5218-4D4F-9E75-429E1B18A6B4}"/>
              </a:ext>
            </a:extLst>
          </p:cNvPr>
          <p:cNvSpPr txBox="1"/>
          <p:nvPr userDrawn="1"/>
        </p:nvSpPr>
        <p:spPr>
          <a:xfrm>
            <a:off x="356056" y="5304638"/>
            <a:ext cx="11344608" cy="461665"/>
          </a:xfrm>
          <a:prstGeom prst="rect">
            <a:avLst/>
          </a:prstGeom>
          <a:noFill/>
        </p:spPr>
        <p:txBody>
          <a:bodyPr wrap="square" rtlCol="0">
            <a:spAutoFit/>
          </a:bodyPr>
          <a:lstStyle/>
          <a:p>
            <a:pPr algn="ctr"/>
            <a:r>
              <a:rPr kumimoji="1" lang="th-TH" altLang="ko-KR" sz="24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ขอขอบคุณสำหรับความสนใจของคุณ! (ไทย)</a:t>
            </a:r>
            <a:endParaRPr kumimoji="1" lang="ja-JP" altLang="en-US" sz="24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pic>
        <p:nvPicPr>
          <p:cNvPr id="3" name="図 2">
            <a:extLst>
              <a:ext uri="{FF2B5EF4-FFF2-40B4-BE49-F238E27FC236}">
                <a16:creationId xmlns:a16="http://schemas.microsoft.com/office/drawing/2014/main" id="{77763623-E694-0D45-B396-308316413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270"/>
          <a:stretch/>
        </p:blipFill>
        <p:spPr>
          <a:xfrm>
            <a:off x="2724402" y="2885014"/>
            <a:ext cx="6743196" cy="1517226"/>
          </a:xfrm>
          <a:prstGeom prst="rect">
            <a:avLst/>
          </a:prstGeom>
        </p:spPr>
      </p:pic>
    </p:spTree>
    <p:extLst>
      <p:ext uri="{BB962C8B-B14F-4D97-AF65-F5344CB8AC3E}">
        <p14:creationId xmlns:p14="http://schemas.microsoft.com/office/powerpoint/2010/main" val="233356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03CCED-DCA8-4141-A731-D90890479141}" type="slidenum">
              <a:rPr kumimoji="1" lang="ja-JP" altLang="en-US" smtClean="0"/>
              <a:t>‹#›</a:t>
            </a:fld>
            <a:endParaRPr kumimoji="1" lang="ja-JP" altLang="en-US"/>
          </a:p>
        </p:txBody>
      </p:sp>
    </p:spTree>
    <p:extLst>
      <p:ext uri="{BB962C8B-B14F-4D97-AF65-F5344CB8AC3E}">
        <p14:creationId xmlns:p14="http://schemas.microsoft.com/office/powerpoint/2010/main" val="2057230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03CCED-DCA8-4141-A731-D90890479141}" type="slidenum">
              <a:rPr kumimoji="1" lang="ja-JP" altLang="en-US" smtClean="0"/>
              <a:t>‹#›</a:t>
            </a:fld>
            <a:endParaRPr kumimoji="1" lang="ja-JP" altLang="en-US"/>
          </a:p>
        </p:txBody>
      </p:sp>
    </p:spTree>
    <p:extLst>
      <p:ext uri="{BB962C8B-B14F-4D97-AF65-F5344CB8AC3E}">
        <p14:creationId xmlns:p14="http://schemas.microsoft.com/office/powerpoint/2010/main" val="283139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Table of Contents">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5560DA7-39E1-4941-AFA0-A46832BDE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44624"/>
            <a:ext cx="1143043" cy="1105152"/>
          </a:xfrm>
          <a:prstGeom prst="rect">
            <a:avLst/>
          </a:prstGeom>
        </p:spPr>
      </p:pic>
      <p:sp>
        <p:nvSpPr>
          <p:cNvPr id="11" name="正方形/長方形 10">
            <a:extLst>
              <a:ext uri="{FF2B5EF4-FFF2-40B4-BE49-F238E27FC236}">
                <a16:creationId xmlns:a16="http://schemas.microsoft.com/office/drawing/2014/main" id="{EC980AAF-BA0B-0047-95EC-2E9BBD4BA860}"/>
              </a:ext>
            </a:extLst>
          </p:cNvPr>
          <p:cNvSpPr/>
          <p:nvPr userDrawn="1"/>
        </p:nvSpPr>
        <p:spPr>
          <a:xfrm>
            <a:off x="0" y="0"/>
            <a:ext cx="2831637" cy="688538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10" name="図 9">
            <a:extLst>
              <a:ext uri="{FF2B5EF4-FFF2-40B4-BE49-F238E27FC236}">
                <a16:creationId xmlns:a16="http://schemas.microsoft.com/office/drawing/2014/main" id="{049F945A-B7CD-3B42-975F-42887B271F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1637" y="4418540"/>
            <a:ext cx="9360363" cy="2466845"/>
          </a:xfrm>
          <a:prstGeom prst="rect">
            <a:avLst/>
          </a:prstGeom>
        </p:spPr>
      </p:pic>
      <p:sp>
        <p:nvSpPr>
          <p:cNvPr id="2" name="タイトル 1"/>
          <p:cNvSpPr>
            <a:spLocks noGrp="1"/>
          </p:cNvSpPr>
          <p:nvPr>
            <p:ph type="ctrTitle" hasCustomPrompt="1"/>
          </p:nvPr>
        </p:nvSpPr>
        <p:spPr>
          <a:xfrm>
            <a:off x="3094517" y="404665"/>
            <a:ext cx="8042043" cy="601663"/>
          </a:xfrm>
        </p:spPr>
        <p:txBody>
          <a:bodyPr>
            <a:normAutofit/>
          </a:bodyPr>
          <a:lstStyle>
            <a:lvl1pPr>
              <a:defRPr sz="3200" b="1">
                <a:latin typeface="Meiryo UI" panose="020B0604030504040204" pitchFamily="34" charset="-128"/>
                <a:ea typeface="Meiryo UI" panose="020B0604030504040204" pitchFamily="34" charset="-128"/>
              </a:defRPr>
            </a:lvl1pPr>
          </a:lstStyle>
          <a:p>
            <a:r>
              <a:rPr kumimoji="1" lang="ja-JP" altLang="en-US"/>
              <a:t>もくじの書式設定</a:t>
            </a:r>
          </a:p>
        </p:txBody>
      </p:sp>
      <p:sp>
        <p:nvSpPr>
          <p:cNvPr id="17" name="直角三角形 16">
            <a:extLst>
              <a:ext uri="{FF2B5EF4-FFF2-40B4-BE49-F238E27FC236}">
                <a16:creationId xmlns:a16="http://schemas.microsoft.com/office/drawing/2014/main" id="{2EB29E6A-CBD9-C943-A1FF-91EC06395478}"/>
              </a:ext>
            </a:extLst>
          </p:cNvPr>
          <p:cNvSpPr/>
          <p:nvPr userDrawn="1"/>
        </p:nvSpPr>
        <p:spPr>
          <a:xfrm flipV="1">
            <a:off x="2953218" y="1052736"/>
            <a:ext cx="8423369"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5" name="コンテンツ プレースホルダー 4">
            <a:extLst>
              <a:ext uri="{FF2B5EF4-FFF2-40B4-BE49-F238E27FC236}">
                <a16:creationId xmlns:a16="http://schemas.microsoft.com/office/drawing/2014/main" id="{1F5F2551-1B75-8446-BD10-BC442C4FCA80}"/>
              </a:ext>
            </a:extLst>
          </p:cNvPr>
          <p:cNvSpPr>
            <a:spLocks noGrp="1"/>
          </p:cNvSpPr>
          <p:nvPr>
            <p:ph sz="quarter" idx="10"/>
          </p:nvPr>
        </p:nvSpPr>
        <p:spPr>
          <a:xfrm>
            <a:off x="3094567" y="1268761"/>
            <a:ext cx="8282020" cy="4824065"/>
          </a:xfrm>
        </p:spPr>
        <p:txBody>
          <a:bodyPr/>
          <a:lstStyle>
            <a:lvl1pPr marL="342900" indent="-342900">
              <a:buFont typeface="Wingdings" pitchFamily="2" charset="2"/>
              <a:buChar char="p"/>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buFont typeface="Wingdings" pitchFamily="2" charset="2"/>
              <a:buChar char="l"/>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buFont typeface="Wingdings" pitchFamily="2" charset="2"/>
              <a:buChar char="Ø"/>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stStyle>
          <a:p>
            <a:pPr marL="342900" lvl="0" indent="-342900" algn="l" defTabSz="914400" rtl="0" eaLnBrk="1" latinLnBrk="0" hangingPunct="1">
              <a:spcBef>
                <a:spcPct val="20000"/>
              </a:spcBef>
              <a:buFont typeface="Wingdings" panose="05000000000000000000"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7" name="テキスト プレースホルダー 6">
            <a:extLst>
              <a:ext uri="{FF2B5EF4-FFF2-40B4-BE49-F238E27FC236}">
                <a16:creationId xmlns:a16="http://schemas.microsoft.com/office/drawing/2014/main" id="{57501F5C-E2B4-8949-A74F-01FD124BA4EA}"/>
              </a:ext>
            </a:extLst>
          </p:cNvPr>
          <p:cNvSpPr>
            <a:spLocks noGrp="1"/>
          </p:cNvSpPr>
          <p:nvPr>
            <p:ph type="body" sz="quarter" idx="11" hasCustomPrompt="1"/>
          </p:nvPr>
        </p:nvSpPr>
        <p:spPr>
          <a:xfrm rot="5400000">
            <a:off x="-2314036" y="3091558"/>
            <a:ext cx="5832600" cy="725828"/>
          </a:xfrm>
          <a:gradFill flip="none" rotWithShape="1">
            <a:gsLst>
              <a:gs pos="0">
                <a:srgbClr val="1F497D"/>
              </a:gs>
              <a:gs pos="50000">
                <a:srgbClr val="48B2EE"/>
              </a:gs>
              <a:gs pos="100000">
                <a:srgbClr val="9CD3E7"/>
              </a:gs>
            </a:gsLst>
            <a:lin ang="2700000" scaled="1"/>
            <a:tileRect/>
          </a:gradFill>
        </p:spPr>
        <p:txBody>
          <a:bodyPr anchor="ctr"/>
          <a:lstStyle>
            <a:lvl1pPr marL="0" indent="0">
              <a:buNone/>
              <a:defRPr i="1">
                <a:solidFill>
                  <a:schemeClr val="bg1"/>
                </a:solidFill>
                <a:effectLst>
                  <a:outerShdw blurRad="38100" dist="38100" dir="2700000" algn="tl">
                    <a:srgbClr val="000000">
                      <a:alpha val="43137"/>
                    </a:srgbClr>
                  </a:outerShdw>
                </a:effectLst>
              </a:defRPr>
            </a:lvl1pPr>
          </a:lstStyle>
          <a:p>
            <a:pPr lvl="0"/>
            <a:r>
              <a:rPr kumimoji="1" lang="ja-JP" altLang="en-US"/>
              <a:t>セッションタイトル</a:t>
            </a:r>
          </a:p>
        </p:txBody>
      </p:sp>
      <p:pic>
        <p:nvPicPr>
          <p:cNvPr id="9" name="図 8">
            <a:extLst>
              <a:ext uri="{FF2B5EF4-FFF2-40B4-BE49-F238E27FC236}">
                <a16:creationId xmlns:a16="http://schemas.microsoft.com/office/drawing/2014/main" id="{A0B97E5E-1F92-CF4D-9403-B46674DBA8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03156" y="6597352"/>
            <a:ext cx="1488843" cy="288032"/>
          </a:xfrm>
          <a:prstGeom prst="rect">
            <a:avLst/>
          </a:prstGeom>
        </p:spPr>
      </p:pic>
    </p:spTree>
    <p:extLst>
      <p:ext uri="{BB962C8B-B14F-4D97-AF65-F5344CB8AC3E}">
        <p14:creationId xmlns:p14="http://schemas.microsoft.com/office/powerpoint/2010/main" val="32795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D53941F-5CE6-B042-8BBF-DFF51D607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281288"/>
            <a:ext cx="11137237" cy="5075062"/>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2" name="タイトル 1"/>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0" name="直角三角形 9">
            <a:extLst>
              <a:ext uri="{FF2B5EF4-FFF2-40B4-BE49-F238E27FC236}">
                <a16:creationId xmlns:a16="http://schemas.microsoft.com/office/drawing/2014/main" id="{C000874C-F0A7-364C-B64E-78D597802E0F}"/>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9" name="テキスト プレースホルダー 6">
            <a:extLst>
              <a:ext uri="{FF2B5EF4-FFF2-40B4-BE49-F238E27FC236}">
                <a16:creationId xmlns:a16="http://schemas.microsoft.com/office/drawing/2014/main" id="{11D09EDE-0C6D-A94D-A684-FF2467292FB8}"/>
              </a:ext>
            </a:extLst>
          </p:cNvPr>
          <p:cNvSpPr>
            <a:spLocks noGrp="1"/>
          </p:cNvSpPr>
          <p:nvPr>
            <p:ph type="body" sz="quarter" idx="14" hasCustomPrompt="1"/>
          </p:nvPr>
        </p:nvSpPr>
        <p:spPr>
          <a:xfrm>
            <a:off x="1343472"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1396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D53941F-5CE6-B042-8BBF-DFF51D607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281288"/>
            <a:ext cx="11137237" cy="5075062"/>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2" name="タイトル 1"/>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0" name="直角三角形 9">
            <a:extLst>
              <a:ext uri="{FF2B5EF4-FFF2-40B4-BE49-F238E27FC236}">
                <a16:creationId xmlns:a16="http://schemas.microsoft.com/office/drawing/2014/main" id="{C000874C-F0A7-364C-B64E-78D597802E0F}"/>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9" name="テキスト プレースホルダー 6">
            <a:extLst>
              <a:ext uri="{FF2B5EF4-FFF2-40B4-BE49-F238E27FC236}">
                <a16:creationId xmlns:a16="http://schemas.microsoft.com/office/drawing/2014/main" id="{11D09EDE-0C6D-A94D-A684-FF2467292FB8}"/>
              </a:ext>
            </a:extLst>
          </p:cNvPr>
          <p:cNvSpPr>
            <a:spLocks noGrp="1"/>
          </p:cNvSpPr>
          <p:nvPr>
            <p:ph type="body" sz="quarter" idx="14" hasCustomPrompt="1"/>
          </p:nvPr>
        </p:nvSpPr>
        <p:spPr>
          <a:xfrm>
            <a:off x="1343472"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
        <p:nvSpPr>
          <p:cNvPr id="14" name="正方形/長方形 13">
            <a:extLst>
              <a:ext uri="{FF2B5EF4-FFF2-40B4-BE49-F238E27FC236}">
                <a16:creationId xmlns:a16="http://schemas.microsoft.com/office/drawing/2014/main" id="{227BBD9E-7DC5-E540-800A-85FC56445809}"/>
              </a:ext>
            </a:extLst>
          </p:cNvPr>
          <p:cNvSpPr/>
          <p:nvPr userDrawn="1"/>
        </p:nvSpPr>
        <p:spPr>
          <a:xfrm>
            <a:off x="0" y="6453336"/>
            <a:ext cx="12192000" cy="404664"/>
          </a:xfrm>
          <a:prstGeom prst="rect">
            <a:avLst/>
          </a:prstGeom>
          <a:solidFill>
            <a:srgbClr val="0533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15" name="図 14">
            <a:extLst>
              <a:ext uri="{FF2B5EF4-FFF2-40B4-BE49-F238E27FC236}">
                <a16:creationId xmlns:a16="http://schemas.microsoft.com/office/drawing/2014/main" id="{579D4948-5204-CE47-9872-1FA9A331BD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000" y="6519600"/>
            <a:ext cx="1048514" cy="262129"/>
          </a:xfrm>
          <a:prstGeom prst="rect">
            <a:avLst/>
          </a:prstGeom>
        </p:spPr>
      </p:pic>
    </p:spTree>
    <p:extLst>
      <p:ext uri="{BB962C8B-B14F-4D97-AF65-F5344CB8AC3E}">
        <p14:creationId xmlns:p14="http://schemas.microsoft.com/office/powerpoint/2010/main" val="413469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7A1FB71-EF33-F14E-BE4A-4AA598885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844824"/>
            <a:ext cx="11137237" cy="4511526"/>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5" name="テキスト プレースホルダー 4">
            <a:extLst>
              <a:ext uri="{FF2B5EF4-FFF2-40B4-BE49-F238E27FC236}">
                <a16:creationId xmlns:a16="http://schemas.microsoft.com/office/drawing/2014/main" id="{414BBFD0-6854-3848-B310-AB4214F28BDF}"/>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3" name="タイトル 1">
            <a:extLst>
              <a:ext uri="{FF2B5EF4-FFF2-40B4-BE49-F238E27FC236}">
                <a16:creationId xmlns:a16="http://schemas.microsoft.com/office/drawing/2014/main" id="{5B9390F3-AF77-8F4E-94BF-E808CBABBD58}"/>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4" name="直角三角形 13">
            <a:extLst>
              <a:ext uri="{FF2B5EF4-FFF2-40B4-BE49-F238E27FC236}">
                <a16:creationId xmlns:a16="http://schemas.microsoft.com/office/drawing/2014/main" id="{5202B74E-5E7C-DB41-BAF2-974D11A33112}"/>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322420CA-4B39-D942-84B6-EACB13E7C402}"/>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287689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7A1FB71-EF33-F14E-BE4A-4AA598885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844824"/>
            <a:ext cx="11137237" cy="4511526"/>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5" name="テキスト プレースホルダー 4">
            <a:extLst>
              <a:ext uri="{FF2B5EF4-FFF2-40B4-BE49-F238E27FC236}">
                <a16:creationId xmlns:a16="http://schemas.microsoft.com/office/drawing/2014/main" id="{414BBFD0-6854-3848-B310-AB4214F28BDF}"/>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3" name="タイトル 1">
            <a:extLst>
              <a:ext uri="{FF2B5EF4-FFF2-40B4-BE49-F238E27FC236}">
                <a16:creationId xmlns:a16="http://schemas.microsoft.com/office/drawing/2014/main" id="{5B9390F3-AF77-8F4E-94BF-E808CBABBD58}"/>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4" name="直角三角形 13">
            <a:extLst>
              <a:ext uri="{FF2B5EF4-FFF2-40B4-BE49-F238E27FC236}">
                <a16:creationId xmlns:a16="http://schemas.microsoft.com/office/drawing/2014/main" id="{5202B74E-5E7C-DB41-BAF2-974D11A33112}"/>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322420CA-4B39-D942-84B6-EACB13E7C402}"/>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
        <p:nvSpPr>
          <p:cNvPr id="10" name="正方形/長方形 9">
            <a:extLst>
              <a:ext uri="{FF2B5EF4-FFF2-40B4-BE49-F238E27FC236}">
                <a16:creationId xmlns:a16="http://schemas.microsoft.com/office/drawing/2014/main" id="{F059B7A1-394E-1A41-979C-AEAEDF3FF22F}"/>
              </a:ext>
            </a:extLst>
          </p:cNvPr>
          <p:cNvSpPr/>
          <p:nvPr userDrawn="1"/>
        </p:nvSpPr>
        <p:spPr>
          <a:xfrm>
            <a:off x="0" y="6453336"/>
            <a:ext cx="12192000" cy="404664"/>
          </a:xfrm>
          <a:prstGeom prst="rect">
            <a:avLst/>
          </a:prstGeom>
          <a:solidFill>
            <a:srgbClr val="0533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15" name="図 14">
            <a:extLst>
              <a:ext uri="{FF2B5EF4-FFF2-40B4-BE49-F238E27FC236}">
                <a16:creationId xmlns:a16="http://schemas.microsoft.com/office/drawing/2014/main" id="{EA2216E4-1B5D-5A44-A756-B7CEF11A14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000" y="6519600"/>
            <a:ext cx="1048514" cy="262129"/>
          </a:xfrm>
          <a:prstGeom prst="rect">
            <a:avLst/>
          </a:prstGeom>
        </p:spPr>
      </p:pic>
    </p:spTree>
    <p:extLst>
      <p:ext uri="{BB962C8B-B14F-4D97-AF65-F5344CB8AC3E}">
        <p14:creationId xmlns:p14="http://schemas.microsoft.com/office/powerpoint/2010/main" val="327446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B84DA6B-6132-A746-90EA-47B5F39E0546}"/>
              </a:ext>
            </a:extLst>
          </p:cNvPr>
          <p:cNvSpPr/>
          <p:nvPr userDrawn="1"/>
        </p:nvSpPr>
        <p:spPr>
          <a:xfrm>
            <a:off x="0" y="3212976"/>
            <a:ext cx="12192000" cy="364502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7" name="図 6">
            <a:extLst>
              <a:ext uri="{FF2B5EF4-FFF2-40B4-BE49-F238E27FC236}">
                <a16:creationId xmlns:a16="http://schemas.microsoft.com/office/drawing/2014/main" id="{7AEA9728-975C-9C42-8E3A-C492E31A9DB0}"/>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90" r="991"/>
          <a:stretch/>
        </p:blipFill>
        <p:spPr>
          <a:xfrm>
            <a:off x="0" y="0"/>
            <a:ext cx="12192000" cy="3274680"/>
          </a:xfrm>
          <a:prstGeom prst="rect">
            <a:avLst/>
          </a:prstGeom>
        </p:spPr>
      </p:pic>
      <p:sp>
        <p:nvSpPr>
          <p:cNvPr id="2" name="タイトル 1"/>
          <p:cNvSpPr>
            <a:spLocks noGrp="1"/>
          </p:cNvSpPr>
          <p:nvPr>
            <p:ph type="title"/>
          </p:nvPr>
        </p:nvSpPr>
        <p:spPr>
          <a:xfrm>
            <a:off x="963084" y="4659214"/>
            <a:ext cx="10363200" cy="1362075"/>
          </a:xfrm>
        </p:spPr>
        <p:txBody>
          <a:bodyPr anchor="t"/>
          <a:lstStyle>
            <a:lvl1pPr algn="l">
              <a:defRPr sz="4000" b="1" cap="all">
                <a:solidFill>
                  <a:schemeClr val="bg1"/>
                </a:solidFill>
                <a:effectLst>
                  <a:glow rad="228600">
                    <a:schemeClr val="accent1">
                      <a:satMod val="175000"/>
                      <a:alpha val="40000"/>
                    </a:schemeClr>
                  </a:glow>
                </a:effectLst>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3159027"/>
            <a:ext cx="10363200" cy="1500187"/>
          </a:xfrm>
        </p:spPr>
        <p:txBody>
          <a:bodyPr anchor="b"/>
          <a:lstStyle>
            <a:lvl1pPr marL="0" indent="0">
              <a:buNone/>
              <a:defRPr sz="2000">
                <a:solidFill>
                  <a:srgbClr val="0000FF"/>
                </a:solidFill>
                <a:effectLst>
                  <a:glow rad="63500">
                    <a:schemeClr val="bg1">
                      <a:alpha val="76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16271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600201"/>
            <a:ext cx="5384800" cy="4525963"/>
          </a:xfrm>
        </p:spPr>
        <p:txBody>
          <a:bodyPr>
            <a:normAutofit/>
          </a:bodyPr>
          <a:lstStyle>
            <a:lvl1pPr marL="342900" indent="-342900" algn="l" defTabSz="914400" rtl="0" eaLnBrk="1" latinLnBrk="0" hangingPunct="1">
              <a:spcBef>
                <a:spcPct val="20000"/>
              </a:spcBef>
              <a:buFont typeface="Wingdings" pitchFamily="2" charset="2"/>
              <a:buChar char="p"/>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lgn="l" defTabSz="914400" rtl="0" eaLnBrk="1" latinLnBrk="0" hangingPunct="1">
              <a:spcBef>
                <a:spcPct val="20000"/>
              </a:spcBef>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spcBef>
                <a:spcPct val="20000"/>
              </a:spcBef>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spcBef>
                <a:spcPct val="20000"/>
              </a:spcBef>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spcBef>
                <a:spcPct val="20000"/>
              </a:spcBef>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lvl="0"/>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2171700" indent="-3429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16002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34946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
        <p:nvSpPr>
          <p:cNvPr id="10" name="テキスト プレースホルダー 4">
            <a:extLst>
              <a:ext uri="{FF2B5EF4-FFF2-40B4-BE49-F238E27FC236}">
                <a16:creationId xmlns:a16="http://schemas.microsoft.com/office/drawing/2014/main" id="{3F94BC75-6F5F-9C46-837E-D055ED03FE75}"/>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70361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正方形/長方形 7">
            <a:extLst>
              <a:ext uri="{FF2B5EF4-FFF2-40B4-BE49-F238E27FC236}">
                <a16:creationId xmlns:a16="http://schemas.microsoft.com/office/drawing/2014/main" id="{0728FBEB-E8D8-4144-BC5F-95BD4239BD16}"/>
              </a:ext>
            </a:extLst>
          </p:cNvPr>
          <p:cNvSpPr/>
          <p:nvPr userDrawn="1"/>
        </p:nvSpPr>
        <p:spPr>
          <a:xfrm>
            <a:off x="0" y="6562905"/>
            <a:ext cx="12192000" cy="295095"/>
          </a:xfrm>
          <a:prstGeom prst="rect">
            <a:avLst/>
          </a:prstGeom>
          <a:solidFill>
            <a:srgbClr val="00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5" name="図 4">
            <a:extLst>
              <a:ext uri="{FF2B5EF4-FFF2-40B4-BE49-F238E27FC236}">
                <a16:creationId xmlns:a16="http://schemas.microsoft.com/office/drawing/2014/main" id="{ACC0788B-F701-1E45-AEEF-CBC27D8609D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99907" y="6569968"/>
            <a:ext cx="1488843" cy="288032"/>
          </a:xfrm>
          <a:prstGeom prst="rect">
            <a:avLst/>
          </a:prstGeom>
        </p:spPr>
      </p:pic>
    </p:spTree>
    <p:extLst>
      <p:ext uri="{BB962C8B-B14F-4D97-AF65-F5344CB8AC3E}">
        <p14:creationId xmlns:p14="http://schemas.microsoft.com/office/powerpoint/2010/main" val="34318593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7" r:id="rId4"/>
    <p:sldLayoutId id="2147483661" r:id="rId5"/>
    <p:sldLayoutId id="2147483668" r:id="rId6"/>
    <p:sldLayoutId id="2147483651" r:id="rId7"/>
    <p:sldLayoutId id="2147483652" r:id="rId8"/>
    <p:sldLayoutId id="2147483664" r:id="rId9"/>
    <p:sldLayoutId id="2147483653" r:id="rId10"/>
    <p:sldLayoutId id="2147483654" r:id="rId11"/>
    <p:sldLayoutId id="2147483662" r:id="rId12"/>
    <p:sldLayoutId id="2147483669" r:id="rId13"/>
    <p:sldLayoutId id="2147483670" r:id="rId14"/>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tiff"/><Relationship Id="rId5" Type="http://schemas.openxmlformats.org/officeDocument/2006/relationships/hyperlink" Target="https://textmining.userlocal.jp/"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textmining.userlocal.jp/"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tiff"/><Relationship Id="rId4" Type="http://schemas.openxmlformats.org/officeDocument/2006/relationships/hyperlink" Target="https://textmining.userlocal.j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extmining.userlocal.jp/"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aozora.gr.jp/"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textmining.userlocal.jp/"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extmining.userlocal.jp/" TargetMode="External"/><Relationship Id="rId1" Type="http://schemas.openxmlformats.org/officeDocument/2006/relationships/slideLayout" Target="../slideLayouts/slideLayout5.xml"/><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53178CBB-83AE-7346-A485-C69B4703092E}"/>
              </a:ext>
            </a:extLst>
          </p:cNvPr>
          <p:cNvSpPr>
            <a:spLocks noGrp="1"/>
          </p:cNvSpPr>
          <p:nvPr>
            <p:ph type="subTitle" idx="1"/>
          </p:nvPr>
        </p:nvSpPr>
        <p:spPr>
          <a:xfrm>
            <a:off x="3813965" y="3284985"/>
            <a:ext cx="4564070" cy="584775"/>
          </a:xfrm>
          <a:solidFill>
            <a:schemeClr val="bg1">
              <a:alpha val="51000"/>
            </a:schemeClr>
          </a:solidFill>
        </p:spPr>
        <p:txBody>
          <a:bodyPr wrap="none">
            <a:spAutoFit/>
          </a:bodyPr>
          <a:lstStyle/>
          <a:p>
            <a:r>
              <a:rPr lang="en-US" altLang="ja-JP" dirty="0"/>
              <a:t>AI</a:t>
            </a:r>
            <a:r>
              <a:rPr lang="ja-JP" altLang="en-US"/>
              <a:t>テキストマイニング演習</a:t>
            </a:r>
          </a:p>
        </p:txBody>
      </p:sp>
      <p:sp>
        <p:nvSpPr>
          <p:cNvPr id="5" name="タイトル 4">
            <a:extLst>
              <a:ext uri="{FF2B5EF4-FFF2-40B4-BE49-F238E27FC236}">
                <a16:creationId xmlns:a16="http://schemas.microsoft.com/office/drawing/2014/main" id="{14517067-D599-4844-BC97-DD29DA77C397}"/>
              </a:ext>
            </a:extLst>
          </p:cNvPr>
          <p:cNvSpPr>
            <a:spLocks noGrp="1"/>
          </p:cNvSpPr>
          <p:nvPr>
            <p:ph type="ctrTitle"/>
          </p:nvPr>
        </p:nvSpPr>
        <p:spPr/>
        <p:txBody>
          <a:bodyPr/>
          <a:lstStyle/>
          <a:p>
            <a:r>
              <a:rPr lang="ja-JP" altLang="en-US"/>
              <a:t>データサイエンス・リテラシー（１）</a:t>
            </a:r>
            <a:endParaRPr kumimoji="1" lang="ja-JP" altLang="en-US"/>
          </a:p>
        </p:txBody>
      </p:sp>
      <p:pic>
        <p:nvPicPr>
          <p:cNvPr id="18" name="図 17">
            <a:extLst>
              <a:ext uri="{FF2B5EF4-FFF2-40B4-BE49-F238E27FC236}">
                <a16:creationId xmlns:a16="http://schemas.microsoft.com/office/drawing/2014/main" id="{4976152F-CFA6-664F-9244-26E0680527D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688" y="3068960"/>
            <a:ext cx="5082674" cy="2859475"/>
          </a:xfrm>
          <a:prstGeom prst="rect">
            <a:avLst/>
          </a:prstGeom>
        </p:spPr>
      </p:pic>
      <p:sp>
        <p:nvSpPr>
          <p:cNvPr id="2" name="テキスト ボックス 1">
            <a:extLst>
              <a:ext uri="{FF2B5EF4-FFF2-40B4-BE49-F238E27FC236}">
                <a16:creationId xmlns:a16="http://schemas.microsoft.com/office/drawing/2014/main" id="{8751F130-513E-D049-85FC-BD787DC1AEDE}"/>
              </a:ext>
            </a:extLst>
          </p:cNvPr>
          <p:cNvSpPr txBox="1"/>
          <p:nvPr/>
        </p:nvSpPr>
        <p:spPr>
          <a:xfrm>
            <a:off x="551384" y="5589240"/>
            <a:ext cx="3825086" cy="492443"/>
          </a:xfrm>
          <a:prstGeom prst="rect">
            <a:avLst/>
          </a:prstGeom>
          <a:solidFill>
            <a:srgbClr val="FFFFFF">
              <a:alpha val="49804"/>
            </a:srgbClr>
          </a:solidFill>
        </p:spPr>
        <p:txBody>
          <a:bodyPr wrap="none" rtlCol="0">
            <a:spAutoFit/>
          </a:bodyPr>
          <a:lstStyle/>
          <a:p>
            <a:r>
              <a:rPr kumimoji="1" lang="ja-JP" altLang="en-US" sz="1400">
                <a:solidFill>
                  <a:schemeClr val="tx1">
                    <a:lumMod val="50000"/>
                    <a:lumOff val="50000"/>
                  </a:schemeClr>
                </a:solidFill>
                <a:latin typeface="Meiryo UI" panose="020B0604030504040204" pitchFamily="34" charset="-128"/>
                <a:ea typeface="Meiryo UI" panose="020B0604030504040204" pitchFamily="34" charset="-128"/>
              </a:rPr>
              <a:t>宮沢賢治「グスコーブドリの伝記」</a:t>
            </a:r>
            <a:r>
              <a:rPr lang="ja-JP" altLang="en-US" sz="1400">
                <a:solidFill>
                  <a:schemeClr val="tx1">
                    <a:lumMod val="50000"/>
                    <a:lumOff val="50000"/>
                  </a:schemeClr>
                </a:solidFill>
                <a:latin typeface="Meiryo UI" panose="020B0604030504040204" pitchFamily="34" charset="-128"/>
                <a:ea typeface="Meiryo UI" panose="020B0604030504040204" pitchFamily="34" charset="-128"/>
              </a:rPr>
              <a:t>によるワードクラウド</a:t>
            </a:r>
            <a:endParaRPr lang="en-US" altLang="ja-JP" sz="1400" dirty="0">
              <a:solidFill>
                <a:schemeClr val="tx1">
                  <a:lumMod val="50000"/>
                  <a:lumOff val="50000"/>
                </a:schemeClr>
              </a:solidFill>
              <a:latin typeface="Meiryo UI" panose="020B0604030504040204" pitchFamily="34" charset="-128"/>
              <a:ea typeface="Meiryo UI" panose="020B0604030504040204" pitchFamily="34" charset="-128"/>
            </a:endParaRPr>
          </a:p>
          <a:p>
            <a:r>
              <a:rPr lang="ja-JP" altLang="en-US" sz="1200">
                <a:solidFill>
                  <a:schemeClr val="tx1">
                    <a:lumMod val="50000"/>
                    <a:lumOff val="50000"/>
                  </a:schemeClr>
                </a:solidFill>
                <a:latin typeface="Meiryo UI" panose="020B0604030504040204" pitchFamily="34" charset="-128"/>
                <a:ea typeface="Meiryo UI" panose="020B0604030504040204" pitchFamily="34" charset="-128"/>
              </a:rPr>
              <a:t>株）ユーザーローカルの</a:t>
            </a:r>
            <a:r>
              <a:rPr lang="en-US" altLang="ja-JP" sz="1200" dirty="0">
                <a:solidFill>
                  <a:schemeClr val="tx1">
                    <a:lumMod val="50000"/>
                    <a:lumOff val="50000"/>
                  </a:schemeClr>
                </a:solidFill>
                <a:latin typeface="Meiryo UI" panose="020B0604030504040204" pitchFamily="34" charset="-128"/>
                <a:ea typeface="Meiryo UI" panose="020B0604030504040204" pitchFamily="34" charset="-128"/>
              </a:rPr>
              <a:t>AI</a:t>
            </a:r>
            <a:r>
              <a:rPr lang="ja-JP" altLang="en-US" sz="1200">
                <a:solidFill>
                  <a:schemeClr val="tx1">
                    <a:lumMod val="50000"/>
                    <a:lumOff val="50000"/>
                  </a:schemeClr>
                </a:solidFill>
                <a:latin typeface="Meiryo UI" panose="020B0604030504040204" pitchFamily="34" charset="-128"/>
                <a:ea typeface="Meiryo UI" panose="020B0604030504040204" pitchFamily="34" charset="-128"/>
              </a:rPr>
              <a:t>テキストマイニング利用</a:t>
            </a:r>
            <a:endParaRPr kumimoji="1" lang="ja-JP" altLang="en-US" sz="1200">
              <a:solidFill>
                <a:schemeClr val="tx1">
                  <a:lumMod val="50000"/>
                  <a:lumOff val="50000"/>
                </a:schemeClr>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73050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コンテンツ プレースホルダー 22">
            <a:extLst>
              <a:ext uri="{FF2B5EF4-FFF2-40B4-BE49-F238E27FC236}">
                <a16:creationId xmlns:a16="http://schemas.microsoft.com/office/drawing/2014/main" id="{25C83B4C-B7A2-4D4D-8F4B-FB20C5484439}"/>
              </a:ext>
            </a:extLst>
          </p:cNvPr>
          <p:cNvPicPr>
            <a:picLocks noChangeAspect="1"/>
          </p:cNvPicPr>
          <p:nvPr/>
        </p:nvPicPr>
        <p:blipFill rotWithShape="1">
          <a:blip r:embed="rId3">
            <a:extLst>
              <a:ext uri="{28A0092B-C50C-407E-A947-70E740481C1C}">
                <a14:useLocalDpi xmlns:a14="http://schemas.microsoft.com/office/drawing/2010/main" val="0"/>
              </a:ext>
            </a:extLst>
          </a:blip>
          <a:srcRect b="50620"/>
          <a:stretch/>
        </p:blipFill>
        <p:spPr>
          <a:xfrm>
            <a:off x="279872" y="1556793"/>
            <a:ext cx="11632255" cy="2664295"/>
          </a:xfrm>
          <a:prstGeom prst="rect">
            <a:avLst/>
          </a:prstGeom>
          <a:ln w="6350">
            <a:noFill/>
          </a:ln>
        </p:spPr>
      </p:pic>
      <p:pic>
        <p:nvPicPr>
          <p:cNvPr id="28" name="図 27">
            <a:extLst>
              <a:ext uri="{FF2B5EF4-FFF2-40B4-BE49-F238E27FC236}">
                <a16:creationId xmlns:a16="http://schemas.microsoft.com/office/drawing/2014/main" id="{DFE0CFC4-1F0B-BD43-A2DC-181C7774D945}"/>
              </a:ext>
            </a:extLst>
          </p:cNvPr>
          <p:cNvPicPr>
            <a:picLocks noChangeAspect="1"/>
          </p:cNvPicPr>
          <p:nvPr/>
        </p:nvPicPr>
        <p:blipFill rotWithShape="1">
          <a:blip r:embed="rId4">
            <a:extLst>
              <a:ext uri="{28A0092B-C50C-407E-A947-70E740481C1C}">
                <a14:useLocalDpi xmlns:a14="http://schemas.microsoft.com/office/drawing/2010/main" val="0"/>
              </a:ext>
            </a:extLst>
          </a:blip>
          <a:srcRect t="-1" b="62607"/>
          <a:stretch/>
        </p:blipFill>
        <p:spPr>
          <a:xfrm>
            <a:off x="119336" y="4365104"/>
            <a:ext cx="11747079" cy="2024795"/>
          </a:xfrm>
          <a:prstGeom prst="rect">
            <a:avLst/>
          </a:prstGeom>
        </p:spPr>
      </p:pic>
      <p:sp>
        <p:nvSpPr>
          <p:cNvPr id="4" name="スライド番号プレースホルダー 3">
            <a:extLst>
              <a:ext uri="{FF2B5EF4-FFF2-40B4-BE49-F238E27FC236}">
                <a16:creationId xmlns:a16="http://schemas.microsoft.com/office/drawing/2014/main" id="{02C72686-46F1-8F4A-B1A9-EFB508A89924}"/>
              </a:ext>
            </a:extLst>
          </p:cNvPr>
          <p:cNvSpPr>
            <a:spLocks noGrp="1"/>
          </p:cNvSpPr>
          <p:nvPr>
            <p:ph type="sldNum" sz="quarter" idx="12"/>
          </p:nvPr>
        </p:nvSpPr>
        <p:spPr/>
        <p:txBody>
          <a:bodyPr/>
          <a:lstStyle/>
          <a:p>
            <a:fld id="{AC026BDF-97B0-402E-8580-15579999136A}" type="slidenum">
              <a:rPr lang="ja-JP" altLang="en-US" smtClean="0"/>
              <a:pPr/>
              <a:t>10</a:t>
            </a:fld>
            <a:endParaRPr lang="ja-JP" altLang="en-US"/>
          </a:p>
        </p:txBody>
      </p:sp>
      <p:sp>
        <p:nvSpPr>
          <p:cNvPr id="5" name="テキスト プレースホルダー 4">
            <a:extLst>
              <a:ext uri="{FF2B5EF4-FFF2-40B4-BE49-F238E27FC236}">
                <a16:creationId xmlns:a16="http://schemas.microsoft.com/office/drawing/2014/main" id="{DB3CDA4D-1DFE-EA41-8BFF-22FFE7CE2DEF}"/>
              </a:ext>
            </a:extLst>
          </p:cNvPr>
          <p:cNvSpPr>
            <a:spLocks noGrp="1"/>
          </p:cNvSpPr>
          <p:nvPr>
            <p:ph type="body" sz="quarter" idx="13"/>
          </p:nvPr>
        </p:nvSpPr>
        <p:spPr>
          <a:xfrm>
            <a:off x="527051" y="1197571"/>
            <a:ext cx="11137900" cy="503237"/>
          </a:xfrm>
        </p:spPr>
        <p:txBody>
          <a:bodyPr>
            <a:normAutofit fontScale="92500" lnSpcReduction="20000"/>
          </a:bodyPr>
          <a:lstStyle/>
          <a:p>
            <a:r>
              <a:rPr kumimoji="1" lang="ja-JP" altLang="en-US"/>
              <a:t>文章中に出現する品詞ごとの単語の頻度表</a:t>
            </a:r>
          </a:p>
        </p:txBody>
      </p:sp>
      <p:sp>
        <p:nvSpPr>
          <p:cNvPr id="6" name="タイトル 5">
            <a:extLst>
              <a:ext uri="{FF2B5EF4-FFF2-40B4-BE49-F238E27FC236}">
                <a16:creationId xmlns:a16="http://schemas.microsoft.com/office/drawing/2014/main" id="{08DFF0A5-A563-8848-9793-542335831390}"/>
              </a:ext>
            </a:extLst>
          </p:cNvPr>
          <p:cNvSpPr>
            <a:spLocks noGrp="1"/>
          </p:cNvSpPr>
          <p:nvPr>
            <p:ph type="title"/>
          </p:nvPr>
        </p:nvSpPr>
        <p:spPr/>
        <p:txBody>
          <a:bodyPr/>
          <a:lstStyle/>
          <a:p>
            <a:r>
              <a:rPr kumimoji="1" lang="ja-JP" altLang="en-US"/>
              <a:t>単語出現頻度</a:t>
            </a:r>
          </a:p>
        </p:txBody>
      </p:sp>
      <p:sp>
        <p:nvSpPr>
          <p:cNvPr id="7" name="テキスト プレースホルダー 6">
            <a:extLst>
              <a:ext uri="{FF2B5EF4-FFF2-40B4-BE49-F238E27FC236}">
                <a16:creationId xmlns:a16="http://schemas.microsoft.com/office/drawing/2014/main" id="{0B4EBBD8-23E2-F245-849C-A5FD05B3EAB8}"/>
              </a:ext>
            </a:extLst>
          </p:cNvPr>
          <p:cNvSpPr>
            <a:spLocks noGrp="1"/>
          </p:cNvSpPr>
          <p:nvPr>
            <p:ph type="body" sz="quarter" idx="14"/>
          </p:nvPr>
        </p:nvSpPr>
        <p:spPr/>
        <p:txBody>
          <a:bodyPr/>
          <a:lstStyle/>
          <a:p>
            <a:r>
              <a:rPr lang="en-US" altLang="ja-JP" dirty="0"/>
              <a:t>AI</a:t>
            </a:r>
            <a:r>
              <a:rPr lang="ja-JP" altLang="en-US"/>
              <a:t>テキストマイニング</a:t>
            </a:r>
            <a:endParaRPr kumimoji="1" lang="ja-JP" altLang="en-US"/>
          </a:p>
        </p:txBody>
      </p:sp>
      <p:sp>
        <p:nvSpPr>
          <p:cNvPr id="30" name="テキスト ボックス 29">
            <a:extLst>
              <a:ext uri="{FF2B5EF4-FFF2-40B4-BE49-F238E27FC236}">
                <a16:creationId xmlns:a16="http://schemas.microsoft.com/office/drawing/2014/main" id="{E29C9C54-0FA4-DC43-B66D-8FDF074A477C}"/>
              </a:ext>
            </a:extLst>
          </p:cNvPr>
          <p:cNvSpPr txBox="1"/>
          <p:nvPr/>
        </p:nvSpPr>
        <p:spPr>
          <a:xfrm>
            <a:off x="4760074" y="6093296"/>
            <a:ext cx="2416046" cy="369332"/>
          </a:xfrm>
          <a:prstGeom prst="rect">
            <a:avLst/>
          </a:prstGeom>
          <a:solidFill>
            <a:srgbClr val="FFFFFF"/>
          </a:solidFill>
        </p:spPr>
        <p:txBody>
          <a:bodyPr wrap="none" rtlCol="0">
            <a:spAutoFit/>
          </a:bodyPr>
          <a:lstStyle/>
          <a:p>
            <a:r>
              <a:rPr kumimoji="1" lang="ja-JP" altLang="en-US"/>
              <a:t>芥川龍之介　「羅生門」</a:t>
            </a:r>
          </a:p>
        </p:txBody>
      </p:sp>
      <p:sp>
        <p:nvSpPr>
          <p:cNvPr id="31" name="テキスト ボックス 30">
            <a:extLst>
              <a:ext uri="{FF2B5EF4-FFF2-40B4-BE49-F238E27FC236}">
                <a16:creationId xmlns:a16="http://schemas.microsoft.com/office/drawing/2014/main" id="{F8FAB074-054A-3F4E-A825-08E560A0D88F}"/>
              </a:ext>
            </a:extLst>
          </p:cNvPr>
          <p:cNvSpPr txBox="1"/>
          <p:nvPr/>
        </p:nvSpPr>
        <p:spPr>
          <a:xfrm>
            <a:off x="551384" y="3311406"/>
            <a:ext cx="800219" cy="261610"/>
          </a:xfrm>
          <a:prstGeom prst="rect">
            <a:avLst/>
          </a:prstGeom>
          <a:noFill/>
        </p:spPr>
        <p:txBody>
          <a:bodyPr wrap="none" rtlCol="0">
            <a:spAutoFit/>
          </a:bodyPr>
          <a:lstStyle/>
          <a:p>
            <a:r>
              <a:rPr kumimoji="1" lang="ja-JP" altLang="en-US" sz="1100">
                <a:latin typeface="Meiryo UI" panose="020B0604030504040204" pitchFamily="34" charset="-128"/>
                <a:ea typeface="Meiryo UI" panose="020B0604030504040204" pitchFamily="34" charset="-128"/>
              </a:rPr>
              <a:t>（にきび）</a:t>
            </a:r>
          </a:p>
        </p:txBody>
      </p:sp>
      <p:sp>
        <p:nvSpPr>
          <p:cNvPr id="32" name="テキスト ボックス 31">
            <a:extLst>
              <a:ext uri="{FF2B5EF4-FFF2-40B4-BE49-F238E27FC236}">
                <a16:creationId xmlns:a16="http://schemas.microsoft.com/office/drawing/2014/main" id="{2425C327-76DC-6B40-A0A1-C8F278C753DE}"/>
              </a:ext>
            </a:extLst>
          </p:cNvPr>
          <p:cNvSpPr txBox="1"/>
          <p:nvPr/>
        </p:nvSpPr>
        <p:spPr>
          <a:xfrm>
            <a:off x="551384" y="3959478"/>
            <a:ext cx="798617" cy="261610"/>
          </a:xfrm>
          <a:prstGeom prst="rect">
            <a:avLst/>
          </a:prstGeom>
          <a:noFill/>
        </p:spPr>
        <p:txBody>
          <a:bodyPr wrap="none" rtlCol="0">
            <a:spAutoFit/>
          </a:bodyPr>
          <a:lstStyle/>
          <a:p>
            <a:r>
              <a:rPr lang="ja-JP" altLang="en-US" sz="1100">
                <a:latin typeface="Meiryo UI" panose="020B0604030504040204" pitchFamily="34" charset="-128"/>
                <a:ea typeface="Meiryo UI" panose="020B0604030504040204" pitchFamily="34" charset="-128"/>
              </a:rPr>
              <a:t>（はしご）</a:t>
            </a:r>
            <a:endParaRPr kumimoji="1" lang="ja-JP" altLang="en-US" sz="1100">
              <a:latin typeface="Meiryo UI" panose="020B0604030504040204" pitchFamily="34" charset="-128"/>
              <a:ea typeface="Meiryo UI" panose="020B0604030504040204" pitchFamily="34" charset="-128"/>
            </a:endParaRPr>
          </a:p>
        </p:txBody>
      </p:sp>
      <p:sp>
        <p:nvSpPr>
          <p:cNvPr id="33" name="テキスト ボックス 32">
            <a:extLst>
              <a:ext uri="{FF2B5EF4-FFF2-40B4-BE49-F238E27FC236}">
                <a16:creationId xmlns:a16="http://schemas.microsoft.com/office/drawing/2014/main" id="{D8891167-219A-394B-9545-B53A7CE7B5EC}"/>
              </a:ext>
            </a:extLst>
          </p:cNvPr>
          <p:cNvSpPr txBox="1"/>
          <p:nvPr/>
        </p:nvSpPr>
        <p:spPr>
          <a:xfrm>
            <a:off x="551384" y="2663334"/>
            <a:ext cx="684803" cy="261610"/>
          </a:xfrm>
          <a:prstGeom prst="rect">
            <a:avLst/>
          </a:prstGeom>
          <a:noFill/>
        </p:spPr>
        <p:txBody>
          <a:bodyPr wrap="none" rtlCol="0">
            <a:spAutoFit/>
          </a:bodyPr>
          <a:lstStyle/>
          <a:p>
            <a:r>
              <a:rPr kumimoji="1" lang="ja-JP" altLang="en-US" sz="1100">
                <a:latin typeface="Meiryo UI" panose="020B0604030504040204" pitchFamily="34" charset="-128"/>
                <a:ea typeface="Meiryo UI" panose="020B0604030504040204" pitchFamily="34" charset="-128"/>
              </a:rPr>
              <a:t>（がし）</a:t>
            </a:r>
          </a:p>
        </p:txBody>
      </p:sp>
      <p:sp>
        <p:nvSpPr>
          <p:cNvPr id="34" name="テキスト ボックス 33">
            <a:extLst>
              <a:ext uri="{FF2B5EF4-FFF2-40B4-BE49-F238E27FC236}">
                <a16:creationId xmlns:a16="http://schemas.microsoft.com/office/drawing/2014/main" id="{FA11CCAD-4F73-7649-9F48-52322F5609F6}"/>
              </a:ext>
            </a:extLst>
          </p:cNvPr>
          <p:cNvSpPr txBox="1"/>
          <p:nvPr/>
        </p:nvSpPr>
        <p:spPr>
          <a:xfrm>
            <a:off x="551384" y="2996952"/>
            <a:ext cx="800219" cy="261610"/>
          </a:xfrm>
          <a:prstGeom prst="rect">
            <a:avLst/>
          </a:prstGeom>
          <a:noFill/>
        </p:spPr>
        <p:txBody>
          <a:bodyPr wrap="none" rtlCol="0">
            <a:spAutoFit/>
          </a:bodyPr>
          <a:lstStyle/>
          <a:p>
            <a:r>
              <a:rPr lang="ja-JP" altLang="en-US" sz="1100">
                <a:latin typeface="Meiryo UI" panose="020B0604030504040204" pitchFamily="34" charset="-128"/>
                <a:ea typeface="Meiryo UI" panose="020B0604030504040204" pitchFamily="34" charset="-128"/>
              </a:rPr>
              <a:t>（しがい）</a:t>
            </a:r>
            <a:endParaRPr kumimoji="1" lang="ja-JP" altLang="en-US" sz="1100">
              <a:latin typeface="Meiryo UI" panose="020B0604030504040204" pitchFamily="34" charset="-128"/>
              <a:ea typeface="Meiryo UI" panose="020B0604030504040204" pitchFamily="34" charset="-128"/>
            </a:endParaRPr>
          </a:p>
        </p:txBody>
      </p:sp>
      <p:sp>
        <p:nvSpPr>
          <p:cNvPr id="35" name="テキスト ボックス 34">
            <a:extLst>
              <a:ext uri="{FF2B5EF4-FFF2-40B4-BE49-F238E27FC236}">
                <a16:creationId xmlns:a16="http://schemas.microsoft.com/office/drawing/2014/main" id="{36CE5A34-F9B3-4E49-862A-569CD354918E}"/>
              </a:ext>
            </a:extLst>
          </p:cNvPr>
          <p:cNvSpPr txBox="1"/>
          <p:nvPr/>
        </p:nvSpPr>
        <p:spPr>
          <a:xfrm>
            <a:off x="3116857" y="3589665"/>
            <a:ext cx="3031263" cy="1969770"/>
          </a:xfrm>
          <a:prstGeom prst="rect">
            <a:avLst/>
          </a:prstGeom>
          <a:solidFill>
            <a:srgbClr val="FFFFFF">
              <a:alpha val="60000"/>
            </a:srgbClr>
          </a:solidFill>
        </p:spPr>
        <p:txBody>
          <a:bodyPr wrap="square" lIns="0" tIns="0" rIns="0" bIns="0" rtlCol="0">
            <a:spAutoFit/>
          </a:bodyPr>
          <a:lstStyle/>
          <a:p>
            <a:pPr marL="285750" indent="-285750">
              <a:buFont typeface="Wingdings" pitchFamily="2" charset="2"/>
              <a:buChar char="l"/>
            </a:pPr>
            <a:r>
              <a:rPr kumimoji="1" lang="ja-JP" altLang="en-US" sz="1600">
                <a:latin typeface="Meiryo UI" panose="020B0604030504040204" pitchFamily="34" charset="-128"/>
                <a:ea typeface="Meiryo UI" panose="020B0604030504040204" pitchFamily="34" charset="-128"/>
              </a:rPr>
              <a:t>主人公である「下人」や「老婆」</a:t>
            </a:r>
            <a:r>
              <a:rPr lang="ja-JP" altLang="en-US" sz="1600">
                <a:latin typeface="Meiryo UI" panose="020B0604030504040204" pitchFamily="34" charset="-128"/>
                <a:ea typeface="Meiryo UI" panose="020B0604030504040204" pitchFamily="34" charset="-128"/>
              </a:rPr>
              <a:t>の頻度が非常に高い</a:t>
            </a:r>
            <a:r>
              <a:rPr lang="en-US" altLang="ja-JP" sz="1600" dirty="0">
                <a:latin typeface="Meiryo UI" panose="020B0604030504040204" pitchFamily="34" charset="-128"/>
                <a:ea typeface="Meiryo UI" panose="020B0604030504040204" pitchFamily="34" charset="-128"/>
              </a:rPr>
              <a:t>.</a:t>
            </a:r>
          </a:p>
          <a:p>
            <a:pPr marL="285750" indent="-285750">
              <a:buFont typeface="Wingdings" pitchFamily="2" charset="2"/>
              <a:buChar char="l"/>
            </a:pPr>
            <a:r>
              <a:rPr lang="ja-JP" altLang="en-US" sz="1600">
                <a:latin typeface="Meiryo UI" panose="020B0604030504040204" pitchFamily="34" charset="-128"/>
                <a:ea typeface="Meiryo UI" panose="020B0604030504040204" pitchFamily="34" charset="-128"/>
              </a:rPr>
              <a:t>下人</a:t>
            </a:r>
            <a:r>
              <a:rPr kumimoji="1" lang="ja-JP" altLang="en-US" sz="1600">
                <a:latin typeface="Meiryo UI" panose="020B0604030504040204" pitchFamily="34" charset="-128"/>
                <a:ea typeface="Meiryo UI" panose="020B0604030504040204" pitchFamily="34" charset="-128"/>
              </a:rPr>
              <a:t>の特徴である「面皰（にきび）」が頻度が高く強調されている</a:t>
            </a:r>
            <a:r>
              <a:rPr lang="en-US" altLang="ja-JP" sz="1600" dirty="0">
                <a:latin typeface="Meiryo UI" panose="020B0604030504040204" pitchFamily="34" charset="-128"/>
                <a:ea typeface="Meiryo UI" panose="020B0604030504040204" pitchFamily="34" charset="-128"/>
              </a:rPr>
              <a:t>.</a:t>
            </a:r>
            <a:endParaRPr kumimoji="1" lang="en-US" altLang="ja-JP" sz="1600"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lang="ja-JP" altLang="en-US" sz="1600">
                <a:latin typeface="Meiryo UI" panose="020B0604030504040204" pitchFamily="34" charset="-128"/>
                <a:ea typeface="Meiryo UI" panose="020B0604030504040204" pitchFamily="34" charset="-128"/>
              </a:rPr>
              <a:t>舞台である羅生門と梯子、さらに状況を示す陰鬱な印象を与える言葉が多く使用されている</a:t>
            </a:r>
            <a:r>
              <a:rPr lang="en-US" altLang="ja-JP" sz="1600" dirty="0">
                <a:latin typeface="Meiryo UI" panose="020B0604030504040204" pitchFamily="34" charset="-128"/>
                <a:ea typeface="Meiryo UI" panose="020B0604030504040204" pitchFamily="34" charset="-128"/>
              </a:rPr>
              <a:t>.</a:t>
            </a:r>
            <a:endParaRPr kumimoji="1" lang="en-US" altLang="ja-JP" sz="1600" dirty="0">
              <a:latin typeface="Meiryo UI" panose="020B0604030504040204" pitchFamily="34" charset="-128"/>
              <a:ea typeface="Meiryo UI" panose="020B0604030504040204" pitchFamily="34" charset="-128"/>
            </a:endParaRPr>
          </a:p>
        </p:txBody>
      </p:sp>
      <p:sp>
        <p:nvSpPr>
          <p:cNvPr id="36" name="テキスト ボックス 35">
            <a:extLst>
              <a:ext uri="{FF2B5EF4-FFF2-40B4-BE49-F238E27FC236}">
                <a16:creationId xmlns:a16="http://schemas.microsoft.com/office/drawing/2014/main" id="{E56FF23A-4F4B-8244-891E-21992572889E}"/>
              </a:ext>
            </a:extLst>
          </p:cNvPr>
          <p:cNvSpPr txBox="1"/>
          <p:nvPr/>
        </p:nvSpPr>
        <p:spPr>
          <a:xfrm>
            <a:off x="6363276" y="2985792"/>
            <a:ext cx="665567" cy="261610"/>
          </a:xfrm>
          <a:prstGeom prst="rect">
            <a:avLst/>
          </a:prstGeom>
          <a:noFill/>
        </p:spPr>
        <p:txBody>
          <a:bodyPr wrap="none" rtlCol="0">
            <a:spAutoFit/>
          </a:bodyPr>
          <a:lstStyle/>
          <a:p>
            <a:r>
              <a:rPr lang="ja-JP" altLang="en-US" sz="1100">
                <a:latin typeface="Meiryo UI" panose="020B0604030504040204" pitchFamily="34" charset="-128"/>
                <a:ea typeface="Meiryo UI" panose="020B0604030504040204" pitchFamily="34" charset="-128"/>
              </a:rPr>
              <a:t>（なく）</a:t>
            </a:r>
            <a:endParaRPr kumimoji="1" lang="ja-JP" altLang="en-US" sz="1100">
              <a:latin typeface="Meiryo UI" panose="020B0604030504040204" pitchFamily="34" charset="-128"/>
              <a:ea typeface="Meiryo UI" panose="020B0604030504040204" pitchFamily="34" charset="-128"/>
            </a:endParaRPr>
          </a:p>
        </p:txBody>
      </p:sp>
      <p:sp>
        <p:nvSpPr>
          <p:cNvPr id="37" name="テキスト ボックス 36">
            <a:extLst>
              <a:ext uri="{FF2B5EF4-FFF2-40B4-BE49-F238E27FC236}">
                <a16:creationId xmlns:a16="http://schemas.microsoft.com/office/drawing/2014/main" id="{DD197E96-C5F1-494F-9006-93B4C128C6D4}"/>
              </a:ext>
            </a:extLst>
          </p:cNvPr>
          <p:cNvSpPr txBox="1"/>
          <p:nvPr/>
        </p:nvSpPr>
        <p:spPr>
          <a:xfrm>
            <a:off x="9892537" y="3776946"/>
            <a:ext cx="2221269" cy="1477328"/>
          </a:xfrm>
          <a:prstGeom prst="rect">
            <a:avLst/>
          </a:prstGeom>
          <a:solidFill>
            <a:srgbClr val="FFFFFF">
              <a:alpha val="60000"/>
            </a:srgbClr>
          </a:solidFill>
        </p:spPr>
        <p:txBody>
          <a:bodyPr wrap="square" lIns="0" tIns="0" rIns="0" bIns="0" rtlCol="0">
            <a:spAutoFit/>
          </a:bodyPr>
          <a:lstStyle/>
          <a:p>
            <a:pPr marL="127000" indent="-127000">
              <a:buFont typeface="Wingdings" pitchFamily="2" charset="2"/>
              <a:buChar char="l"/>
            </a:pPr>
            <a:r>
              <a:rPr kumimoji="1" lang="ja-JP" altLang="en-US" sz="1600">
                <a:latin typeface="Meiryo UI" panose="020B0604030504040204" pitchFamily="34" charset="-128"/>
                <a:ea typeface="Meiryo UI" panose="020B0604030504040204" pitchFamily="34" charset="-128"/>
              </a:rPr>
              <a:t>一般的な「云う」</a:t>
            </a:r>
            <a:r>
              <a:rPr lang="ja-JP" altLang="en-US" sz="1600">
                <a:latin typeface="Meiryo UI" panose="020B0604030504040204" pitchFamily="34" charset="-128"/>
                <a:ea typeface="Meiryo UI" panose="020B0604030504040204" pitchFamily="34" charset="-128"/>
              </a:rPr>
              <a:t>、「上る」の他に鴉が「啼く」や死骸が「棄て」られ流などの退廃的な状況を示す言葉が上位に現れた</a:t>
            </a:r>
            <a:r>
              <a:rPr lang="en-US" altLang="ja-JP" sz="1600" dirty="0">
                <a:latin typeface="Meiryo UI" panose="020B0604030504040204" pitchFamily="34" charset="-128"/>
                <a:ea typeface="Meiryo UI" panose="020B0604030504040204" pitchFamily="34" charset="-128"/>
              </a:rPr>
              <a:t>.</a:t>
            </a:r>
          </a:p>
          <a:p>
            <a:pPr marL="285750" indent="-285750">
              <a:buFont typeface="Wingdings" pitchFamily="2" charset="2"/>
              <a:buChar char="l"/>
            </a:pPr>
            <a:endParaRPr kumimoji="1" lang="en-US" altLang="ja-JP" sz="1600" dirty="0">
              <a:latin typeface="Meiryo UI" panose="020B0604030504040204" pitchFamily="34" charset="-128"/>
              <a:ea typeface="Meiryo UI" panose="020B0604030504040204" pitchFamily="34" charset="-128"/>
            </a:endParaRPr>
          </a:p>
        </p:txBody>
      </p:sp>
      <p:sp>
        <p:nvSpPr>
          <p:cNvPr id="17" name="フッター プレースホルダー 2">
            <a:extLst>
              <a:ext uri="{FF2B5EF4-FFF2-40B4-BE49-F238E27FC236}">
                <a16:creationId xmlns:a16="http://schemas.microsoft.com/office/drawing/2014/main" id="{9970FEC4-4637-8B4A-B7DA-FA017E919308}"/>
              </a:ext>
            </a:extLst>
          </p:cNvPr>
          <p:cNvSpPr txBox="1">
            <a:spLocks/>
          </p:cNvSpPr>
          <p:nvPr/>
        </p:nvSpPr>
        <p:spPr>
          <a:xfrm>
            <a:off x="7752185" y="476672"/>
            <a:ext cx="3863362" cy="487286"/>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 altLang="ja-JP" sz="1600">
                <a:hlinkClick r:id="rId5"/>
              </a:rPr>
              <a:t>https://textmining.userlocal.jp/</a:t>
            </a:r>
            <a:endParaRPr lang="ja-JP" altLang="en-US" sz="1600"/>
          </a:p>
        </p:txBody>
      </p:sp>
      <p:pic>
        <p:nvPicPr>
          <p:cNvPr id="18" name="図 17">
            <a:extLst>
              <a:ext uri="{FF2B5EF4-FFF2-40B4-BE49-F238E27FC236}">
                <a16:creationId xmlns:a16="http://schemas.microsoft.com/office/drawing/2014/main" id="{AAE2D052-D3CB-9A42-915D-74AFD801A5E8}"/>
              </a:ext>
            </a:extLst>
          </p:cNvPr>
          <p:cNvPicPr>
            <a:picLocks noChangeAspect="1"/>
          </p:cNvPicPr>
          <p:nvPr/>
        </p:nvPicPr>
        <p:blipFill>
          <a:blip r:embed="rId6"/>
          <a:stretch>
            <a:fillRect/>
          </a:stretch>
        </p:blipFill>
        <p:spPr>
          <a:xfrm>
            <a:off x="6618871" y="61394"/>
            <a:ext cx="4739955" cy="487286"/>
          </a:xfrm>
          <a:prstGeom prst="rect">
            <a:avLst/>
          </a:prstGeom>
        </p:spPr>
      </p:pic>
      <p:sp>
        <p:nvSpPr>
          <p:cNvPr id="19" name="テキスト ボックス 18">
            <a:extLst>
              <a:ext uri="{FF2B5EF4-FFF2-40B4-BE49-F238E27FC236}">
                <a16:creationId xmlns:a16="http://schemas.microsoft.com/office/drawing/2014/main" id="{FA32E166-2011-4348-B468-A773E78D4990}"/>
              </a:ext>
            </a:extLst>
          </p:cNvPr>
          <p:cNvSpPr txBox="1"/>
          <p:nvPr/>
        </p:nvSpPr>
        <p:spPr>
          <a:xfrm>
            <a:off x="3503849" y="2025714"/>
            <a:ext cx="3653564" cy="646331"/>
          </a:xfrm>
          <a:prstGeom prst="rect">
            <a:avLst/>
          </a:prstGeom>
          <a:solidFill>
            <a:srgbClr val="FFFFFF">
              <a:alpha val="73000"/>
            </a:srgbClr>
          </a:solidFill>
          <a:ln>
            <a:solidFill>
              <a:schemeClr val="accent2"/>
            </a:solidFill>
          </a:ln>
        </p:spPr>
        <p:txBody>
          <a:bodyPr wrap="none" rtlCol="0">
            <a:spAutoFit/>
          </a:bodyPr>
          <a:lstStyle/>
          <a:p>
            <a:r>
              <a:rPr kumimoji="1" lang="ja-JP" altLang="en-US"/>
              <a:t>「スコア」をクリックすると作品独特な</a:t>
            </a:r>
            <a:endParaRPr kumimoji="1" lang="en-US" altLang="ja-JP" dirty="0"/>
          </a:p>
          <a:p>
            <a:r>
              <a:rPr kumimoji="1" lang="ja-JP" altLang="en-US"/>
              <a:t>表現を考慮したランキングになる。</a:t>
            </a:r>
          </a:p>
        </p:txBody>
      </p:sp>
      <p:sp>
        <p:nvSpPr>
          <p:cNvPr id="20" name="下矢印 19">
            <a:extLst>
              <a:ext uri="{FF2B5EF4-FFF2-40B4-BE49-F238E27FC236}">
                <a16:creationId xmlns:a16="http://schemas.microsoft.com/office/drawing/2014/main" id="{BA990191-C9AA-B74B-86DA-911ED73CC020}"/>
              </a:ext>
            </a:extLst>
          </p:cNvPr>
          <p:cNvSpPr/>
          <p:nvPr/>
        </p:nvSpPr>
        <p:spPr>
          <a:xfrm rot="10800000">
            <a:off x="3052911" y="1993516"/>
            <a:ext cx="498518" cy="391367"/>
          </a:xfrm>
          <a:prstGeom prst="downArrow">
            <a:avLst>
              <a:gd name="adj1" fmla="val 50000"/>
              <a:gd name="adj2" fmla="val 5429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extLst>
      <p:ext uri="{BB962C8B-B14F-4D97-AF65-F5344CB8AC3E}">
        <p14:creationId xmlns:p14="http://schemas.microsoft.com/office/powerpoint/2010/main" val="83385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3992C03-233F-F648-8DC9-ABEC471C942B}"/>
              </a:ext>
            </a:extLst>
          </p:cNvPr>
          <p:cNvPicPr>
            <a:picLocks noChangeAspect="1"/>
          </p:cNvPicPr>
          <p:nvPr/>
        </p:nvPicPr>
        <p:blipFill rotWithShape="1">
          <a:blip r:embed="rId2">
            <a:extLst>
              <a:ext uri="{28A0092B-C50C-407E-A947-70E740481C1C}">
                <a14:useLocalDpi xmlns:a14="http://schemas.microsoft.com/office/drawing/2010/main" val="0"/>
              </a:ext>
            </a:extLst>
          </a:blip>
          <a:srcRect l="16044" t="5328" r="16044" b="3801"/>
          <a:stretch/>
        </p:blipFill>
        <p:spPr>
          <a:xfrm>
            <a:off x="695400" y="1679237"/>
            <a:ext cx="4752528" cy="4782644"/>
          </a:xfrm>
          <a:prstGeom prst="rect">
            <a:avLst/>
          </a:prstGeom>
        </p:spPr>
      </p:pic>
      <p:sp>
        <p:nvSpPr>
          <p:cNvPr id="4" name="スライド番号プレースホルダー 3">
            <a:extLst>
              <a:ext uri="{FF2B5EF4-FFF2-40B4-BE49-F238E27FC236}">
                <a16:creationId xmlns:a16="http://schemas.microsoft.com/office/drawing/2014/main" id="{02C72686-46F1-8F4A-B1A9-EFB508A89924}"/>
              </a:ext>
            </a:extLst>
          </p:cNvPr>
          <p:cNvSpPr>
            <a:spLocks noGrp="1"/>
          </p:cNvSpPr>
          <p:nvPr>
            <p:ph type="sldNum" sz="quarter" idx="12"/>
          </p:nvPr>
        </p:nvSpPr>
        <p:spPr/>
        <p:txBody>
          <a:bodyPr/>
          <a:lstStyle/>
          <a:p>
            <a:fld id="{AC026BDF-97B0-402E-8580-15579999136A}" type="slidenum">
              <a:rPr lang="ja-JP" altLang="en-US" smtClean="0"/>
              <a:pPr/>
              <a:t>11</a:t>
            </a:fld>
            <a:endParaRPr lang="ja-JP" altLang="en-US"/>
          </a:p>
        </p:txBody>
      </p:sp>
      <p:sp>
        <p:nvSpPr>
          <p:cNvPr id="5" name="テキスト プレースホルダー 4">
            <a:extLst>
              <a:ext uri="{FF2B5EF4-FFF2-40B4-BE49-F238E27FC236}">
                <a16:creationId xmlns:a16="http://schemas.microsoft.com/office/drawing/2014/main" id="{DB3CDA4D-1DFE-EA41-8BFF-22FFE7CE2DEF}"/>
              </a:ext>
            </a:extLst>
          </p:cNvPr>
          <p:cNvSpPr>
            <a:spLocks noGrp="1"/>
          </p:cNvSpPr>
          <p:nvPr>
            <p:ph type="body" sz="quarter" idx="13"/>
          </p:nvPr>
        </p:nvSpPr>
        <p:spPr/>
        <p:txBody>
          <a:bodyPr>
            <a:normAutofit fontScale="92500" lnSpcReduction="20000"/>
          </a:bodyPr>
          <a:lstStyle/>
          <a:p>
            <a:r>
              <a:rPr lang="ja-JP" altLang="en-US"/>
              <a:t>文章中に出現する単語の出現パターンが似たものを線で結んだ図</a:t>
            </a:r>
            <a:endParaRPr kumimoji="1" lang="ja-JP" altLang="en-US"/>
          </a:p>
        </p:txBody>
      </p:sp>
      <p:sp>
        <p:nvSpPr>
          <p:cNvPr id="6" name="タイトル 5">
            <a:extLst>
              <a:ext uri="{FF2B5EF4-FFF2-40B4-BE49-F238E27FC236}">
                <a16:creationId xmlns:a16="http://schemas.microsoft.com/office/drawing/2014/main" id="{08DFF0A5-A563-8848-9793-542335831390}"/>
              </a:ext>
            </a:extLst>
          </p:cNvPr>
          <p:cNvSpPr>
            <a:spLocks noGrp="1"/>
          </p:cNvSpPr>
          <p:nvPr>
            <p:ph type="title"/>
          </p:nvPr>
        </p:nvSpPr>
        <p:spPr/>
        <p:txBody>
          <a:bodyPr/>
          <a:lstStyle/>
          <a:p>
            <a:r>
              <a:rPr lang="ja-JP" altLang="en-US"/>
              <a:t>共起キーワード</a:t>
            </a:r>
            <a:endParaRPr kumimoji="1" lang="ja-JP" altLang="en-US"/>
          </a:p>
        </p:txBody>
      </p:sp>
      <p:sp>
        <p:nvSpPr>
          <p:cNvPr id="7" name="テキスト プレースホルダー 6">
            <a:extLst>
              <a:ext uri="{FF2B5EF4-FFF2-40B4-BE49-F238E27FC236}">
                <a16:creationId xmlns:a16="http://schemas.microsoft.com/office/drawing/2014/main" id="{0B4EBBD8-23E2-F245-849C-A5FD05B3EAB8}"/>
              </a:ext>
            </a:extLst>
          </p:cNvPr>
          <p:cNvSpPr>
            <a:spLocks noGrp="1"/>
          </p:cNvSpPr>
          <p:nvPr>
            <p:ph type="body" sz="quarter" idx="14"/>
          </p:nvPr>
        </p:nvSpPr>
        <p:spPr/>
        <p:txBody>
          <a:bodyPr/>
          <a:lstStyle/>
          <a:p>
            <a:r>
              <a:rPr lang="en-US" altLang="ja-JP" dirty="0"/>
              <a:t>AI</a:t>
            </a:r>
            <a:r>
              <a:rPr lang="ja-JP" altLang="en-US"/>
              <a:t>テキストマイニング</a:t>
            </a:r>
          </a:p>
        </p:txBody>
      </p:sp>
      <p:sp>
        <p:nvSpPr>
          <p:cNvPr id="14" name="テキスト ボックス 13">
            <a:extLst>
              <a:ext uri="{FF2B5EF4-FFF2-40B4-BE49-F238E27FC236}">
                <a16:creationId xmlns:a16="http://schemas.microsoft.com/office/drawing/2014/main" id="{2500AF67-3A62-5740-B455-724404CCED85}"/>
              </a:ext>
            </a:extLst>
          </p:cNvPr>
          <p:cNvSpPr txBox="1"/>
          <p:nvPr/>
        </p:nvSpPr>
        <p:spPr>
          <a:xfrm>
            <a:off x="191344" y="6156012"/>
            <a:ext cx="2416046" cy="369332"/>
          </a:xfrm>
          <a:prstGeom prst="rect">
            <a:avLst/>
          </a:prstGeom>
          <a:noFill/>
        </p:spPr>
        <p:txBody>
          <a:bodyPr wrap="none" rtlCol="0">
            <a:spAutoFit/>
          </a:bodyPr>
          <a:lstStyle/>
          <a:p>
            <a:r>
              <a:rPr kumimoji="1" lang="ja-JP" altLang="en-US"/>
              <a:t>芥川龍之介　「羅生門」</a:t>
            </a:r>
          </a:p>
        </p:txBody>
      </p:sp>
      <p:sp>
        <p:nvSpPr>
          <p:cNvPr id="16" name="テキスト ボックス 15">
            <a:extLst>
              <a:ext uri="{FF2B5EF4-FFF2-40B4-BE49-F238E27FC236}">
                <a16:creationId xmlns:a16="http://schemas.microsoft.com/office/drawing/2014/main" id="{889B1167-BE70-2346-AF60-C9C561652647}"/>
              </a:ext>
            </a:extLst>
          </p:cNvPr>
          <p:cNvSpPr txBox="1"/>
          <p:nvPr/>
        </p:nvSpPr>
        <p:spPr>
          <a:xfrm>
            <a:off x="6168008" y="1956075"/>
            <a:ext cx="5117924" cy="3154710"/>
          </a:xfrm>
          <a:prstGeom prst="rect">
            <a:avLst/>
          </a:prstGeom>
          <a:noFill/>
        </p:spPr>
        <p:txBody>
          <a:bodyPr wrap="square" lIns="0" tIns="0" rIns="0" bIns="0" rtlCol="0">
            <a:spAutoFit/>
          </a:bodyPr>
          <a:lstStyle/>
          <a:p>
            <a:pPr marL="285750" indent="-285750">
              <a:spcBef>
                <a:spcPts val="600"/>
              </a:spcBef>
              <a:buFont typeface="Wingdings" pitchFamily="2" charset="2"/>
              <a:buChar char="l"/>
            </a:pPr>
            <a:r>
              <a:rPr kumimoji="1" lang="ja-JP" altLang="en-US">
                <a:latin typeface="Meiryo UI" panose="020B0604030504040204" pitchFamily="34" charset="-128"/>
                <a:ea typeface="Meiryo UI" panose="020B0604030504040204" pitchFamily="34" charset="-128"/>
              </a:rPr>
              <a:t>メインキャストの「下人」と「老婆」とのやり取りで物語が成り立っている</a:t>
            </a:r>
            <a:r>
              <a:rPr lang="ja-JP" altLang="en-US">
                <a:latin typeface="Meiryo UI" panose="020B0604030504040204" pitchFamily="34" charset="-128"/>
                <a:ea typeface="Meiryo UI" panose="020B0604030504040204" pitchFamily="34" charset="-128"/>
              </a:rPr>
              <a:t>．</a:t>
            </a:r>
            <a:endParaRPr lang="en-US" altLang="ja-JP" dirty="0">
              <a:latin typeface="Meiryo UI" panose="020B0604030504040204" pitchFamily="34" charset="-128"/>
              <a:ea typeface="Meiryo UI" panose="020B0604030504040204" pitchFamily="34" charset="-128"/>
            </a:endParaRPr>
          </a:p>
          <a:p>
            <a:pPr marL="285750" indent="-285750">
              <a:spcBef>
                <a:spcPts val="600"/>
              </a:spcBef>
              <a:buFont typeface="Wingdings" pitchFamily="2" charset="2"/>
              <a:buChar char="l"/>
            </a:pPr>
            <a:r>
              <a:rPr kumimoji="1" lang="ja-JP" altLang="en-US">
                <a:latin typeface="Meiryo UI" panose="020B0604030504040204" pitchFamily="34" charset="-128"/>
                <a:ea typeface="Meiryo UI" panose="020B0604030504040204" pitchFamily="34" charset="-128"/>
              </a:rPr>
              <a:t>下人の「頬」にある「赤い」「面皰（にきび）」が何度も現れ強調される．</a:t>
            </a:r>
            <a:endParaRPr kumimoji="1" lang="en-US" altLang="ja-JP" dirty="0">
              <a:latin typeface="Meiryo UI" panose="020B0604030504040204" pitchFamily="34" charset="-128"/>
              <a:ea typeface="Meiryo UI" panose="020B0604030504040204" pitchFamily="34" charset="-128"/>
            </a:endParaRPr>
          </a:p>
          <a:p>
            <a:pPr marL="273050">
              <a:spcBef>
                <a:spcPts val="600"/>
              </a:spcBef>
            </a:pPr>
            <a:r>
              <a:rPr lang="ja-JP" altLang="en-US">
                <a:solidFill>
                  <a:schemeClr val="tx1">
                    <a:lumMod val="50000"/>
                    <a:lumOff val="50000"/>
                  </a:schemeClr>
                </a:solidFill>
                <a:latin typeface="Meiryo UI" panose="020B0604030504040204" pitchFamily="34" charset="-128"/>
                <a:ea typeface="Meiryo UI" panose="020B0604030504040204" pitchFamily="34" charset="-128"/>
              </a:rPr>
              <a:t>（「面皰」と振り仮名の「にきび」は同時に出てくるため、関係性が強く出ている</a:t>
            </a:r>
            <a:r>
              <a:rPr lang="en-US" altLang="ja-JP"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a:solidFill>
                  <a:schemeClr val="tx1">
                    <a:lumMod val="50000"/>
                    <a:lumOff val="50000"/>
                  </a:schemeClr>
                </a:solidFill>
                <a:latin typeface="Meiryo UI" panose="020B0604030504040204" pitchFamily="34" charset="-128"/>
                <a:ea typeface="Meiryo UI" panose="020B0604030504040204" pitchFamily="34" charset="-128"/>
              </a:rPr>
              <a:t>）</a:t>
            </a:r>
            <a:endParaRPr lang="en-US" altLang="ja-JP" dirty="0">
              <a:solidFill>
                <a:schemeClr val="tx1">
                  <a:lumMod val="50000"/>
                  <a:lumOff val="50000"/>
                </a:schemeClr>
              </a:solidFill>
              <a:latin typeface="Meiryo UI" panose="020B0604030504040204" pitchFamily="34" charset="-128"/>
              <a:ea typeface="Meiryo UI" panose="020B0604030504040204" pitchFamily="34" charset="-128"/>
            </a:endParaRPr>
          </a:p>
          <a:p>
            <a:pPr marL="285750" indent="-285750">
              <a:spcBef>
                <a:spcPts val="600"/>
              </a:spcBef>
              <a:buFont typeface="Wingdings" pitchFamily="2" charset="2"/>
              <a:buChar char="l"/>
            </a:pPr>
            <a:r>
              <a:rPr kumimoji="1" lang="ja-JP" altLang="en-US">
                <a:latin typeface="Meiryo UI" panose="020B0604030504040204" pitchFamily="34" charset="-128"/>
                <a:ea typeface="Meiryo UI" panose="020B0604030504040204" pitchFamily="34" charset="-128"/>
              </a:rPr>
              <a:t>老婆の「死人」の「髪の毛」を「抜く」という動作が注目されている</a:t>
            </a:r>
            <a:r>
              <a:rPr lang="ja-JP" altLang="en-US">
                <a:latin typeface="Meiryo UI" panose="020B0604030504040204" pitchFamily="34" charset="-128"/>
                <a:ea typeface="Meiryo UI" panose="020B0604030504040204" pitchFamily="34" charset="-128"/>
              </a:rPr>
              <a:t>．</a:t>
            </a:r>
            <a:endParaRPr kumimoji="1" lang="en-US" altLang="ja-JP" dirty="0">
              <a:latin typeface="Meiryo UI" panose="020B0604030504040204" pitchFamily="34" charset="-128"/>
              <a:ea typeface="Meiryo UI" panose="020B0604030504040204" pitchFamily="34" charset="-128"/>
            </a:endParaRPr>
          </a:p>
          <a:p>
            <a:pPr marL="285750" indent="-285750">
              <a:spcBef>
                <a:spcPts val="600"/>
              </a:spcBef>
              <a:buFont typeface="Wingdings" pitchFamily="2" charset="2"/>
              <a:buChar char="l"/>
            </a:pPr>
            <a:r>
              <a:rPr lang="ja-JP" altLang="en-US">
                <a:latin typeface="Meiryo UI" panose="020B0604030504040204" pitchFamily="34" charset="-128"/>
                <a:ea typeface="Meiryo UI" panose="020B0604030504040204" pitchFamily="34" charset="-128"/>
              </a:rPr>
              <a:t>「羅生門」の風景として「夜」、「やみ」、「雨」が特徴的に現れる．</a:t>
            </a:r>
            <a:endParaRPr kumimoji="1" lang="en-US" altLang="ja-JP" dirty="0">
              <a:latin typeface="Meiryo UI" panose="020B0604030504040204" pitchFamily="34" charset="-128"/>
              <a:ea typeface="Meiryo UI" panose="020B0604030504040204" pitchFamily="34" charset="-128"/>
            </a:endParaRPr>
          </a:p>
        </p:txBody>
      </p:sp>
      <p:sp>
        <p:nvSpPr>
          <p:cNvPr id="10" name="フッター プレースホルダー 2">
            <a:extLst>
              <a:ext uri="{FF2B5EF4-FFF2-40B4-BE49-F238E27FC236}">
                <a16:creationId xmlns:a16="http://schemas.microsoft.com/office/drawing/2014/main" id="{7571FE05-E021-2248-ADE1-F48FEA69822C}"/>
              </a:ext>
            </a:extLst>
          </p:cNvPr>
          <p:cNvSpPr txBox="1">
            <a:spLocks/>
          </p:cNvSpPr>
          <p:nvPr/>
        </p:nvSpPr>
        <p:spPr>
          <a:xfrm>
            <a:off x="7752185" y="476672"/>
            <a:ext cx="3863362" cy="487286"/>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 altLang="ja-JP" sz="1600">
                <a:hlinkClick r:id="rId3"/>
              </a:rPr>
              <a:t>https://textmining.userlocal.jp/</a:t>
            </a:r>
            <a:endParaRPr lang="ja-JP" altLang="en-US" sz="1600"/>
          </a:p>
        </p:txBody>
      </p:sp>
      <p:pic>
        <p:nvPicPr>
          <p:cNvPr id="11" name="図 10">
            <a:extLst>
              <a:ext uri="{FF2B5EF4-FFF2-40B4-BE49-F238E27FC236}">
                <a16:creationId xmlns:a16="http://schemas.microsoft.com/office/drawing/2014/main" id="{83D0D851-631E-F342-9477-9E79000CD9A6}"/>
              </a:ext>
            </a:extLst>
          </p:cNvPr>
          <p:cNvPicPr>
            <a:picLocks noChangeAspect="1"/>
          </p:cNvPicPr>
          <p:nvPr/>
        </p:nvPicPr>
        <p:blipFill>
          <a:blip r:embed="rId4"/>
          <a:stretch>
            <a:fillRect/>
          </a:stretch>
        </p:blipFill>
        <p:spPr>
          <a:xfrm>
            <a:off x="6618871" y="61394"/>
            <a:ext cx="4739955" cy="487286"/>
          </a:xfrm>
          <a:prstGeom prst="rect">
            <a:avLst/>
          </a:prstGeom>
        </p:spPr>
      </p:pic>
    </p:spTree>
    <p:extLst>
      <p:ext uri="{BB962C8B-B14F-4D97-AF65-F5344CB8AC3E}">
        <p14:creationId xmlns:p14="http://schemas.microsoft.com/office/powerpoint/2010/main" val="276039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ー 11">
            <a:extLst>
              <a:ext uri="{FF2B5EF4-FFF2-40B4-BE49-F238E27FC236}">
                <a16:creationId xmlns:a16="http://schemas.microsoft.com/office/drawing/2014/main" id="{7AA6AF8F-E19F-4F45-8DFE-16F6E847D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35" y="1653373"/>
            <a:ext cx="9761493" cy="4787359"/>
          </a:xfrm>
          <a:prstGeom prst="rect">
            <a:avLst/>
          </a:prstGeom>
          <a:ln w="6350">
            <a:noFill/>
          </a:ln>
        </p:spPr>
      </p:pic>
      <p:sp>
        <p:nvSpPr>
          <p:cNvPr id="4" name="スライド番号プレースホルダー 3">
            <a:extLst>
              <a:ext uri="{FF2B5EF4-FFF2-40B4-BE49-F238E27FC236}">
                <a16:creationId xmlns:a16="http://schemas.microsoft.com/office/drawing/2014/main" id="{B42D84C0-4A67-C046-A973-0144CC736479}"/>
              </a:ext>
            </a:extLst>
          </p:cNvPr>
          <p:cNvSpPr>
            <a:spLocks noGrp="1"/>
          </p:cNvSpPr>
          <p:nvPr>
            <p:ph type="sldNum" sz="quarter" idx="12"/>
          </p:nvPr>
        </p:nvSpPr>
        <p:spPr/>
        <p:txBody>
          <a:bodyPr/>
          <a:lstStyle/>
          <a:p>
            <a:fld id="{AC026BDF-97B0-402E-8580-15579999136A}" type="slidenum">
              <a:rPr lang="ja-JP" altLang="en-US" smtClean="0"/>
              <a:pPr/>
              <a:t>12</a:t>
            </a:fld>
            <a:endParaRPr lang="ja-JP" altLang="en-US"/>
          </a:p>
        </p:txBody>
      </p:sp>
      <p:sp>
        <p:nvSpPr>
          <p:cNvPr id="5" name="テキスト プレースホルダー 4">
            <a:extLst>
              <a:ext uri="{FF2B5EF4-FFF2-40B4-BE49-F238E27FC236}">
                <a16:creationId xmlns:a16="http://schemas.microsoft.com/office/drawing/2014/main" id="{5D7DBD19-110C-284D-81BC-519249C073B8}"/>
              </a:ext>
            </a:extLst>
          </p:cNvPr>
          <p:cNvSpPr>
            <a:spLocks noGrp="1"/>
          </p:cNvSpPr>
          <p:nvPr>
            <p:ph type="body" sz="quarter" idx="13"/>
          </p:nvPr>
        </p:nvSpPr>
        <p:spPr/>
        <p:txBody>
          <a:bodyPr>
            <a:normAutofit fontScale="85000" lnSpcReduction="10000"/>
          </a:bodyPr>
          <a:lstStyle/>
          <a:p>
            <a:r>
              <a:rPr lang="ja-JP" altLang="en-US"/>
              <a:t>文章中での出現傾向が似た単語をまとまりとしてとらえられるよう樹形図で表示</a:t>
            </a:r>
            <a:endParaRPr kumimoji="1" lang="ja-JP" altLang="en-US"/>
          </a:p>
        </p:txBody>
      </p:sp>
      <p:sp>
        <p:nvSpPr>
          <p:cNvPr id="6" name="タイトル 5">
            <a:extLst>
              <a:ext uri="{FF2B5EF4-FFF2-40B4-BE49-F238E27FC236}">
                <a16:creationId xmlns:a16="http://schemas.microsoft.com/office/drawing/2014/main" id="{3A4ABA79-B29E-4C44-B63D-E8BED3B7047C}"/>
              </a:ext>
            </a:extLst>
          </p:cNvPr>
          <p:cNvSpPr>
            <a:spLocks noGrp="1"/>
          </p:cNvSpPr>
          <p:nvPr>
            <p:ph type="title"/>
          </p:nvPr>
        </p:nvSpPr>
        <p:spPr/>
        <p:txBody>
          <a:bodyPr>
            <a:normAutofit/>
          </a:bodyPr>
          <a:lstStyle/>
          <a:p>
            <a:r>
              <a:rPr lang="ja-JP" altLang="en-US"/>
              <a:t>階層的クラスタリング</a:t>
            </a:r>
            <a:endParaRPr kumimoji="1" lang="ja-JP" altLang="en-US"/>
          </a:p>
        </p:txBody>
      </p:sp>
      <p:sp>
        <p:nvSpPr>
          <p:cNvPr id="7" name="テキスト プレースホルダー 6">
            <a:extLst>
              <a:ext uri="{FF2B5EF4-FFF2-40B4-BE49-F238E27FC236}">
                <a16:creationId xmlns:a16="http://schemas.microsoft.com/office/drawing/2014/main" id="{465AFBCF-59D3-D34B-85D9-C6FF53F628A7}"/>
              </a:ext>
            </a:extLst>
          </p:cNvPr>
          <p:cNvSpPr>
            <a:spLocks noGrp="1"/>
          </p:cNvSpPr>
          <p:nvPr>
            <p:ph type="body" sz="quarter" idx="14"/>
          </p:nvPr>
        </p:nvSpPr>
        <p:spPr/>
        <p:txBody>
          <a:bodyPr/>
          <a:lstStyle/>
          <a:p>
            <a:r>
              <a:rPr lang="en-US" altLang="ja-JP" dirty="0"/>
              <a:t>AI</a:t>
            </a:r>
            <a:r>
              <a:rPr lang="ja-JP" altLang="en-US"/>
              <a:t>テキストマイニング</a:t>
            </a:r>
          </a:p>
        </p:txBody>
      </p:sp>
      <p:sp>
        <p:nvSpPr>
          <p:cNvPr id="16" name="テキスト ボックス 15">
            <a:extLst>
              <a:ext uri="{FF2B5EF4-FFF2-40B4-BE49-F238E27FC236}">
                <a16:creationId xmlns:a16="http://schemas.microsoft.com/office/drawing/2014/main" id="{ED9B9F6C-1536-364E-B7E9-18A2DBB4D906}"/>
              </a:ext>
            </a:extLst>
          </p:cNvPr>
          <p:cNvSpPr txBox="1"/>
          <p:nvPr/>
        </p:nvSpPr>
        <p:spPr>
          <a:xfrm rot="16200000">
            <a:off x="-509680" y="3693643"/>
            <a:ext cx="2416046" cy="369332"/>
          </a:xfrm>
          <a:prstGeom prst="rect">
            <a:avLst/>
          </a:prstGeom>
          <a:noFill/>
        </p:spPr>
        <p:txBody>
          <a:bodyPr wrap="none" rtlCol="0">
            <a:spAutoFit/>
          </a:bodyPr>
          <a:lstStyle/>
          <a:p>
            <a:r>
              <a:rPr kumimoji="1" lang="ja-JP" altLang="en-US"/>
              <a:t>芥川龍之介　「羅生門」</a:t>
            </a:r>
          </a:p>
        </p:txBody>
      </p:sp>
      <p:sp>
        <p:nvSpPr>
          <p:cNvPr id="17" name="テキスト ボックス 16">
            <a:extLst>
              <a:ext uri="{FF2B5EF4-FFF2-40B4-BE49-F238E27FC236}">
                <a16:creationId xmlns:a16="http://schemas.microsoft.com/office/drawing/2014/main" id="{17C2AF2B-C15F-8C41-A0FE-EECDA62C1CEC}"/>
              </a:ext>
            </a:extLst>
          </p:cNvPr>
          <p:cNvSpPr txBox="1"/>
          <p:nvPr/>
        </p:nvSpPr>
        <p:spPr>
          <a:xfrm>
            <a:off x="4795771" y="6289575"/>
            <a:ext cx="1228221" cy="307777"/>
          </a:xfrm>
          <a:prstGeom prst="rect">
            <a:avLst/>
          </a:prstGeom>
          <a:noFill/>
        </p:spPr>
        <p:txBody>
          <a:bodyPr wrap="none" rtlCol="0">
            <a:spAutoFit/>
          </a:bodyPr>
          <a:lstStyle/>
          <a:p>
            <a:r>
              <a:rPr kumimoji="1" lang="ja-JP" altLang="en-US" sz="1400">
                <a:latin typeface="Meiryo UI" panose="020B0604030504040204" pitchFamily="34" charset="-128"/>
                <a:ea typeface="Meiryo UI" panose="020B0604030504040204" pitchFamily="34" charset="-128"/>
              </a:rPr>
              <a:t>単語間の距離</a:t>
            </a:r>
            <a:endParaRPr kumimoji="1" lang="en-US" altLang="ja-JP" sz="1400" dirty="0">
              <a:latin typeface="Meiryo UI" panose="020B0604030504040204" pitchFamily="34" charset="-128"/>
              <a:ea typeface="Meiryo UI" panose="020B0604030504040204" pitchFamily="34" charset="-128"/>
            </a:endParaRPr>
          </a:p>
        </p:txBody>
      </p:sp>
      <p:sp>
        <p:nvSpPr>
          <p:cNvPr id="18" name="角丸四角形 17">
            <a:extLst>
              <a:ext uri="{FF2B5EF4-FFF2-40B4-BE49-F238E27FC236}">
                <a16:creationId xmlns:a16="http://schemas.microsoft.com/office/drawing/2014/main" id="{6A4CAB5F-75D2-AC4C-84E1-0F10BB3D6C0D}"/>
              </a:ext>
            </a:extLst>
          </p:cNvPr>
          <p:cNvSpPr/>
          <p:nvPr/>
        </p:nvSpPr>
        <p:spPr>
          <a:xfrm>
            <a:off x="1159043" y="3847068"/>
            <a:ext cx="544469" cy="302012"/>
          </a:xfrm>
          <a:prstGeom prst="roundRect">
            <a:avLst/>
          </a:prstGeom>
          <a:solidFill>
            <a:srgbClr val="FF40F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9" name="角丸四角形 18">
            <a:extLst>
              <a:ext uri="{FF2B5EF4-FFF2-40B4-BE49-F238E27FC236}">
                <a16:creationId xmlns:a16="http://schemas.microsoft.com/office/drawing/2014/main" id="{6C0C19DD-E41D-BF44-AB9D-88DFBE7FBC59}"/>
              </a:ext>
            </a:extLst>
          </p:cNvPr>
          <p:cNvSpPr/>
          <p:nvPr/>
        </p:nvSpPr>
        <p:spPr>
          <a:xfrm>
            <a:off x="1159043" y="4437112"/>
            <a:ext cx="544469" cy="1320853"/>
          </a:xfrm>
          <a:prstGeom prst="roundRect">
            <a:avLst/>
          </a:prstGeom>
          <a:solidFill>
            <a:srgbClr val="FF40F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0" name="角丸四角形 19">
            <a:extLst>
              <a:ext uri="{FF2B5EF4-FFF2-40B4-BE49-F238E27FC236}">
                <a16:creationId xmlns:a16="http://schemas.microsoft.com/office/drawing/2014/main" id="{A2B71121-3129-CC44-B3FE-93F3E481727F}"/>
              </a:ext>
            </a:extLst>
          </p:cNvPr>
          <p:cNvSpPr/>
          <p:nvPr/>
        </p:nvSpPr>
        <p:spPr>
          <a:xfrm>
            <a:off x="1159043" y="5949280"/>
            <a:ext cx="544469" cy="302012"/>
          </a:xfrm>
          <a:prstGeom prst="roundRect">
            <a:avLst/>
          </a:prstGeom>
          <a:solidFill>
            <a:srgbClr val="FF40F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1" name="角丸四角形 20">
            <a:extLst>
              <a:ext uri="{FF2B5EF4-FFF2-40B4-BE49-F238E27FC236}">
                <a16:creationId xmlns:a16="http://schemas.microsoft.com/office/drawing/2014/main" id="{05D99C57-3813-7A49-9024-0EABD972C53A}"/>
              </a:ext>
            </a:extLst>
          </p:cNvPr>
          <p:cNvSpPr/>
          <p:nvPr/>
        </p:nvSpPr>
        <p:spPr>
          <a:xfrm>
            <a:off x="1158127" y="2670286"/>
            <a:ext cx="544469" cy="888749"/>
          </a:xfrm>
          <a:prstGeom prst="roundRect">
            <a:avLst/>
          </a:prstGeom>
          <a:solidFill>
            <a:srgbClr val="FF40F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C98A7E71-8F58-7346-A749-C72B94082C55}"/>
              </a:ext>
            </a:extLst>
          </p:cNvPr>
          <p:cNvSpPr txBox="1"/>
          <p:nvPr/>
        </p:nvSpPr>
        <p:spPr>
          <a:xfrm>
            <a:off x="1773688" y="2915700"/>
            <a:ext cx="3525324" cy="369332"/>
          </a:xfrm>
          <a:prstGeom prst="rect">
            <a:avLst/>
          </a:prstGeom>
          <a:noFill/>
        </p:spPr>
        <p:txBody>
          <a:bodyPr wrap="none" rtlCol="0">
            <a:spAutoFit/>
          </a:bodyPr>
          <a:lstStyle/>
          <a:p>
            <a:r>
              <a:rPr lang="ja-JP" altLang="en-US">
                <a:latin typeface="Meiryo UI" panose="020B0604030504040204" pitchFamily="34" charset="-128"/>
                <a:ea typeface="Meiryo UI" panose="020B0604030504040204" pitchFamily="34" charset="-128"/>
              </a:rPr>
              <a:t>「餓死」するか「盗人」になるかの逡巡</a:t>
            </a:r>
            <a:endParaRPr kumimoji="1" lang="ja-JP" altLang="en-US">
              <a:latin typeface="Meiryo UI" panose="020B0604030504040204" pitchFamily="34" charset="-128"/>
              <a:ea typeface="Meiryo UI" panose="020B0604030504040204" pitchFamily="34" charset="-128"/>
            </a:endParaRPr>
          </a:p>
        </p:txBody>
      </p:sp>
      <p:sp>
        <p:nvSpPr>
          <p:cNvPr id="23" name="テキスト ボックス 22">
            <a:extLst>
              <a:ext uri="{FF2B5EF4-FFF2-40B4-BE49-F238E27FC236}">
                <a16:creationId xmlns:a16="http://schemas.microsoft.com/office/drawing/2014/main" id="{727B6551-8361-F44A-9F04-C7F5CA86C943}"/>
              </a:ext>
            </a:extLst>
          </p:cNvPr>
          <p:cNvSpPr txBox="1"/>
          <p:nvPr/>
        </p:nvSpPr>
        <p:spPr>
          <a:xfrm>
            <a:off x="1776566" y="3779748"/>
            <a:ext cx="1297150" cy="369332"/>
          </a:xfrm>
          <a:prstGeom prst="rect">
            <a:avLst/>
          </a:prstGeom>
          <a:noFill/>
        </p:spPr>
        <p:txBody>
          <a:bodyPr wrap="none" rtlCol="0">
            <a:spAutoFit/>
          </a:bodyPr>
          <a:lstStyle/>
          <a:p>
            <a:r>
              <a:rPr kumimoji="1" lang="ja-JP" altLang="en-US">
                <a:latin typeface="Meiryo UI" panose="020B0604030504040204" pitchFamily="34" charset="-128"/>
                <a:ea typeface="Meiryo UI" panose="020B0604030504040204" pitchFamily="34" charset="-128"/>
              </a:rPr>
              <a:t>老婆の行動</a:t>
            </a:r>
          </a:p>
        </p:txBody>
      </p:sp>
      <p:sp>
        <p:nvSpPr>
          <p:cNvPr id="25" name="テキスト ボックス 24">
            <a:extLst>
              <a:ext uri="{FF2B5EF4-FFF2-40B4-BE49-F238E27FC236}">
                <a16:creationId xmlns:a16="http://schemas.microsoft.com/office/drawing/2014/main" id="{343D194A-93BD-F54F-9EFA-4EE4A9B92FC9}"/>
              </a:ext>
            </a:extLst>
          </p:cNvPr>
          <p:cNvSpPr txBox="1"/>
          <p:nvPr/>
        </p:nvSpPr>
        <p:spPr>
          <a:xfrm>
            <a:off x="1841917" y="4859868"/>
            <a:ext cx="2093843" cy="369332"/>
          </a:xfrm>
          <a:prstGeom prst="rect">
            <a:avLst/>
          </a:prstGeom>
          <a:noFill/>
        </p:spPr>
        <p:txBody>
          <a:bodyPr wrap="none" rtlCol="0">
            <a:spAutoFit/>
          </a:bodyPr>
          <a:lstStyle/>
          <a:p>
            <a:r>
              <a:rPr kumimoji="1" lang="ja-JP" altLang="en-US">
                <a:latin typeface="Meiryo UI" panose="020B0604030504040204" pitchFamily="34" charset="-128"/>
                <a:ea typeface="Meiryo UI" panose="020B0604030504040204" pitchFamily="34" charset="-128"/>
              </a:rPr>
              <a:t>羅生門の周りの状況</a:t>
            </a:r>
          </a:p>
        </p:txBody>
      </p:sp>
      <p:sp>
        <p:nvSpPr>
          <p:cNvPr id="26" name="テキスト ボックス 25">
            <a:extLst>
              <a:ext uri="{FF2B5EF4-FFF2-40B4-BE49-F238E27FC236}">
                <a16:creationId xmlns:a16="http://schemas.microsoft.com/office/drawing/2014/main" id="{2B11E6C8-84F9-C843-A23C-534000B4615B}"/>
              </a:ext>
            </a:extLst>
          </p:cNvPr>
          <p:cNvSpPr txBox="1"/>
          <p:nvPr/>
        </p:nvSpPr>
        <p:spPr>
          <a:xfrm>
            <a:off x="1907268" y="5723964"/>
            <a:ext cx="2056973" cy="369332"/>
          </a:xfrm>
          <a:prstGeom prst="rect">
            <a:avLst/>
          </a:prstGeom>
          <a:noFill/>
        </p:spPr>
        <p:txBody>
          <a:bodyPr wrap="none" rtlCol="0">
            <a:spAutoFit/>
          </a:bodyPr>
          <a:lstStyle/>
          <a:p>
            <a:r>
              <a:rPr kumimoji="1" lang="ja-JP" altLang="en-US">
                <a:latin typeface="Meiryo UI" panose="020B0604030504040204" pitchFamily="34" charset="-128"/>
                <a:ea typeface="Meiryo UI" panose="020B0604030504040204" pitchFamily="34" charset="-128"/>
              </a:rPr>
              <a:t>主人公たちのやりとり</a:t>
            </a:r>
          </a:p>
        </p:txBody>
      </p:sp>
      <p:sp>
        <p:nvSpPr>
          <p:cNvPr id="24" name="フッター プレースホルダー 2">
            <a:extLst>
              <a:ext uri="{FF2B5EF4-FFF2-40B4-BE49-F238E27FC236}">
                <a16:creationId xmlns:a16="http://schemas.microsoft.com/office/drawing/2014/main" id="{425ABB06-2D5E-4540-8C5A-B13E8ED586BA}"/>
              </a:ext>
            </a:extLst>
          </p:cNvPr>
          <p:cNvSpPr>
            <a:spLocks noGrp="1"/>
          </p:cNvSpPr>
          <p:nvPr>
            <p:ph type="ftr" sz="quarter" idx="4294967295"/>
          </p:nvPr>
        </p:nvSpPr>
        <p:spPr>
          <a:xfrm>
            <a:off x="7752185" y="476672"/>
            <a:ext cx="3863362" cy="487286"/>
          </a:xfrm>
          <a:prstGeom prst="rect">
            <a:avLst/>
          </a:prstGeom>
        </p:spPr>
        <p:txBody>
          <a:bodyPr/>
          <a:lstStyle/>
          <a:p>
            <a:r>
              <a:rPr lang="en" altLang="ja-JP" sz="1600" dirty="0">
                <a:hlinkClick r:id="rId4"/>
              </a:rPr>
              <a:t>https://textmining.userlocal.jp/</a:t>
            </a:r>
            <a:endParaRPr lang="ja-JP" altLang="en-US" sz="1600"/>
          </a:p>
        </p:txBody>
      </p:sp>
      <p:pic>
        <p:nvPicPr>
          <p:cNvPr id="27" name="図 26">
            <a:extLst>
              <a:ext uri="{FF2B5EF4-FFF2-40B4-BE49-F238E27FC236}">
                <a16:creationId xmlns:a16="http://schemas.microsoft.com/office/drawing/2014/main" id="{5E0319F6-8468-3F49-8EFB-5E6C1EEBBEC6}"/>
              </a:ext>
            </a:extLst>
          </p:cNvPr>
          <p:cNvPicPr>
            <a:picLocks noChangeAspect="1"/>
          </p:cNvPicPr>
          <p:nvPr/>
        </p:nvPicPr>
        <p:blipFill>
          <a:blip r:embed="rId5"/>
          <a:stretch>
            <a:fillRect/>
          </a:stretch>
        </p:blipFill>
        <p:spPr>
          <a:xfrm>
            <a:off x="6618871" y="61394"/>
            <a:ext cx="4739955" cy="487286"/>
          </a:xfrm>
          <a:prstGeom prst="rect">
            <a:avLst/>
          </a:prstGeom>
        </p:spPr>
      </p:pic>
      <p:sp>
        <p:nvSpPr>
          <p:cNvPr id="28" name="テキスト ボックス 27">
            <a:extLst>
              <a:ext uri="{FF2B5EF4-FFF2-40B4-BE49-F238E27FC236}">
                <a16:creationId xmlns:a16="http://schemas.microsoft.com/office/drawing/2014/main" id="{148792CE-CCE9-D447-9C06-1F88074C7F67}"/>
              </a:ext>
            </a:extLst>
          </p:cNvPr>
          <p:cNvSpPr txBox="1"/>
          <p:nvPr/>
        </p:nvSpPr>
        <p:spPr>
          <a:xfrm>
            <a:off x="6986946" y="1966768"/>
            <a:ext cx="5117924" cy="3077766"/>
          </a:xfrm>
          <a:prstGeom prst="rect">
            <a:avLst/>
          </a:prstGeom>
          <a:solidFill>
            <a:srgbClr val="FFFFFF">
              <a:alpha val="60000"/>
            </a:srgbClr>
          </a:solidFill>
        </p:spPr>
        <p:txBody>
          <a:bodyPr wrap="square" lIns="0" tIns="0" rIns="0" bIns="0" rtlCol="0">
            <a:spAutoFit/>
          </a:bodyPr>
          <a:lstStyle/>
          <a:p>
            <a:pPr marL="285750" indent="-285750">
              <a:spcBef>
                <a:spcPts val="600"/>
              </a:spcBef>
              <a:buFont typeface="Wingdings" pitchFamily="2" charset="2"/>
              <a:buChar char="l"/>
            </a:pPr>
            <a:r>
              <a:rPr kumimoji="1" lang="ja-JP" altLang="en-US">
                <a:latin typeface="Meiryo UI" panose="020B0604030504040204" pitchFamily="34" charset="-128"/>
                <a:ea typeface="Meiryo UI" panose="020B0604030504040204" pitchFamily="34" charset="-128"/>
              </a:rPr>
              <a:t>図のように「餓死」するか「盗人」になるかの逡巡に</a:t>
            </a:r>
            <a:r>
              <a:rPr lang="ja-JP" altLang="en-US">
                <a:latin typeface="Meiryo UI" panose="020B0604030504040204" pitchFamily="34" charset="-128"/>
                <a:ea typeface="Meiryo UI" panose="020B0604030504040204" pitchFamily="34" charset="-128"/>
              </a:rPr>
              <a:t>関わる言葉のまとまりや、羅生門の周りの状況を描写するような表現がまとまりとして現れているように見える。</a:t>
            </a:r>
            <a:endParaRPr lang="en-US" altLang="ja-JP" dirty="0">
              <a:latin typeface="Meiryo UI" panose="020B0604030504040204" pitchFamily="34" charset="-128"/>
              <a:ea typeface="Meiryo UI" panose="020B0604030504040204" pitchFamily="34" charset="-128"/>
            </a:endParaRPr>
          </a:p>
          <a:p>
            <a:pPr marL="285750" indent="-285750">
              <a:spcBef>
                <a:spcPts val="600"/>
              </a:spcBef>
              <a:buFont typeface="Wingdings" pitchFamily="2" charset="2"/>
              <a:buChar char="l"/>
            </a:pPr>
            <a:endParaRPr kumimoji="1" lang="en-US" altLang="ja-JP" dirty="0">
              <a:latin typeface="Meiryo UI" panose="020B0604030504040204" pitchFamily="34" charset="-128"/>
              <a:ea typeface="Meiryo UI" panose="020B0604030504040204" pitchFamily="34" charset="-128"/>
            </a:endParaRPr>
          </a:p>
          <a:p>
            <a:pPr marL="285750" indent="-285750">
              <a:spcBef>
                <a:spcPts val="600"/>
              </a:spcBef>
              <a:buFont typeface="Wingdings" pitchFamily="2" charset="2"/>
              <a:buChar char="l"/>
            </a:pPr>
            <a:r>
              <a:rPr kumimoji="1" lang="ja-JP" altLang="en-US">
                <a:latin typeface="Meiryo UI" panose="020B0604030504040204" pitchFamily="34" charset="-128"/>
                <a:ea typeface="Meiryo UI" panose="020B0604030504040204" pitchFamily="34" charset="-128"/>
              </a:rPr>
              <a:t>上記に対して主人公たちの対話のパラグラフがまとまっているようである。</a:t>
            </a:r>
            <a:endParaRPr kumimoji="1" lang="en-US" altLang="ja-JP" dirty="0">
              <a:latin typeface="Meiryo UI" panose="020B0604030504040204" pitchFamily="34" charset="-128"/>
              <a:ea typeface="Meiryo UI" panose="020B0604030504040204" pitchFamily="34" charset="-128"/>
            </a:endParaRPr>
          </a:p>
          <a:p>
            <a:pPr marL="285750" indent="-285750">
              <a:spcBef>
                <a:spcPts val="600"/>
              </a:spcBef>
              <a:buFont typeface="Wingdings" pitchFamily="2" charset="2"/>
              <a:buChar char="l"/>
            </a:pPr>
            <a:endParaRPr lang="en-US" altLang="ja-JP" dirty="0">
              <a:latin typeface="Meiryo UI" panose="020B0604030504040204" pitchFamily="34" charset="-128"/>
              <a:ea typeface="Meiryo UI" panose="020B0604030504040204" pitchFamily="34" charset="-128"/>
            </a:endParaRPr>
          </a:p>
          <a:p>
            <a:pPr marL="285750" indent="-285750">
              <a:spcBef>
                <a:spcPts val="600"/>
              </a:spcBef>
              <a:buFont typeface="Wingdings" pitchFamily="2" charset="2"/>
              <a:buChar char="l"/>
            </a:pPr>
            <a:r>
              <a:rPr kumimoji="1" lang="ja-JP" altLang="en-US">
                <a:latin typeface="Meiryo UI" panose="020B0604030504040204" pitchFamily="34" charset="-128"/>
                <a:ea typeface="Meiryo UI" panose="020B0604030504040204" pitchFamily="34" charset="-128"/>
              </a:rPr>
              <a:t>周りの環境と主人公の対話の情景が折り重なって現れることで、主人公の心境を裏づけ、強調していると考えられる。</a:t>
            </a:r>
            <a:endParaRPr kumimoji="1" lang="en-US" altLang="ja-JP"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67149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E18335B3-27CD-1048-AE1B-256E6F34D9AE}"/>
              </a:ext>
            </a:extLst>
          </p:cNvPr>
          <p:cNvSpPr/>
          <p:nvPr/>
        </p:nvSpPr>
        <p:spPr>
          <a:xfrm>
            <a:off x="2994741" y="3387080"/>
            <a:ext cx="8568951" cy="787971"/>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2" name="タイトル 1">
            <a:extLst>
              <a:ext uri="{FF2B5EF4-FFF2-40B4-BE49-F238E27FC236}">
                <a16:creationId xmlns:a16="http://schemas.microsoft.com/office/drawing/2014/main" id="{C8FFD7D3-3632-FD4B-B10A-3D084949820C}"/>
              </a:ext>
            </a:extLst>
          </p:cNvPr>
          <p:cNvSpPr>
            <a:spLocks noGrp="1"/>
          </p:cNvSpPr>
          <p:nvPr>
            <p:ph type="ctrTitle"/>
          </p:nvPr>
        </p:nvSpPr>
        <p:spPr/>
        <p:txBody>
          <a:bodyPr>
            <a:normAutofit/>
          </a:bodyPr>
          <a:lstStyle/>
          <a:p>
            <a:r>
              <a:rPr lang="en-US" altLang="ja-JP" dirty="0"/>
              <a:t>Table of Contents</a:t>
            </a:r>
            <a:endParaRPr kumimoji="1" lang="ja-JP" altLang="en-US"/>
          </a:p>
        </p:txBody>
      </p:sp>
      <p:sp>
        <p:nvSpPr>
          <p:cNvPr id="3" name="コンテンツ プレースホルダー 2">
            <a:extLst>
              <a:ext uri="{FF2B5EF4-FFF2-40B4-BE49-F238E27FC236}">
                <a16:creationId xmlns:a16="http://schemas.microsoft.com/office/drawing/2014/main" id="{6B9259AC-39F5-4743-8703-F4452E67FEA4}"/>
              </a:ext>
            </a:extLst>
          </p:cNvPr>
          <p:cNvSpPr>
            <a:spLocks noGrp="1"/>
          </p:cNvSpPr>
          <p:nvPr>
            <p:ph sz="quarter" idx="10"/>
          </p:nvPr>
        </p:nvSpPr>
        <p:spPr>
          <a:xfrm>
            <a:off x="3143672" y="1268761"/>
            <a:ext cx="8424936" cy="5102011"/>
          </a:xfrm>
        </p:spPr>
        <p:txBody>
          <a:bodyPr>
            <a:normAutofit/>
          </a:bodyPr>
          <a:lstStyle/>
          <a:p>
            <a:pPr marL="0" indent="0">
              <a:buNone/>
            </a:pPr>
            <a:r>
              <a:rPr lang="ja-JP" altLang="en-US">
                <a:solidFill>
                  <a:schemeClr val="tx1"/>
                </a:solidFill>
              </a:rPr>
              <a:t>オープンデータを使った分析演習</a:t>
            </a:r>
            <a:endParaRPr lang="en-US" altLang="ja-JP" dirty="0">
              <a:solidFill>
                <a:schemeClr val="tx1"/>
              </a:solidFill>
            </a:endParaRPr>
          </a:p>
          <a:p>
            <a:pPr marL="0" indent="0">
              <a:buNone/>
            </a:pPr>
            <a:r>
              <a:rPr lang="en-US" altLang="ja-JP" dirty="0"/>
              <a:t>AI</a:t>
            </a:r>
            <a:r>
              <a:rPr lang="ja-JP" altLang="en-US"/>
              <a:t>テキストマイニング</a:t>
            </a:r>
            <a:endParaRPr lang="en-US" altLang="ja-JP" dirty="0"/>
          </a:p>
          <a:p>
            <a:pPr lvl="1"/>
            <a:r>
              <a:rPr lang="ja-JP" altLang="en-US"/>
              <a:t>ワードクラウド、共起キーワードなど</a:t>
            </a:r>
            <a:endParaRPr lang="en-US" altLang="ja-JP" dirty="0"/>
          </a:p>
          <a:p>
            <a:pPr marL="457200" lvl="1" indent="0">
              <a:buNone/>
            </a:pPr>
            <a:endParaRPr kumimoji="1" lang="en-US" altLang="ja-JP" dirty="0"/>
          </a:p>
          <a:p>
            <a:pPr marL="0" indent="0">
              <a:buNone/>
            </a:pPr>
            <a:r>
              <a:rPr lang="ja-JP" altLang="en-US"/>
              <a:t>グループワーク：テキストデータの分析</a:t>
            </a:r>
            <a:endParaRPr lang="en-US" altLang="ja-JP" dirty="0"/>
          </a:p>
          <a:p>
            <a:pPr lvl="1"/>
            <a:endParaRPr lang="en-US" altLang="ja-JP" dirty="0"/>
          </a:p>
          <a:p>
            <a:pPr marL="0" indent="0">
              <a:buNone/>
            </a:pPr>
            <a:r>
              <a:rPr lang="ja-JP" altLang="en-US"/>
              <a:t>分析結果の発表</a:t>
            </a:r>
            <a:endParaRPr kumimoji="1" lang="ja-JP" altLang="en-US"/>
          </a:p>
        </p:txBody>
      </p:sp>
      <p:sp>
        <p:nvSpPr>
          <p:cNvPr id="4" name="テキスト プレースホルダー 3">
            <a:extLst>
              <a:ext uri="{FF2B5EF4-FFF2-40B4-BE49-F238E27FC236}">
                <a16:creationId xmlns:a16="http://schemas.microsoft.com/office/drawing/2014/main" id="{CDD30FAF-6BF1-5343-9B00-B8F3F0E0A868}"/>
              </a:ext>
            </a:extLst>
          </p:cNvPr>
          <p:cNvSpPr>
            <a:spLocks noGrp="1"/>
          </p:cNvSpPr>
          <p:nvPr>
            <p:ph type="body" sz="quarter" idx="11"/>
          </p:nvPr>
        </p:nvSpPr>
        <p:spPr/>
        <p:txBody>
          <a:bodyPr/>
          <a:lstStyle/>
          <a:p>
            <a:r>
              <a:rPr lang="en-US" altLang="ja-JP" dirty="0"/>
              <a:t>AI</a:t>
            </a:r>
            <a:r>
              <a:rPr lang="ja-JP" altLang="en-US"/>
              <a:t>テキストマイニング演習</a:t>
            </a:r>
          </a:p>
        </p:txBody>
      </p:sp>
      <p:sp>
        <p:nvSpPr>
          <p:cNvPr id="5" name="角丸四角形 4">
            <a:extLst>
              <a:ext uri="{FF2B5EF4-FFF2-40B4-BE49-F238E27FC236}">
                <a16:creationId xmlns:a16="http://schemas.microsoft.com/office/drawing/2014/main" id="{00DE3CBA-BFA0-F541-B006-29A1A901B189}"/>
              </a:ext>
            </a:extLst>
          </p:cNvPr>
          <p:cNvSpPr/>
          <p:nvPr/>
        </p:nvSpPr>
        <p:spPr>
          <a:xfrm>
            <a:off x="2994741" y="4513237"/>
            <a:ext cx="8568951" cy="787971"/>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8" name="角丸四角形 7">
            <a:extLst>
              <a:ext uri="{FF2B5EF4-FFF2-40B4-BE49-F238E27FC236}">
                <a16:creationId xmlns:a16="http://schemas.microsoft.com/office/drawing/2014/main" id="{669FAD83-1928-D546-9E13-F0AA89E3A855}"/>
              </a:ext>
            </a:extLst>
          </p:cNvPr>
          <p:cNvSpPr/>
          <p:nvPr/>
        </p:nvSpPr>
        <p:spPr>
          <a:xfrm>
            <a:off x="2999656" y="1881247"/>
            <a:ext cx="8568951" cy="1096071"/>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225735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040B26F1-4827-2141-B23B-AC6FFEADF8BD}"/>
              </a:ext>
            </a:extLst>
          </p:cNvPr>
          <p:cNvSpPr>
            <a:spLocks noGrp="1"/>
          </p:cNvSpPr>
          <p:nvPr>
            <p:ph idx="1"/>
          </p:nvPr>
        </p:nvSpPr>
        <p:spPr/>
        <p:txBody>
          <a:bodyPr>
            <a:normAutofit fontScale="85000" lnSpcReduction="20000"/>
          </a:bodyPr>
          <a:lstStyle/>
          <a:p>
            <a:pPr marL="514350" indent="-514350">
              <a:buFont typeface="+mj-lt"/>
              <a:buAutoNum type="arabicPeriod"/>
            </a:pPr>
            <a:r>
              <a:rPr lang="ja-JP" altLang="en-US"/>
              <a:t>青空文庫から分析する</a:t>
            </a:r>
            <a:r>
              <a:rPr lang="ja-JP" altLang="en-US">
                <a:solidFill>
                  <a:srgbClr val="C00000"/>
                </a:solidFill>
              </a:rPr>
              <a:t>著者・作品を選定</a:t>
            </a:r>
            <a:endParaRPr lang="en-US" altLang="ja-JP" dirty="0">
              <a:solidFill>
                <a:srgbClr val="C00000"/>
              </a:solidFill>
            </a:endParaRPr>
          </a:p>
          <a:p>
            <a:pPr marL="514350" indent="-514350">
              <a:buFont typeface="+mj-lt"/>
              <a:buAutoNum type="arabicPeriod"/>
            </a:pPr>
            <a:r>
              <a:rPr lang="ja-JP" altLang="en-US"/>
              <a:t>テキストマイニングの</a:t>
            </a:r>
            <a:r>
              <a:rPr lang="en-US" altLang="ja-JP" dirty="0">
                <a:solidFill>
                  <a:srgbClr val="C00000"/>
                </a:solidFill>
              </a:rPr>
              <a:t>Web</a:t>
            </a:r>
            <a:r>
              <a:rPr lang="ja-JP" altLang="en-US">
                <a:solidFill>
                  <a:srgbClr val="C00000"/>
                </a:solidFill>
              </a:rPr>
              <a:t>ツールページに文書をペースト</a:t>
            </a:r>
            <a:r>
              <a:rPr lang="ja-JP" altLang="en-US"/>
              <a:t>し分析実施</a:t>
            </a:r>
            <a:endParaRPr lang="en-US" altLang="ja-JP" dirty="0"/>
          </a:p>
          <a:p>
            <a:pPr marL="514350" indent="-514350">
              <a:buFont typeface="+mj-lt"/>
              <a:buAutoNum type="arabicPeriod"/>
            </a:pPr>
            <a:r>
              <a:rPr lang="ja-JP" altLang="en-US"/>
              <a:t>分析結果の</a:t>
            </a:r>
            <a:r>
              <a:rPr lang="ja-JP" altLang="en-US">
                <a:solidFill>
                  <a:srgbClr val="C00000"/>
                </a:solidFill>
              </a:rPr>
              <a:t>表やグラフを</a:t>
            </a:r>
            <a:r>
              <a:rPr lang="ja-JP" altLang="en-US"/>
              <a:t>画面キャプチャ等して</a:t>
            </a:r>
            <a:r>
              <a:rPr lang="ja-JP" altLang="en-US">
                <a:solidFill>
                  <a:srgbClr val="C00000"/>
                </a:solidFill>
              </a:rPr>
              <a:t>スライドにペースト、</a:t>
            </a:r>
            <a:r>
              <a:rPr lang="ja-JP" altLang="en-US"/>
              <a:t>スライドごとの</a:t>
            </a:r>
            <a:r>
              <a:rPr lang="ja-JP" altLang="en-US">
                <a:solidFill>
                  <a:srgbClr val="C00000"/>
                </a:solidFill>
              </a:rPr>
              <a:t>分析の分担を決定</a:t>
            </a:r>
            <a:endParaRPr lang="en-US" altLang="ja-JP" dirty="0">
              <a:solidFill>
                <a:srgbClr val="C00000"/>
              </a:solidFill>
            </a:endParaRPr>
          </a:p>
          <a:p>
            <a:pPr marL="514350" indent="-514350">
              <a:buFont typeface="+mj-lt"/>
              <a:buAutoNum type="arabicPeriod"/>
            </a:pPr>
            <a:endParaRPr lang="en-US" altLang="ja-JP" dirty="0">
              <a:solidFill>
                <a:srgbClr val="C00000"/>
              </a:solidFill>
            </a:endParaRPr>
          </a:p>
          <a:p>
            <a:pPr marL="514350" indent="-514350">
              <a:buFont typeface="+mj-lt"/>
              <a:buAutoNum type="arabicPeriod"/>
            </a:pPr>
            <a:r>
              <a:rPr lang="ja-JP" altLang="en-US">
                <a:solidFill>
                  <a:srgbClr val="C00000"/>
                </a:solidFill>
              </a:rPr>
              <a:t>それぞれ考察</a:t>
            </a:r>
            <a:r>
              <a:rPr lang="ja-JP" altLang="en-US"/>
              <a:t>をスプレッドシートに記載（</a:t>
            </a:r>
            <a:r>
              <a:rPr lang="ja-JP" altLang="en-US">
                <a:solidFill>
                  <a:srgbClr val="C00000"/>
                </a:solidFill>
              </a:rPr>
              <a:t>個人ワーク</a:t>
            </a:r>
            <a:r>
              <a:rPr lang="ja-JP" altLang="en-US"/>
              <a:t>）</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a:t>各メンバーの分析結果を</a:t>
            </a:r>
            <a:r>
              <a:rPr lang="ja-JP" altLang="en-US">
                <a:solidFill>
                  <a:srgbClr val="C00000"/>
                </a:solidFill>
              </a:rPr>
              <a:t>グループで発表・議論</a:t>
            </a:r>
            <a:r>
              <a:rPr lang="ja-JP" altLang="en-US"/>
              <a:t>し</a:t>
            </a:r>
            <a:r>
              <a:rPr lang="en-US" altLang="ja-JP" dirty="0">
                <a:sym typeface="Wingdings" pitchFamily="2" charset="2"/>
              </a:rPr>
              <a:t></a:t>
            </a:r>
            <a:r>
              <a:rPr lang="ja-JP" altLang="en-US">
                <a:sym typeface="Wingdings" pitchFamily="2" charset="2"/>
              </a:rPr>
              <a:t>スプレッドシート</a:t>
            </a:r>
            <a:endParaRPr lang="en-US" altLang="ja-JP" dirty="0"/>
          </a:p>
          <a:p>
            <a:pPr marL="514350" indent="-514350">
              <a:buFont typeface="+mj-lt"/>
              <a:buAutoNum type="arabicPeriod"/>
            </a:pPr>
            <a:r>
              <a:rPr lang="ja-JP" altLang="en-US"/>
              <a:t>議論の結果を</a:t>
            </a:r>
            <a:r>
              <a:rPr lang="ja-JP" altLang="en-US">
                <a:solidFill>
                  <a:srgbClr val="C00000"/>
                </a:solidFill>
              </a:rPr>
              <a:t>スプレッドシートにまとめる</a:t>
            </a:r>
            <a:endParaRPr lang="en-US" altLang="ja-JP" dirty="0">
              <a:solidFill>
                <a:srgbClr val="C00000"/>
              </a:solidFill>
            </a:endParaRPr>
          </a:p>
          <a:p>
            <a:pPr marL="514350" indent="-514350">
              <a:buFont typeface="+mj-lt"/>
              <a:buAutoNum type="arabicPeriod"/>
            </a:pPr>
            <a:endParaRPr lang="en-US" altLang="ja-JP" dirty="0">
              <a:solidFill>
                <a:srgbClr val="C00000"/>
              </a:solidFill>
            </a:endParaRPr>
          </a:p>
          <a:p>
            <a:pPr marL="514350" indent="-514350">
              <a:buFont typeface="+mj-lt"/>
              <a:buAutoNum type="arabicPeriod"/>
            </a:pPr>
            <a:r>
              <a:rPr lang="ja-JP" altLang="en-US"/>
              <a:t>グループリーダーが発表</a:t>
            </a:r>
            <a:endParaRPr lang="en-US" altLang="ja-JP" dirty="0"/>
          </a:p>
          <a:p>
            <a:pPr marL="514350" indent="-514350">
              <a:buFont typeface="+mj-lt"/>
              <a:buAutoNum type="arabicPeriod"/>
            </a:pPr>
            <a:endParaRPr lang="ja-JP" altLang="en-US"/>
          </a:p>
        </p:txBody>
      </p:sp>
      <p:sp>
        <p:nvSpPr>
          <p:cNvPr id="9" name="テキスト プレースホルダー 8">
            <a:extLst>
              <a:ext uri="{FF2B5EF4-FFF2-40B4-BE49-F238E27FC236}">
                <a16:creationId xmlns:a16="http://schemas.microsoft.com/office/drawing/2014/main" id="{21E19B2C-D1C5-C844-BF9A-7F5C7561A9F2}"/>
              </a:ext>
            </a:extLst>
          </p:cNvPr>
          <p:cNvSpPr>
            <a:spLocks noGrp="1"/>
          </p:cNvSpPr>
          <p:nvPr>
            <p:ph type="body" sz="quarter" idx="13"/>
          </p:nvPr>
        </p:nvSpPr>
        <p:spPr/>
        <p:txBody>
          <a:bodyPr>
            <a:normAutofit fontScale="92500" lnSpcReduction="20000"/>
          </a:bodyPr>
          <a:lstStyle/>
          <a:p>
            <a:r>
              <a:rPr lang="ja-JP" altLang="en-US"/>
              <a:t>全体の流れ</a:t>
            </a:r>
          </a:p>
        </p:txBody>
      </p:sp>
      <p:sp>
        <p:nvSpPr>
          <p:cNvPr id="5" name="タイトル 4">
            <a:extLst>
              <a:ext uri="{FF2B5EF4-FFF2-40B4-BE49-F238E27FC236}">
                <a16:creationId xmlns:a16="http://schemas.microsoft.com/office/drawing/2014/main" id="{5934DB24-44CE-C543-B1A6-9FA02490710C}"/>
              </a:ext>
            </a:extLst>
          </p:cNvPr>
          <p:cNvSpPr>
            <a:spLocks noGrp="1"/>
          </p:cNvSpPr>
          <p:nvPr>
            <p:ph type="title"/>
          </p:nvPr>
        </p:nvSpPr>
        <p:spPr/>
        <p:txBody>
          <a:bodyPr/>
          <a:lstStyle/>
          <a:p>
            <a:r>
              <a:rPr lang="en-US" altLang="ja-JP" dirty="0"/>
              <a:t>AI</a:t>
            </a:r>
            <a:r>
              <a:rPr lang="ja-JP" altLang="en-US"/>
              <a:t>テキストマイニング演習（グループ）</a:t>
            </a:r>
          </a:p>
        </p:txBody>
      </p:sp>
      <p:sp>
        <p:nvSpPr>
          <p:cNvPr id="10" name="テキスト プレースホルダー 9">
            <a:extLst>
              <a:ext uri="{FF2B5EF4-FFF2-40B4-BE49-F238E27FC236}">
                <a16:creationId xmlns:a16="http://schemas.microsoft.com/office/drawing/2014/main" id="{604AD7AB-06A7-7A4B-B865-C8E62A1F09A8}"/>
              </a:ext>
            </a:extLst>
          </p:cNvPr>
          <p:cNvSpPr>
            <a:spLocks noGrp="1"/>
          </p:cNvSpPr>
          <p:nvPr>
            <p:ph type="body" sz="quarter" idx="14"/>
          </p:nvPr>
        </p:nvSpPr>
        <p:spPr/>
        <p:txBody>
          <a:bodyPr/>
          <a:lstStyle/>
          <a:p>
            <a:endParaRPr lang="ja-JP" altLang="en-US"/>
          </a:p>
        </p:txBody>
      </p:sp>
      <p:sp>
        <p:nvSpPr>
          <p:cNvPr id="11" name="テキスト ボックス 10">
            <a:extLst>
              <a:ext uri="{FF2B5EF4-FFF2-40B4-BE49-F238E27FC236}">
                <a16:creationId xmlns:a16="http://schemas.microsoft.com/office/drawing/2014/main" id="{D56B4274-6E7F-8344-BE76-C2373F64DBE2}"/>
              </a:ext>
            </a:extLst>
          </p:cNvPr>
          <p:cNvSpPr txBox="1"/>
          <p:nvPr/>
        </p:nvSpPr>
        <p:spPr>
          <a:xfrm>
            <a:off x="5202380" y="5818970"/>
            <a:ext cx="1754006" cy="369332"/>
          </a:xfrm>
          <a:prstGeom prst="rect">
            <a:avLst/>
          </a:prstGeom>
          <a:noFill/>
          <a:ln>
            <a:solidFill>
              <a:schemeClr val="accent2"/>
            </a:solidFill>
          </a:ln>
        </p:spPr>
        <p:txBody>
          <a:bodyPr wrap="none" rtlCol="0">
            <a:spAutoFit/>
          </a:bodyPr>
          <a:lstStyle/>
          <a:p>
            <a:r>
              <a:rPr lang="ja-JP" altLang="en-US">
                <a:solidFill>
                  <a:srgbClr val="C00000"/>
                </a:solidFill>
              </a:rPr>
              <a:t>詳細は次ページ</a:t>
            </a:r>
            <a:endParaRPr kumimoji="1" lang="ja-JP" altLang="en-US">
              <a:solidFill>
                <a:srgbClr val="C00000"/>
              </a:solidFill>
            </a:endParaRPr>
          </a:p>
        </p:txBody>
      </p:sp>
      <p:sp>
        <p:nvSpPr>
          <p:cNvPr id="12" name="下矢印 11">
            <a:extLst>
              <a:ext uri="{FF2B5EF4-FFF2-40B4-BE49-F238E27FC236}">
                <a16:creationId xmlns:a16="http://schemas.microsoft.com/office/drawing/2014/main" id="{A8CB7389-5D84-C344-805E-4AF911F4D427}"/>
              </a:ext>
            </a:extLst>
          </p:cNvPr>
          <p:cNvSpPr/>
          <p:nvPr/>
        </p:nvSpPr>
        <p:spPr>
          <a:xfrm>
            <a:off x="5270678" y="6133977"/>
            <a:ext cx="1617410" cy="391367"/>
          </a:xfrm>
          <a:prstGeom prst="downArrow">
            <a:avLst>
              <a:gd name="adj1" fmla="val 50000"/>
              <a:gd name="adj2" fmla="val 5429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3" name="テキスト ボックス 12">
            <a:extLst>
              <a:ext uri="{FF2B5EF4-FFF2-40B4-BE49-F238E27FC236}">
                <a16:creationId xmlns:a16="http://schemas.microsoft.com/office/drawing/2014/main" id="{592E57A0-F653-0445-AD12-80B83736E28D}"/>
              </a:ext>
            </a:extLst>
          </p:cNvPr>
          <p:cNvSpPr txBox="1"/>
          <p:nvPr/>
        </p:nvSpPr>
        <p:spPr>
          <a:xfrm rot="16200000">
            <a:off x="-8031" y="2346654"/>
            <a:ext cx="700833" cy="369332"/>
          </a:xfrm>
          <a:prstGeom prst="rect">
            <a:avLst/>
          </a:prstGeom>
          <a:noFill/>
        </p:spPr>
        <p:txBody>
          <a:bodyPr wrap="none" rtlCol="0">
            <a:spAutoFit/>
          </a:bodyPr>
          <a:lstStyle/>
          <a:p>
            <a:r>
              <a:rPr lang="en-US" altLang="ja-JP" dirty="0">
                <a:latin typeface="Meiryo UI" panose="020B0604030504040204" pitchFamily="34" charset="-128"/>
                <a:ea typeface="Meiryo UI" panose="020B0604030504040204" pitchFamily="34" charset="-128"/>
              </a:rPr>
              <a:t>20</a:t>
            </a:r>
            <a:r>
              <a:rPr kumimoji="1" lang="ja-JP" altLang="en-US">
                <a:latin typeface="Meiryo UI" panose="020B0604030504040204" pitchFamily="34" charset="-128"/>
                <a:ea typeface="Meiryo UI" panose="020B0604030504040204" pitchFamily="34" charset="-128"/>
              </a:rPr>
              <a:t>分</a:t>
            </a:r>
          </a:p>
        </p:txBody>
      </p:sp>
      <p:sp>
        <p:nvSpPr>
          <p:cNvPr id="14" name="テキスト ボックス 13">
            <a:extLst>
              <a:ext uri="{FF2B5EF4-FFF2-40B4-BE49-F238E27FC236}">
                <a16:creationId xmlns:a16="http://schemas.microsoft.com/office/drawing/2014/main" id="{A5D025F1-F651-2342-A138-D19E47067BA4}"/>
              </a:ext>
            </a:extLst>
          </p:cNvPr>
          <p:cNvSpPr txBox="1"/>
          <p:nvPr/>
        </p:nvSpPr>
        <p:spPr>
          <a:xfrm rot="16200000">
            <a:off x="63302" y="3739441"/>
            <a:ext cx="558166" cy="369332"/>
          </a:xfrm>
          <a:prstGeom prst="rect">
            <a:avLst/>
          </a:prstGeom>
          <a:noFill/>
        </p:spPr>
        <p:txBody>
          <a:bodyPr wrap="none" rtlCol="0">
            <a:spAutoFit/>
          </a:bodyPr>
          <a:lstStyle/>
          <a:p>
            <a:r>
              <a:rPr lang="en-US" altLang="ja-JP" dirty="0">
                <a:latin typeface="Meiryo UI" panose="020B0604030504040204" pitchFamily="34" charset="-128"/>
                <a:ea typeface="Meiryo UI" panose="020B0604030504040204" pitchFamily="34" charset="-128"/>
              </a:rPr>
              <a:t>5</a:t>
            </a:r>
            <a:r>
              <a:rPr kumimoji="1" lang="ja-JP" altLang="en-US">
                <a:latin typeface="Meiryo UI" panose="020B0604030504040204" pitchFamily="34" charset="-128"/>
                <a:ea typeface="Meiryo UI" panose="020B0604030504040204" pitchFamily="34" charset="-128"/>
              </a:rPr>
              <a:t>分</a:t>
            </a:r>
          </a:p>
        </p:txBody>
      </p:sp>
      <p:sp>
        <p:nvSpPr>
          <p:cNvPr id="15" name="テキスト ボックス 14">
            <a:extLst>
              <a:ext uri="{FF2B5EF4-FFF2-40B4-BE49-F238E27FC236}">
                <a16:creationId xmlns:a16="http://schemas.microsoft.com/office/drawing/2014/main" id="{26CED185-2C51-F440-9F89-91811BC63EBB}"/>
              </a:ext>
            </a:extLst>
          </p:cNvPr>
          <p:cNvSpPr txBox="1"/>
          <p:nvPr/>
        </p:nvSpPr>
        <p:spPr>
          <a:xfrm rot="16200000">
            <a:off x="-8031" y="4838133"/>
            <a:ext cx="700833" cy="369332"/>
          </a:xfrm>
          <a:prstGeom prst="rect">
            <a:avLst/>
          </a:prstGeom>
          <a:noFill/>
        </p:spPr>
        <p:txBody>
          <a:bodyPr wrap="none" rtlCol="0">
            <a:spAutoFit/>
          </a:bodyPr>
          <a:lstStyle/>
          <a:p>
            <a:r>
              <a:rPr kumimoji="1" lang="en-US" altLang="ja-JP" dirty="0">
                <a:latin typeface="Meiryo UI" panose="020B0604030504040204" pitchFamily="34" charset="-128"/>
                <a:ea typeface="Meiryo UI" panose="020B0604030504040204" pitchFamily="34" charset="-128"/>
              </a:rPr>
              <a:t>15</a:t>
            </a:r>
            <a:r>
              <a:rPr kumimoji="1" lang="ja-JP" altLang="en-US">
                <a:latin typeface="Meiryo UI" panose="020B0604030504040204" pitchFamily="34" charset="-128"/>
                <a:ea typeface="Meiryo UI" panose="020B0604030504040204" pitchFamily="34" charset="-128"/>
              </a:rPr>
              <a:t>分</a:t>
            </a:r>
          </a:p>
        </p:txBody>
      </p:sp>
      <p:sp>
        <p:nvSpPr>
          <p:cNvPr id="16" name="テキスト ボックス 15">
            <a:extLst>
              <a:ext uri="{FF2B5EF4-FFF2-40B4-BE49-F238E27FC236}">
                <a16:creationId xmlns:a16="http://schemas.microsoft.com/office/drawing/2014/main" id="{0D734FE5-176B-0249-A6B3-CB904852BCBD}"/>
              </a:ext>
            </a:extLst>
          </p:cNvPr>
          <p:cNvSpPr txBox="1"/>
          <p:nvPr/>
        </p:nvSpPr>
        <p:spPr>
          <a:xfrm rot="16200000">
            <a:off x="16301" y="5899007"/>
            <a:ext cx="700833" cy="369332"/>
          </a:xfrm>
          <a:prstGeom prst="rect">
            <a:avLst/>
          </a:prstGeom>
          <a:noFill/>
        </p:spPr>
        <p:txBody>
          <a:bodyPr wrap="none" rtlCol="0">
            <a:spAutoFit/>
          </a:bodyPr>
          <a:lstStyle/>
          <a:p>
            <a:r>
              <a:rPr lang="en-US" altLang="ja-JP" dirty="0">
                <a:latin typeface="Meiryo UI" panose="020B0604030504040204" pitchFamily="34" charset="-128"/>
                <a:ea typeface="Meiryo UI" panose="020B0604030504040204" pitchFamily="34" charset="-128"/>
              </a:rPr>
              <a:t>30</a:t>
            </a:r>
            <a:r>
              <a:rPr kumimoji="1" lang="ja-JP" altLang="en-US">
                <a:latin typeface="Meiryo UI" panose="020B0604030504040204" pitchFamily="34" charset="-128"/>
                <a:ea typeface="Meiryo UI" panose="020B0604030504040204" pitchFamily="34" charset="-128"/>
              </a:rPr>
              <a:t>分</a:t>
            </a:r>
          </a:p>
        </p:txBody>
      </p:sp>
    </p:spTree>
    <p:extLst>
      <p:ext uri="{BB962C8B-B14F-4D97-AF65-F5344CB8AC3E}">
        <p14:creationId xmlns:p14="http://schemas.microsoft.com/office/powerpoint/2010/main" val="228818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CEBBA049-3EA2-8744-BE41-C698238EBE94}"/>
              </a:ext>
            </a:extLst>
          </p:cNvPr>
          <p:cNvSpPr>
            <a:spLocks noGrp="1"/>
          </p:cNvSpPr>
          <p:nvPr>
            <p:ph type="body" sz="quarter" idx="13"/>
          </p:nvPr>
        </p:nvSpPr>
        <p:spPr/>
        <p:txBody>
          <a:bodyPr>
            <a:normAutofit fontScale="92500" lnSpcReduction="20000"/>
          </a:bodyPr>
          <a:lstStyle/>
          <a:p>
            <a:r>
              <a:rPr kumimoji="1" lang="ja-JP" altLang="en-US"/>
              <a:t>「青空文庫」等から分析するテキストを選定</a:t>
            </a:r>
          </a:p>
        </p:txBody>
      </p:sp>
      <p:sp>
        <p:nvSpPr>
          <p:cNvPr id="6" name="タイトル 5">
            <a:extLst>
              <a:ext uri="{FF2B5EF4-FFF2-40B4-BE49-F238E27FC236}">
                <a16:creationId xmlns:a16="http://schemas.microsoft.com/office/drawing/2014/main" id="{159E4750-A849-344C-AAD3-84B683DC67DC}"/>
              </a:ext>
            </a:extLst>
          </p:cNvPr>
          <p:cNvSpPr>
            <a:spLocks noGrp="1"/>
          </p:cNvSpPr>
          <p:nvPr>
            <p:ph type="title"/>
          </p:nvPr>
        </p:nvSpPr>
        <p:spPr/>
        <p:txBody>
          <a:bodyPr>
            <a:normAutofit/>
          </a:bodyPr>
          <a:lstStyle/>
          <a:p>
            <a:r>
              <a:rPr lang="en-US" altLang="ja-JP" dirty="0"/>
              <a:t>AI</a:t>
            </a:r>
            <a:r>
              <a:rPr lang="ja-JP" altLang="en-US"/>
              <a:t>テキストマイニング演習（グループ）</a:t>
            </a:r>
            <a:endParaRPr kumimoji="1" lang="ja-JP" altLang="en-US"/>
          </a:p>
        </p:txBody>
      </p:sp>
      <p:sp>
        <p:nvSpPr>
          <p:cNvPr id="7" name="テキスト プレースホルダー 6">
            <a:extLst>
              <a:ext uri="{FF2B5EF4-FFF2-40B4-BE49-F238E27FC236}">
                <a16:creationId xmlns:a16="http://schemas.microsoft.com/office/drawing/2014/main" id="{ED5C4006-DC68-9948-BF06-0F98712BA3E2}"/>
              </a:ext>
            </a:extLst>
          </p:cNvPr>
          <p:cNvSpPr>
            <a:spLocks noGrp="1"/>
          </p:cNvSpPr>
          <p:nvPr>
            <p:ph type="body" sz="quarter" idx="14"/>
          </p:nvPr>
        </p:nvSpPr>
        <p:spPr/>
        <p:txBody>
          <a:bodyPr/>
          <a:lstStyle/>
          <a:p>
            <a:r>
              <a:rPr lang="en-US" altLang="ja-JP" dirty="0"/>
              <a:t>AI</a:t>
            </a:r>
            <a:r>
              <a:rPr lang="ja-JP" altLang="en-US"/>
              <a:t>テキストマイニング</a:t>
            </a:r>
          </a:p>
        </p:txBody>
      </p:sp>
      <p:sp>
        <p:nvSpPr>
          <p:cNvPr id="11" name="コンテンツ プレースホルダー 10">
            <a:extLst>
              <a:ext uri="{FF2B5EF4-FFF2-40B4-BE49-F238E27FC236}">
                <a16:creationId xmlns:a16="http://schemas.microsoft.com/office/drawing/2014/main" id="{39371EB4-1BE6-4643-887B-99C78564B50E}"/>
              </a:ext>
            </a:extLst>
          </p:cNvPr>
          <p:cNvSpPr>
            <a:spLocks noGrp="1"/>
          </p:cNvSpPr>
          <p:nvPr>
            <p:ph idx="1"/>
          </p:nvPr>
        </p:nvSpPr>
        <p:spPr>
          <a:xfrm>
            <a:off x="527382" y="1727672"/>
            <a:ext cx="6144681" cy="5085704"/>
          </a:xfrm>
        </p:spPr>
        <p:txBody>
          <a:bodyPr>
            <a:normAutofit/>
          </a:bodyPr>
          <a:lstStyle/>
          <a:p>
            <a:r>
              <a:rPr lang="ja-JP" altLang="en-US"/>
              <a:t>リーダーと書記を決定</a:t>
            </a:r>
            <a:endParaRPr lang="en-US" altLang="ja-JP" dirty="0"/>
          </a:p>
          <a:p>
            <a:pPr marL="0" indent="0">
              <a:buNone/>
            </a:pPr>
            <a:r>
              <a:rPr lang="ja-JP" altLang="en-US"/>
              <a:t>（まだやったことのない人）</a:t>
            </a:r>
            <a:endParaRPr lang="en-US" altLang="ja-JP" dirty="0"/>
          </a:p>
          <a:p>
            <a:pPr lvl="1"/>
            <a:r>
              <a:rPr lang="en-US" altLang="ja-JP" dirty="0"/>
              <a:t>Classroom</a:t>
            </a:r>
            <a:r>
              <a:rPr lang="ja-JP" altLang="en-US"/>
              <a:t>にある第６回講義「</a:t>
            </a:r>
            <a:r>
              <a:rPr lang="en-US" altLang="ja-JP" dirty="0"/>
              <a:t>AI</a:t>
            </a:r>
            <a:r>
              <a:rPr lang="ja-JP" altLang="en-US"/>
              <a:t>テキストマイニング」分析シートに記載</a:t>
            </a:r>
            <a:endParaRPr lang="en-US" altLang="ja-JP" dirty="0"/>
          </a:p>
          <a:p>
            <a:pPr lvl="1"/>
            <a:endParaRPr lang="en-US" altLang="ja-JP" dirty="0"/>
          </a:p>
          <a:p>
            <a:r>
              <a:rPr lang="ja-JP" altLang="en-US"/>
              <a:t>分析する文書を「青空文庫」</a:t>
            </a:r>
            <a:r>
              <a:rPr lang="en-US" altLang="ja-JP" b="0" dirty="0"/>
              <a:t>https://</a:t>
            </a:r>
            <a:r>
              <a:rPr lang="en-US" altLang="ja-JP" b="0" dirty="0" err="1"/>
              <a:t>www.aozora.gr.jp</a:t>
            </a:r>
            <a:r>
              <a:rPr lang="en-US" altLang="ja-JP" b="0" dirty="0"/>
              <a:t>/</a:t>
            </a:r>
            <a:r>
              <a:rPr lang="ja-JP" altLang="en-US"/>
              <a:t>の文書から選定</a:t>
            </a:r>
            <a:endParaRPr lang="en-US" altLang="ja-JP" dirty="0"/>
          </a:p>
          <a:p>
            <a:pPr lvl="1"/>
            <a:r>
              <a:rPr lang="ja-JP" altLang="en-US"/>
              <a:t>上記シートに著者名、作品名を記載</a:t>
            </a:r>
            <a:endParaRPr lang="en-US" altLang="ja-JP" dirty="0"/>
          </a:p>
          <a:p>
            <a:pPr lvl="1"/>
            <a:endParaRPr lang="en-US" altLang="ja-JP" dirty="0"/>
          </a:p>
        </p:txBody>
      </p:sp>
      <p:pic>
        <p:nvPicPr>
          <p:cNvPr id="22" name="コンテンツ プレースホルダー 8">
            <a:extLst>
              <a:ext uri="{FF2B5EF4-FFF2-40B4-BE49-F238E27FC236}">
                <a16:creationId xmlns:a16="http://schemas.microsoft.com/office/drawing/2014/main" id="{B6350F74-5514-194F-8AA9-B6314504BB96}"/>
              </a:ext>
            </a:extLst>
          </p:cNvPr>
          <p:cNvPicPr>
            <a:picLocks noChangeAspect="1"/>
          </p:cNvPicPr>
          <p:nvPr/>
        </p:nvPicPr>
        <p:blipFill rotWithShape="1">
          <a:blip r:embed="rId2">
            <a:extLst>
              <a:ext uri="{28A0092B-C50C-407E-A947-70E740481C1C}">
                <a14:useLocalDpi xmlns:a14="http://schemas.microsoft.com/office/drawing/2010/main" val="0"/>
              </a:ext>
            </a:extLst>
          </a:blip>
          <a:srcRect l="7336" r="6347"/>
          <a:stretch/>
        </p:blipFill>
        <p:spPr>
          <a:xfrm>
            <a:off x="7452434" y="1484784"/>
            <a:ext cx="4692237" cy="4942542"/>
          </a:xfrm>
          <a:prstGeom prst="rect">
            <a:avLst/>
          </a:prstGeom>
          <a:ln w="6350">
            <a:noFill/>
          </a:ln>
        </p:spPr>
      </p:pic>
    </p:spTree>
    <p:extLst>
      <p:ext uri="{BB962C8B-B14F-4D97-AF65-F5344CB8AC3E}">
        <p14:creationId xmlns:p14="http://schemas.microsoft.com/office/powerpoint/2010/main" val="162379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CEBBA049-3EA2-8744-BE41-C698238EBE94}"/>
              </a:ext>
            </a:extLst>
          </p:cNvPr>
          <p:cNvSpPr>
            <a:spLocks noGrp="1"/>
          </p:cNvSpPr>
          <p:nvPr>
            <p:ph type="body" sz="quarter" idx="13"/>
          </p:nvPr>
        </p:nvSpPr>
        <p:spPr/>
        <p:txBody>
          <a:bodyPr>
            <a:normAutofit fontScale="92500" lnSpcReduction="20000"/>
          </a:bodyPr>
          <a:lstStyle/>
          <a:p>
            <a:r>
              <a:rPr kumimoji="1" lang="ja-JP" altLang="en-US"/>
              <a:t>「青空文庫」等からのテキストを</a:t>
            </a:r>
            <a:r>
              <a:rPr kumimoji="1" lang="en-US" altLang="ja-JP" dirty="0">
                <a:solidFill>
                  <a:srgbClr val="FFFF00"/>
                </a:solidFill>
              </a:rPr>
              <a:t>10,000</a:t>
            </a:r>
            <a:r>
              <a:rPr lang="ja-JP" altLang="en-US">
                <a:solidFill>
                  <a:srgbClr val="FFFF00"/>
                </a:solidFill>
              </a:rPr>
              <a:t>字以内</a:t>
            </a:r>
            <a:r>
              <a:rPr lang="ja-JP" altLang="en-US"/>
              <a:t>でコピーしてペースト</a:t>
            </a:r>
            <a:endParaRPr kumimoji="1" lang="ja-JP" altLang="en-US"/>
          </a:p>
        </p:txBody>
      </p:sp>
      <p:sp>
        <p:nvSpPr>
          <p:cNvPr id="6" name="タイトル 5">
            <a:extLst>
              <a:ext uri="{FF2B5EF4-FFF2-40B4-BE49-F238E27FC236}">
                <a16:creationId xmlns:a16="http://schemas.microsoft.com/office/drawing/2014/main" id="{159E4750-A849-344C-AAD3-84B683DC67DC}"/>
              </a:ext>
            </a:extLst>
          </p:cNvPr>
          <p:cNvSpPr>
            <a:spLocks noGrp="1"/>
          </p:cNvSpPr>
          <p:nvPr>
            <p:ph type="title"/>
          </p:nvPr>
        </p:nvSpPr>
        <p:spPr/>
        <p:txBody>
          <a:bodyPr>
            <a:normAutofit/>
          </a:bodyPr>
          <a:lstStyle/>
          <a:p>
            <a:r>
              <a:rPr lang="en-US" altLang="ja-JP" dirty="0"/>
              <a:t>AI</a:t>
            </a:r>
            <a:r>
              <a:rPr lang="ja-JP" altLang="en-US"/>
              <a:t>テキストマイニング演習（グループ）</a:t>
            </a:r>
            <a:endParaRPr kumimoji="1" lang="ja-JP" altLang="en-US"/>
          </a:p>
        </p:txBody>
      </p:sp>
      <p:sp>
        <p:nvSpPr>
          <p:cNvPr id="7" name="テキスト プレースホルダー 6">
            <a:extLst>
              <a:ext uri="{FF2B5EF4-FFF2-40B4-BE49-F238E27FC236}">
                <a16:creationId xmlns:a16="http://schemas.microsoft.com/office/drawing/2014/main" id="{ED5C4006-DC68-9948-BF06-0F98712BA3E2}"/>
              </a:ext>
            </a:extLst>
          </p:cNvPr>
          <p:cNvSpPr>
            <a:spLocks noGrp="1"/>
          </p:cNvSpPr>
          <p:nvPr>
            <p:ph type="body" sz="quarter" idx="14"/>
          </p:nvPr>
        </p:nvSpPr>
        <p:spPr/>
        <p:txBody>
          <a:bodyPr/>
          <a:lstStyle/>
          <a:p>
            <a:r>
              <a:rPr lang="en-US" altLang="ja-JP" dirty="0"/>
              <a:t>AI</a:t>
            </a:r>
            <a:r>
              <a:rPr lang="ja-JP" altLang="en-US"/>
              <a:t>テキストマイニング</a:t>
            </a:r>
          </a:p>
        </p:txBody>
      </p:sp>
      <p:sp>
        <p:nvSpPr>
          <p:cNvPr id="11" name="コンテンツ プレースホルダー 10">
            <a:extLst>
              <a:ext uri="{FF2B5EF4-FFF2-40B4-BE49-F238E27FC236}">
                <a16:creationId xmlns:a16="http://schemas.microsoft.com/office/drawing/2014/main" id="{39371EB4-1BE6-4643-887B-99C78564B50E}"/>
              </a:ext>
            </a:extLst>
          </p:cNvPr>
          <p:cNvSpPr>
            <a:spLocks noGrp="1"/>
          </p:cNvSpPr>
          <p:nvPr>
            <p:ph idx="1"/>
          </p:nvPr>
        </p:nvSpPr>
        <p:spPr>
          <a:xfrm>
            <a:off x="527383" y="1727672"/>
            <a:ext cx="5640625" cy="5085704"/>
          </a:xfrm>
        </p:spPr>
        <p:txBody>
          <a:bodyPr>
            <a:normAutofit/>
          </a:bodyPr>
          <a:lstStyle/>
          <a:p>
            <a:r>
              <a:rPr lang="ja-JP" altLang="en-US"/>
              <a:t>選定した文書をコピーして</a:t>
            </a:r>
            <a:r>
              <a:rPr lang="en-US" altLang="ja-JP" dirty="0"/>
              <a:t>    </a:t>
            </a:r>
            <a:r>
              <a:rPr lang="ja-JP" altLang="en-US"/>
              <a:t>「分析ページ」にペースト</a:t>
            </a:r>
            <a:endParaRPr lang="en-US" altLang="ja-JP" dirty="0"/>
          </a:p>
          <a:p>
            <a:pPr lvl="1"/>
            <a:r>
              <a:rPr lang="ja-JP" altLang="en-US"/>
              <a:t>分析</a:t>
            </a:r>
            <a:r>
              <a:rPr lang="en-US" altLang="ja-JP" dirty="0"/>
              <a:t>HP </a:t>
            </a:r>
            <a:r>
              <a:rPr lang="ja-JP" altLang="en-US"/>
              <a:t>にアクセスして文書をペースト</a:t>
            </a:r>
            <a:endParaRPr lang="en-US" altLang="ja-JP" dirty="0"/>
          </a:p>
          <a:p>
            <a:pPr marL="114300" indent="0">
              <a:buNone/>
            </a:pPr>
            <a:r>
              <a:rPr lang="en" altLang="ja-JP" sz="2400" b="0" dirty="0">
                <a:hlinkClick r:id="rId2"/>
              </a:rPr>
              <a:t>https://textmining.userlocal.jp/</a:t>
            </a:r>
            <a:endParaRPr lang="en" altLang="ja-JP" sz="2400" b="0" dirty="0"/>
          </a:p>
          <a:p>
            <a:pPr marL="114300" indent="0">
              <a:buNone/>
            </a:pPr>
            <a:endParaRPr lang="en-US" altLang="ja-JP" sz="2400" b="0" dirty="0"/>
          </a:p>
          <a:p>
            <a:pPr lvl="1"/>
            <a:r>
              <a:rPr lang="ja-JP" altLang="en-US">
                <a:solidFill>
                  <a:schemeClr val="accent2"/>
                </a:solidFill>
              </a:rPr>
              <a:t>分析</a:t>
            </a:r>
            <a:r>
              <a:rPr lang="en-US" altLang="ja-JP" dirty="0">
                <a:solidFill>
                  <a:schemeClr val="accent2"/>
                </a:solidFill>
              </a:rPr>
              <a:t>HP</a:t>
            </a:r>
            <a:r>
              <a:rPr lang="ja-JP" altLang="en-US">
                <a:solidFill>
                  <a:schemeClr val="accent2"/>
                </a:solidFill>
              </a:rPr>
              <a:t>にアクセスするのは書記に限定</a:t>
            </a:r>
            <a:endParaRPr lang="en-US" altLang="ja-JP" dirty="0"/>
          </a:p>
          <a:p>
            <a:pPr lvl="1"/>
            <a:r>
              <a:rPr lang="en-US" altLang="ja-JP" dirty="0"/>
              <a:t>10,000</a:t>
            </a:r>
            <a:r>
              <a:rPr lang="ja-JP" altLang="en-US"/>
              <a:t>文字の制限を満たすように適宜文書を編集</a:t>
            </a:r>
            <a:endParaRPr lang="en-US" altLang="ja-JP" dirty="0"/>
          </a:p>
        </p:txBody>
      </p:sp>
      <p:grpSp>
        <p:nvGrpSpPr>
          <p:cNvPr id="16" name="グループ化 15">
            <a:extLst>
              <a:ext uri="{FF2B5EF4-FFF2-40B4-BE49-F238E27FC236}">
                <a16:creationId xmlns:a16="http://schemas.microsoft.com/office/drawing/2014/main" id="{1F722883-EC80-FD4B-B7E7-5ECA4D0B6AA6}"/>
              </a:ext>
            </a:extLst>
          </p:cNvPr>
          <p:cNvGrpSpPr/>
          <p:nvPr/>
        </p:nvGrpSpPr>
        <p:grpSpPr>
          <a:xfrm>
            <a:off x="6168008" y="1706505"/>
            <a:ext cx="5769824" cy="3343148"/>
            <a:chOff x="1050007" y="2304219"/>
            <a:chExt cx="6622083" cy="3836963"/>
          </a:xfrm>
        </p:grpSpPr>
        <p:pic>
          <p:nvPicPr>
            <p:cNvPr id="12" name="コンテンツ プレースホルダー 8">
              <a:extLst>
                <a:ext uri="{FF2B5EF4-FFF2-40B4-BE49-F238E27FC236}">
                  <a16:creationId xmlns:a16="http://schemas.microsoft.com/office/drawing/2014/main" id="{AEF87D8A-0088-4447-B580-663D5A70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007" y="2304219"/>
              <a:ext cx="6622083" cy="3357028"/>
            </a:xfrm>
            <a:prstGeom prst="rect">
              <a:avLst/>
            </a:prstGeom>
            <a:ln w="6350">
              <a:noFill/>
            </a:ln>
          </p:spPr>
        </p:pic>
        <p:sp>
          <p:nvSpPr>
            <p:cNvPr id="13" name="テキスト ボックス 12">
              <a:extLst>
                <a:ext uri="{FF2B5EF4-FFF2-40B4-BE49-F238E27FC236}">
                  <a16:creationId xmlns:a16="http://schemas.microsoft.com/office/drawing/2014/main" id="{7323DFF7-53C4-9544-98AB-093627EDB62F}"/>
                </a:ext>
              </a:extLst>
            </p:cNvPr>
            <p:cNvSpPr txBox="1"/>
            <p:nvPr/>
          </p:nvSpPr>
          <p:spPr>
            <a:xfrm>
              <a:off x="1728541" y="3894777"/>
              <a:ext cx="1798890" cy="369332"/>
            </a:xfrm>
            <a:prstGeom prst="rect">
              <a:avLst/>
            </a:prstGeom>
            <a:noFill/>
          </p:spPr>
          <p:txBody>
            <a:bodyPr wrap="none" rtlCol="0">
              <a:spAutoFit/>
            </a:bodyPr>
            <a:lstStyle/>
            <a:p>
              <a:r>
                <a:rPr kumimoji="1" lang="en-US" altLang="ja-JP" dirty="0"/>
                <a:t>①</a:t>
              </a:r>
              <a:r>
                <a:rPr kumimoji="1" lang="ja-JP" altLang="en-US"/>
                <a:t>ここにペースト</a:t>
              </a:r>
            </a:p>
          </p:txBody>
        </p:sp>
        <p:sp>
          <p:nvSpPr>
            <p:cNvPr id="14" name="下矢印 13">
              <a:extLst>
                <a:ext uri="{FF2B5EF4-FFF2-40B4-BE49-F238E27FC236}">
                  <a16:creationId xmlns:a16="http://schemas.microsoft.com/office/drawing/2014/main" id="{3B8CCA17-8DF4-D440-A01A-B762C12D3F1F}"/>
                </a:ext>
              </a:extLst>
            </p:cNvPr>
            <p:cNvSpPr/>
            <p:nvPr/>
          </p:nvSpPr>
          <p:spPr>
            <a:xfrm rot="10800000">
              <a:off x="3929000" y="5445224"/>
              <a:ext cx="432048" cy="432048"/>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テキスト ボックス 14">
              <a:extLst>
                <a:ext uri="{FF2B5EF4-FFF2-40B4-BE49-F238E27FC236}">
                  <a16:creationId xmlns:a16="http://schemas.microsoft.com/office/drawing/2014/main" id="{2122C6F4-B3A4-4A41-8042-444591AC13D2}"/>
                </a:ext>
              </a:extLst>
            </p:cNvPr>
            <p:cNvSpPr txBox="1"/>
            <p:nvPr/>
          </p:nvSpPr>
          <p:spPr>
            <a:xfrm>
              <a:off x="4283673" y="5399382"/>
              <a:ext cx="3300937" cy="741800"/>
            </a:xfrm>
            <a:prstGeom prst="rect">
              <a:avLst/>
            </a:prstGeom>
            <a:noFill/>
          </p:spPr>
          <p:txBody>
            <a:bodyPr wrap="none" rtlCol="0">
              <a:spAutoFit/>
            </a:bodyPr>
            <a:lstStyle/>
            <a:p>
              <a:r>
                <a:rPr lang="ja-JP" altLang="en-US"/>
                <a:t>③</a:t>
              </a:r>
              <a:r>
                <a:rPr kumimoji="1" lang="ja-JP" altLang="en-US"/>
                <a:t>「テキストマイニングする」</a:t>
              </a:r>
              <a:endParaRPr kumimoji="1" lang="en-US" altLang="ja-JP" dirty="0"/>
            </a:p>
            <a:p>
              <a:r>
                <a:rPr lang="ja-JP" altLang="en-US"/>
                <a:t>のボタンを押す</a:t>
              </a:r>
              <a:endParaRPr kumimoji="1" lang="ja-JP" altLang="en-US"/>
            </a:p>
          </p:txBody>
        </p:sp>
      </p:grpSp>
      <p:sp>
        <p:nvSpPr>
          <p:cNvPr id="17" name="テキスト ボックス 16">
            <a:extLst>
              <a:ext uri="{FF2B5EF4-FFF2-40B4-BE49-F238E27FC236}">
                <a16:creationId xmlns:a16="http://schemas.microsoft.com/office/drawing/2014/main" id="{74E7A1F1-5317-804D-9E5E-CF5E0A468C33}"/>
              </a:ext>
            </a:extLst>
          </p:cNvPr>
          <p:cNvSpPr txBox="1"/>
          <p:nvPr/>
        </p:nvSpPr>
        <p:spPr>
          <a:xfrm>
            <a:off x="10290414" y="3004890"/>
            <a:ext cx="1728192" cy="646331"/>
          </a:xfrm>
          <a:prstGeom prst="rect">
            <a:avLst/>
          </a:prstGeom>
          <a:noFill/>
          <a:ln>
            <a:noFill/>
          </a:ln>
        </p:spPr>
        <p:txBody>
          <a:bodyPr wrap="square" rtlCol="0">
            <a:spAutoFit/>
          </a:bodyPr>
          <a:lstStyle/>
          <a:p>
            <a:r>
              <a:rPr lang="ja-JP" altLang="en-US"/>
              <a:t>②</a:t>
            </a:r>
            <a:r>
              <a:rPr lang="en-US" altLang="ja-JP" dirty="0"/>
              <a:t>1</a:t>
            </a:r>
            <a:r>
              <a:rPr lang="ja-JP" altLang="en-US"/>
              <a:t>万字以下に</a:t>
            </a:r>
            <a:endParaRPr lang="en-US" altLang="ja-JP" dirty="0"/>
          </a:p>
          <a:p>
            <a:r>
              <a:rPr lang="ja-JP" altLang="en-US"/>
              <a:t>なるように</a:t>
            </a:r>
            <a:r>
              <a:rPr kumimoji="1" lang="ja-JP" altLang="en-US"/>
              <a:t>調整</a:t>
            </a:r>
          </a:p>
        </p:txBody>
      </p:sp>
      <p:sp>
        <p:nvSpPr>
          <p:cNvPr id="18" name="下矢印 17">
            <a:extLst>
              <a:ext uri="{FF2B5EF4-FFF2-40B4-BE49-F238E27FC236}">
                <a16:creationId xmlns:a16="http://schemas.microsoft.com/office/drawing/2014/main" id="{9890412B-2130-D845-9493-1372D9A9CEFC}"/>
              </a:ext>
            </a:extLst>
          </p:cNvPr>
          <p:cNvSpPr/>
          <p:nvPr/>
        </p:nvSpPr>
        <p:spPr>
          <a:xfrm>
            <a:off x="10794682" y="3610020"/>
            <a:ext cx="498518" cy="391367"/>
          </a:xfrm>
          <a:prstGeom prst="downArrow">
            <a:avLst>
              <a:gd name="adj1" fmla="val 50000"/>
              <a:gd name="adj2" fmla="val 5429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extLst>
      <p:ext uri="{BB962C8B-B14F-4D97-AF65-F5344CB8AC3E}">
        <p14:creationId xmlns:p14="http://schemas.microsoft.com/office/powerpoint/2010/main" val="48230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CEBBA049-3EA2-8744-BE41-C698238EBE94}"/>
              </a:ext>
            </a:extLst>
          </p:cNvPr>
          <p:cNvSpPr>
            <a:spLocks noGrp="1"/>
          </p:cNvSpPr>
          <p:nvPr>
            <p:ph type="body" sz="quarter" idx="13"/>
          </p:nvPr>
        </p:nvSpPr>
        <p:spPr/>
        <p:txBody>
          <a:bodyPr>
            <a:normAutofit fontScale="92500" lnSpcReduction="20000"/>
          </a:bodyPr>
          <a:lstStyle/>
          <a:p>
            <a:r>
              <a:rPr lang="ja-JP" altLang="en-US"/>
              <a:t>５つの分析結果からグループで１つを選択</a:t>
            </a:r>
            <a:endParaRPr lang="en-US" altLang="ja-JP" dirty="0"/>
          </a:p>
        </p:txBody>
      </p:sp>
      <p:sp>
        <p:nvSpPr>
          <p:cNvPr id="6" name="タイトル 5">
            <a:extLst>
              <a:ext uri="{FF2B5EF4-FFF2-40B4-BE49-F238E27FC236}">
                <a16:creationId xmlns:a16="http://schemas.microsoft.com/office/drawing/2014/main" id="{159E4750-A849-344C-AAD3-84B683DC67DC}"/>
              </a:ext>
            </a:extLst>
          </p:cNvPr>
          <p:cNvSpPr>
            <a:spLocks noGrp="1"/>
          </p:cNvSpPr>
          <p:nvPr>
            <p:ph type="title"/>
          </p:nvPr>
        </p:nvSpPr>
        <p:spPr/>
        <p:txBody>
          <a:bodyPr>
            <a:normAutofit/>
          </a:bodyPr>
          <a:lstStyle/>
          <a:p>
            <a:r>
              <a:rPr lang="en-US" altLang="ja-JP" dirty="0"/>
              <a:t>AI</a:t>
            </a:r>
            <a:r>
              <a:rPr lang="ja-JP" altLang="en-US"/>
              <a:t>テキストマイニング演習（グループ）</a:t>
            </a:r>
            <a:endParaRPr kumimoji="1" lang="ja-JP" altLang="en-US"/>
          </a:p>
        </p:txBody>
      </p:sp>
      <p:sp>
        <p:nvSpPr>
          <p:cNvPr id="7" name="テキスト プレースホルダー 6">
            <a:extLst>
              <a:ext uri="{FF2B5EF4-FFF2-40B4-BE49-F238E27FC236}">
                <a16:creationId xmlns:a16="http://schemas.microsoft.com/office/drawing/2014/main" id="{ED5C4006-DC68-9948-BF06-0F98712BA3E2}"/>
              </a:ext>
            </a:extLst>
          </p:cNvPr>
          <p:cNvSpPr>
            <a:spLocks noGrp="1"/>
          </p:cNvSpPr>
          <p:nvPr>
            <p:ph type="body" sz="quarter" idx="14"/>
          </p:nvPr>
        </p:nvSpPr>
        <p:spPr/>
        <p:txBody>
          <a:bodyPr/>
          <a:lstStyle/>
          <a:p>
            <a:r>
              <a:rPr lang="en-US" altLang="ja-JP" dirty="0"/>
              <a:t>AI</a:t>
            </a:r>
            <a:r>
              <a:rPr lang="ja-JP" altLang="en-US"/>
              <a:t>テキストマイニング</a:t>
            </a:r>
          </a:p>
        </p:txBody>
      </p:sp>
      <p:sp>
        <p:nvSpPr>
          <p:cNvPr id="11" name="コンテンツ プレースホルダー 10">
            <a:extLst>
              <a:ext uri="{FF2B5EF4-FFF2-40B4-BE49-F238E27FC236}">
                <a16:creationId xmlns:a16="http://schemas.microsoft.com/office/drawing/2014/main" id="{39371EB4-1BE6-4643-887B-99C78564B50E}"/>
              </a:ext>
            </a:extLst>
          </p:cNvPr>
          <p:cNvSpPr>
            <a:spLocks noGrp="1"/>
          </p:cNvSpPr>
          <p:nvPr>
            <p:ph idx="1"/>
          </p:nvPr>
        </p:nvSpPr>
        <p:spPr>
          <a:xfrm>
            <a:off x="527383" y="1727672"/>
            <a:ext cx="5769824" cy="5085704"/>
          </a:xfrm>
        </p:spPr>
        <p:txBody>
          <a:bodyPr>
            <a:normAutofit fontScale="70000" lnSpcReduction="20000"/>
          </a:bodyPr>
          <a:lstStyle/>
          <a:p>
            <a:r>
              <a:rPr lang="ja-JP" altLang="en-US"/>
              <a:t>５つの表やグラフを</a:t>
            </a:r>
            <a:r>
              <a:rPr lang="en-US" altLang="ja-JP" dirty="0"/>
              <a:t>zoom</a:t>
            </a:r>
            <a:r>
              <a:rPr lang="ja-JP" altLang="en-US"/>
              <a:t>で画面共有して結果について議論</a:t>
            </a:r>
            <a:endParaRPr lang="en-US" altLang="ja-JP" dirty="0"/>
          </a:p>
          <a:p>
            <a:pPr lvl="1"/>
            <a:r>
              <a:rPr lang="ja-JP" altLang="en-US"/>
              <a:t>ワードクラウド</a:t>
            </a:r>
            <a:endParaRPr lang="en-US" altLang="ja-JP" dirty="0"/>
          </a:p>
          <a:p>
            <a:pPr lvl="1"/>
            <a:r>
              <a:rPr lang="ja-JP" altLang="en-US"/>
              <a:t>単語出現頻度</a:t>
            </a:r>
            <a:endParaRPr lang="en-US" altLang="ja-JP" dirty="0"/>
          </a:p>
          <a:p>
            <a:pPr lvl="1"/>
            <a:r>
              <a:rPr lang="ja-JP" altLang="en-US"/>
              <a:t>共起キーワード</a:t>
            </a:r>
            <a:endParaRPr lang="en-US" altLang="ja-JP" dirty="0"/>
          </a:p>
          <a:p>
            <a:pPr lvl="1"/>
            <a:r>
              <a:rPr lang="ja-JP" altLang="en-US"/>
              <a:t>２次元マップ</a:t>
            </a:r>
            <a:endParaRPr lang="en-US" altLang="ja-JP" dirty="0"/>
          </a:p>
          <a:p>
            <a:pPr lvl="1"/>
            <a:r>
              <a:rPr lang="ja-JP" altLang="en-US"/>
              <a:t>階層的クラスタリング</a:t>
            </a:r>
            <a:endParaRPr lang="en-US" altLang="ja-JP" dirty="0"/>
          </a:p>
          <a:p>
            <a:pPr marL="0" indent="0">
              <a:buNone/>
            </a:pPr>
            <a:r>
              <a:rPr lang="en-US" altLang="ja-JP" b="0" dirty="0">
                <a:solidFill>
                  <a:schemeClr val="accent2"/>
                </a:solidFill>
                <a:sym typeface="Wingdings" pitchFamily="2" charset="2"/>
              </a:rPr>
              <a:t></a:t>
            </a:r>
            <a:r>
              <a:rPr lang="ja-JP" altLang="en-US" b="0">
                <a:solidFill>
                  <a:schemeClr val="accent2"/>
                </a:solidFill>
                <a:sym typeface="Wingdings" pitchFamily="2" charset="2"/>
              </a:rPr>
              <a:t>議論の内容はスプレッドシートに記載</a:t>
            </a:r>
            <a:endParaRPr lang="en-US" altLang="ja-JP" b="0" dirty="0">
              <a:solidFill>
                <a:schemeClr val="accent2"/>
              </a:solidFill>
            </a:endParaRPr>
          </a:p>
          <a:p>
            <a:pPr lvl="1"/>
            <a:endParaRPr lang="en-US" altLang="ja-JP" dirty="0"/>
          </a:p>
          <a:p>
            <a:r>
              <a:rPr lang="ja-JP" altLang="en-US"/>
              <a:t>選択した表・グラフを</a:t>
            </a:r>
            <a:r>
              <a:rPr lang="ja-JP" altLang="en-US">
                <a:sym typeface="Wingdings" pitchFamily="2" charset="2"/>
              </a:rPr>
              <a:t>「</a:t>
            </a:r>
            <a:r>
              <a:rPr lang="en-US" altLang="ja-JP" dirty="0">
                <a:sym typeface="Wingdings" pitchFamily="2" charset="2"/>
              </a:rPr>
              <a:t>AI</a:t>
            </a:r>
            <a:r>
              <a:rPr lang="ja-JP" altLang="en-US">
                <a:sym typeface="Wingdings" pitchFamily="2" charset="2"/>
              </a:rPr>
              <a:t>テキストマイニング」　スライドに貼り付けて考察を記載</a:t>
            </a:r>
            <a:endParaRPr lang="en-US" altLang="ja-JP" dirty="0">
              <a:sym typeface="Wingdings" pitchFamily="2" charset="2"/>
            </a:endParaRPr>
          </a:p>
          <a:p>
            <a:pPr lvl="1">
              <a:buFont typeface="Wingdings" pitchFamily="2" charset="2"/>
              <a:buChar char="è"/>
            </a:pPr>
            <a:endParaRPr lang="en-US" altLang="ja-JP" dirty="0">
              <a:sym typeface="Wingdings" pitchFamily="2" charset="2"/>
            </a:endParaRPr>
          </a:p>
          <a:p>
            <a:pPr marL="457200" lvl="1" indent="0">
              <a:buNone/>
            </a:pPr>
            <a:r>
              <a:rPr lang="ja-JP" altLang="en-US"/>
              <a:t>画面キャプチャは「</a:t>
            </a:r>
            <a:r>
              <a:rPr lang="en-US" altLang="ja-JP" dirty="0">
                <a:solidFill>
                  <a:srgbClr val="C00000"/>
                </a:solidFill>
              </a:rPr>
              <a:t>Win</a:t>
            </a:r>
            <a:r>
              <a:rPr lang="ja-JP" altLang="en-US">
                <a:solidFill>
                  <a:srgbClr val="C00000"/>
                </a:solidFill>
              </a:rPr>
              <a:t>＋</a:t>
            </a:r>
            <a:r>
              <a:rPr lang="en-US" altLang="ja-JP" dirty="0">
                <a:solidFill>
                  <a:srgbClr val="C00000"/>
                </a:solidFill>
              </a:rPr>
              <a:t>Shift</a:t>
            </a:r>
            <a:r>
              <a:rPr lang="ja-JP" altLang="en-US">
                <a:solidFill>
                  <a:srgbClr val="C00000"/>
                </a:solidFill>
              </a:rPr>
              <a:t>＋</a:t>
            </a:r>
            <a:r>
              <a:rPr lang="en-US" altLang="ja-JP" dirty="0">
                <a:solidFill>
                  <a:srgbClr val="C00000"/>
                </a:solidFill>
              </a:rPr>
              <a:t>S</a:t>
            </a:r>
            <a:r>
              <a:rPr lang="ja-JP" altLang="en-US"/>
              <a:t>」</a:t>
            </a:r>
            <a:endParaRPr lang="en-US" altLang="ja-JP" dirty="0"/>
          </a:p>
          <a:p>
            <a:pPr marL="457200" lvl="1" indent="0">
              <a:buNone/>
            </a:pPr>
            <a:r>
              <a:rPr lang="ja-JP" altLang="en-US"/>
              <a:t>詳細は</a:t>
            </a:r>
            <a:r>
              <a:rPr lang="en-US" altLang="ja-JP" dirty="0"/>
              <a:t>Classroom </a:t>
            </a:r>
            <a:r>
              <a:rPr lang="ja-JP" altLang="en-US"/>
              <a:t>連絡事項にある「</a:t>
            </a:r>
            <a:r>
              <a:rPr lang="en" altLang="ja-JP" dirty="0"/>
              <a:t>Win</a:t>
            </a:r>
            <a:r>
              <a:rPr lang="en-US" altLang="ja-JP" dirty="0" err="1"/>
              <a:t>dows</a:t>
            </a:r>
            <a:r>
              <a:rPr lang="ja-JP" altLang="en-US"/>
              <a:t>での画面キャプチャ方法」の資料を参照</a:t>
            </a:r>
            <a:endParaRPr lang="en-US" altLang="ja-JP" dirty="0"/>
          </a:p>
          <a:p>
            <a:pPr marL="457200" lvl="1" indent="0">
              <a:buNone/>
            </a:pPr>
            <a:r>
              <a:rPr lang="en-US" altLang="ja-JP" dirty="0"/>
              <a:t>		</a:t>
            </a:r>
            <a:r>
              <a:rPr lang="en-US" altLang="ja-JP" sz="2400" dirty="0">
                <a:solidFill>
                  <a:schemeClr val="tx2"/>
                </a:solidFill>
              </a:rPr>
              <a:t>※macOS</a:t>
            </a:r>
            <a:r>
              <a:rPr lang="ja-JP" altLang="en-US" sz="2400">
                <a:solidFill>
                  <a:schemeClr val="tx2"/>
                </a:solidFill>
              </a:rPr>
              <a:t>は「</a:t>
            </a:r>
            <a:r>
              <a:rPr lang="en-US" altLang="ja-JP" sz="2400" dirty="0">
                <a:solidFill>
                  <a:schemeClr val="accent2"/>
                </a:solidFill>
              </a:rPr>
              <a:t>Shift+⌘+4</a:t>
            </a:r>
            <a:r>
              <a:rPr lang="ja-JP" altLang="en-US" sz="2400">
                <a:solidFill>
                  <a:schemeClr val="tx2"/>
                </a:solidFill>
              </a:rPr>
              <a:t>」</a:t>
            </a:r>
            <a:endParaRPr lang="en-US" altLang="ja-JP" sz="2400" dirty="0">
              <a:solidFill>
                <a:schemeClr val="tx2"/>
              </a:solidFill>
            </a:endParaRPr>
          </a:p>
        </p:txBody>
      </p:sp>
      <p:pic>
        <p:nvPicPr>
          <p:cNvPr id="22" name="コンテンツ プレースホルダー 22">
            <a:extLst>
              <a:ext uri="{FF2B5EF4-FFF2-40B4-BE49-F238E27FC236}">
                <a16:creationId xmlns:a16="http://schemas.microsoft.com/office/drawing/2014/main" id="{0DEA5FE8-C831-8B49-B647-8E42220C499F}"/>
              </a:ext>
            </a:extLst>
          </p:cNvPr>
          <p:cNvPicPr>
            <a:picLocks noChangeAspect="1"/>
          </p:cNvPicPr>
          <p:nvPr/>
        </p:nvPicPr>
        <p:blipFill rotWithShape="1">
          <a:blip r:embed="rId2">
            <a:extLst>
              <a:ext uri="{28A0092B-C50C-407E-A947-70E740481C1C}">
                <a14:useLocalDpi xmlns:a14="http://schemas.microsoft.com/office/drawing/2010/main" val="0"/>
              </a:ext>
            </a:extLst>
          </a:blip>
          <a:srcRect b="50620"/>
          <a:stretch/>
        </p:blipFill>
        <p:spPr>
          <a:xfrm>
            <a:off x="8813226" y="2515229"/>
            <a:ext cx="3259438" cy="746554"/>
          </a:xfrm>
          <a:prstGeom prst="rect">
            <a:avLst/>
          </a:prstGeom>
          <a:ln w="6350">
            <a:noFill/>
          </a:ln>
        </p:spPr>
      </p:pic>
      <p:pic>
        <p:nvPicPr>
          <p:cNvPr id="21" name="コンテンツ プレースホルダー 8">
            <a:extLst>
              <a:ext uri="{FF2B5EF4-FFF2-40B4-BE49-F238E27FC236}">
                <a16:creationId xmlns:a16="http://schemas.microsoft.com/office/drawing/2014/main" id="{BE8D09D2-D8C8-9D4C-B7A2-9A1177B8BC9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407" t="24160" r="17201" b="8523"/>
          <a:stretch/>
        </p:blipFill>
        <p:spPr>
          <a:xfrm>
            <a:off x="6117488" y="2420888"/>
            <a:ext cx="2735387" cy="1574139"/>
          </a:xfrm>
          <a:prstGeom prst="rect">
            <a:avLst/>
          </a:prstGeom>
          <a:ln w="6350">
            <a:noFill/>
          </a:ln>
        </p:spPr>
      </p:pic>
      <p:pic>
        <p:nvPicPr>
          <p:cNvPr id="19" name="図 18">
            <a:extLst>
              <a:ext uri="{FF2B5EF4-FFF2-40B4-BE49-F238E27FC236}">
                <a16:creationId xmlns:a16="http://schemas.microsoft.com/office/drawing/2014/main" id="{EF048B84-4E55-8443-BF77-D09257595F50}"/>
              </a:ext>
            </a:extLst>
          </p:cNvPr>
          <p:cNvPicPr>
            <a:picLocks noChangeAspect="1"/>
          </p:cNvPicPr>
          <p:nvPr/>
        </p:nvPicPr>
        <p:blipFill rotWithShape="1">
          <a:blip r:embed="rId4">
            <a:extLst>
              <a:ext uri="{28A0092B-C50C-407E-A947-70E740481C1C}">
                <a14:useLocalDpi xmlns:a14="http://schemas.microsoft.com/office/drawing/2010/main" val="0"/>
              </a:ext>
            </a:extLst>
          </a:blip>
          <a:srcRect l="16044" t="5328" r="16044" b="3801"/>
          <a:stretch/>
        </p:blipFill>
        <p:spPr>
          <a:xfrm>
            <a:off x="6190623" y="4048742"/>
            <a:ext cx="2305859" cy="2320471"/>
          </a:xfrm>
          <a:prstGeom prst="rect">
            <a:avLst/>
          </a:prstGeom>
        </p:spPr>
      </p:pic>
      <p:pic>
        <p:nvPicPr>
          <p:cNvPr id="20" name="コンテンツ プレースホルダー 11">
            <a:extLst>
              <a:ext uri="{FF2B5EF4-FFF2-40B4-BE49-F238E27FC236}">
                <a16:creationId xmlns:a16="http://schemas.microsoft.com/office/drawing/2014/main" id="{DC8F7369-3151-C541-964A-23C49127E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6482" y="4364850"/>
            <a:ext cx="3576182" cy="1753877"/>
          </a:xfrm>
          <a:prstGeom prst="rect">
            <a:avLst/>
          </a:prstGeom>
          <a:ln w="6350">
            <a:noFill/>
          </a:ln>
        </p:spPr>
      </p:pic>
    </p:spTree>
    <p:extLst>
      <p:ext uri="{BB962C8B-B14F-4D97-AF65-F5344CB8AC3E}">
        <p14:creationId xmlns:p14="http://schemas.microsoft.com/office/powerpoint/2010/main" val="295068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3924BE7-2156-544A-BD09-2530141EA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 y="3969748"/>
            <a:ext cx="12192000" cy="2888252"/>
          </a:xfrm>
          <a:prstGeom prst="rect">
            <a:avLst/>
          </a:prstGeom>
        </p:spPr>
      </p:pic>
      <p:sp>
        <p:nvSpPr>
          <p:cNvPr id="5" name="テキスト プレースホルダー 4">
            <a:extLst>
              <a:ext uri="{FF2B5EF4-FFF2-40B4-BE49-F238E27FC236}">
                <a16:creationId xmlns:a16="http://schemas.microsoft.com/office/drawing/2014/main" id="{CEBBA049-3EA2-8744-BE41-C698238EBE94}"/>
              </a:ext>
            </a:extLst>
          </p:cNvPr>
          <p:cNvSpPr>
            <a:spLocks noGrp="1"/>
          </p:cNvSpPr>
          <p:nvPr>
            <p:ph type="body" sz="quarter" idx="13"/>
          </p:nvPr>
        </p:nvSpPr>
        <p:spPr/>
        <p:txBody>
          <a:bodyPr>
            <a:normAutofit fontScale="92500" lnSpcReduction="20000"/>
          </a:bodyPr>
          <a:lstStyle/>
          <a:p>
            <a:r>
              <a:rPr lang="ja-JP" altLang="en-US"/>
              <a:t>各メンバーの分析結果を共有し、グループとしてまとめる</a:t>
            </a:r>
          </a:p>
        </p:txBody>
      </p:sp>
      <p:sp>
        <p:nvSpPr>
          <p:cNvPr id="6" name="タイトル 5">
            <a:extLst>
              <a:ext uri="{FF2B5EF4-FFF2-40B4-BE49-F238E27FC236}">
                <a16:creationId xmlns:a16="http://schemas.microsoft.com/office/drawing/2014/main" id="{159E4750-A849-344C-AAD3-84B683DC67DC}"/>
              </a:ext>
            </a:extLst>
          </p:cNvPr>
          <p:cNvSpPr>
            <a:spLocks noGrp="1"/>
          </p:cNvSpPr>
          <p:nvPr>
            <p:ph type="title"/>
          </p:nvPr>
        </p:nvSpPr>
        <p:spPr/>
        <p:txBody>
          <a:bodyPr>
            <a:normAutofit/>
          </a:bodyPr>
          <a:lstStyle/>
          <a:p>
            <a:r>
              <a:rPr lang="en-US" altLang="ja-JP" dirty="0"/>
              <a:t>AI</a:t>
            </a:r>
            <a:r>
              <a:rPr lang="ja-JP" altLang="en-US"/>
              <a:t>テキストマイニング演習（グループ）　</a:t>
            </a:r>
            <a:endParaRPr kumimoji="1" lang="ja-JP" altLang="en-US"/>
          </a:p>
        </p:txBody>
      </p:sp>
      <p:sp>
        <p:nvSpPr>
          <p:cNvPr id="7" name="テキスト プレースホルダー 6">
            <a:extLst>
              <a:ext uri="{FF2B5EF4-FFF2-40B4-BE49-F238E27FC236}">
                <a16:creationId xmlns:a16="http://schemas.microsoft.com/office/drawing/2014/main" id="{ED5C4006-DC68-9948-BF06-0F98712BA3E2}"/>
              </a:ext>
            </a:extLst>
          </p:cNvPr>
          <p:cNvSpPr>
            <a:spLocks noGrp="1"/>
          </p:cNvSpPr>
          <p:nvPr>
            <p:ph type="body" sz="quarter" idx="14"/>
          </p:nvPr>
        </p:nvSpPr>
        <p:spPr/>
        <p:txBody>
          <a:bodyPr/>
          <a:lstStyle/>
          <a:p>
            <a:r>
              <a:rPr lang="en-US" altLang="ja-JP" dirty="0"/>
              <a:t>AI</a:t>
            </a:r>
            <a:r>
              <a:rPr lang="ja-JP" altLang="en-US"/>
              <a:t>テキストマイニング</a:t>
            </a:r>
          </a:p>
        </p:txBody>
      </p:sp>
      <p:sp>
        <p:nvSpPr>
          <p:cNvPr id="11" name="コンテンツ プレースホルダー 10">
            <a:extLst>
              <a:ext uri="{FF2B5EF4-FFF2-40B4-BE49-F238E27FC236}">
                <a16:creationId xmlns:a16="http://schemas.microsoft.com/office/drawing/2014/main" id="{39371EB4-1BE6-4643-887B-99C78564B50E}"/>
              </a:ext>
            </a:extLst>
          </p:cNvPr>
          <p:cNvSpPr>
            <a:spLocks noGrp="1"/>
          </p:cNvSpPr>
          <p:nvPr>
            <p:ph idx="1"/>
          </p:nvPr>
        </p:nvSpPr>
        <p:spPr>
          <a:xfrm>
            <a:off x="527382" y="1727672"/>
            <a:ext cx="9385042" cy="2565424"/>
          </a:xfrm>
        </p:spPr>
        <p:txBody>
          <a:bodyPr>
            <a:normAutofit fontScale="77500" lnSpcReduction="20000"/>
          </a:bodyPr>
          <a:lstStyle/>
          <a:p>
            <a:r>
              <a:rPr lang="ja-JP" altLang="en-US"/>
              <a:t>各メンバーの分析結果を共有</a:t>
            </a:r>
            <a:endParaRPr lang="en-US" altLang="ja-JP" dirty="0"/>
          </a:p>
          <a:p>
            <a:pPr marL="971550" lvl="1" indent="-514350">
              <a:buFont typeface="+mj-ea"/>
              <a:buAutoNum type="circleNumDbPlain"/>
            </a:pPr>
            <a:r>
              <a:rPr lang="ja-JP" altLang="en-US"/>
              <a:t>分析結果に対する各自の考察　</a:t>
            </a:r>
            <a:r>
              <a:rPr lang="en-US" altLang="ja-JP" dirty="0">
                <a:sym typeface="Wingdings" pitchFamily="2" charset="2"/>
              </a:rPr>
              <a:t> </a:t>
            </a:r>
            <a:r>
              <a:rPr lang="ja-JP" altLang="en-US">
                <a:sym typeface="Wingdings" pitchFamily="2" charset="2"/>
              </a:rPr>
              <a:t>個人ワーク</a:t>
            </a:r>
            <a:endParaRPr lang="en-US" altLang="ja-JP" dirty="0"/>
          </a:p>
          <a:p>
            <a:pPr marL="971550" lvl="1" indent="-514350">
              <a:buFont typeface="+mj-ea"/>
              <a:buAutoNum type="circleNumDbPlain"/>
            </a:pPr>
            <a:r>
              <a:rPr lang="ja-JP" altLang="en-US"/>
              <a:t>共通の考察，独自の視点</a:t>
            </a:r>
            <a:r>
              <a:rPr lang="en-US" altLang="ja-JP" dirty="0"/>
              <a:t> </a:t>
            </a:r>
            <a:r>
              <a:rPr lang="en-US" altLang="ja-JP" dirty="0">
                <a:sym typeface="Wingdings" pitchFamily="2" charset="2"/>
              </a:rPr>
              <a:t> </a:t>
            </a:r>
            <a:r>
              <a:rPr lang="ja-JP" altLang="en-US">
                <a:sym typeface="Wingdings" pitchFamily="2" charset="2"/>
              </a:rPr>
              <a:t>グループ議論</a:t>
            </a:r>
            <a:endParaRPr lang="en-US" altLang="ja-JP" dirty="0"/>
          </a:p>
          <a:p>
            <a:pPr marL="457200" lvl="1" indent="0">
              <a:buNone/>
            </a:pPr>
            <a:r>
              <a:rPr lang="ja-JP" altLang="en-US"/>
              <a:t>等について議論し、シートに記載</a:t>
            </a:r>
            <a:endParaRPr lang="en-US" altLang="ja-JP" dirty="0"/>
          </a:p>
          <a:p>
            <a:pPr marL="457200" lvl="1" indent="0">
              <a:buNone/>
            </a:pPr>
            <a:r>
              <a:rPr lang="en-US" altLang="ja-JP" dirty="0"/>
              <a:t>③</a:t>
            </a:r>
            <a:r>
              <a:rPr lang="ja-JP" altLang="en-US"/>
              <a:t>　グループワークでの貢献内容を議論後に記載（小テストの代わり）</a:t>
            </a:r>
            <a:endParaRPr lang="en-US" altLang="ja-JP" dirty="0"/>
          </a:p>
          <a:p>
            <a:r>
              <a:rPr lang="ja-JP" altLang="en-US"/>
              <a:t>グループのまとめ</a:t>
            </a:r>
            <a:endParaRPr lang="en-US" altLang="ja-JP" dirty="0"/>
          </a:p>
          <a:p>
            <a:pPr lvl="1"/>
            <a:r>
              <a:rPr lang="ja-JP" altLang="en-US"/>
              <a:t>上記、考察のまとめをシートに記載</a:t>
            </a:r>
            <a:endParaRPr lang="en-US" altLang="ja-JP" dirty="0"/>
          </a:p>
          <a:p>
            <a:pPr lvl="1"/>
            <a:endParaRPr lang="en-US" altLang="ja-JP" dirty="0"/>
          </a:p>
        </p:txBody>
      </p:sp>
      <p:cxnSp>
        <p:nvCxnSpPr>
          <p:cNvPr id="19" name="直線矢印コネクタ 18">
            <a:extLst>
              <a:ext uri="{FF2B5EF4-FFF2-40B4-BE49-F238E27FC236}">
                <a16:creationId xmlns:a16="http://schemas.microsoft.com/office/drawing/2014/main" id="{709D6B23-8E19-EF48-92F4-93F238C3D73A}"/>
              </a:ext>
            </a:extLst>
          </p:cNvPr>
          <p:cNvCxnSpPr>
            <a:cxnSpLocks/>
          </p:cNvCxnSpPr>
          <p:nvPr/>
        </p:nvCxnSpPr>
        <p:spPr>
          <a:xfrm>
            <a:off x="4679504" y="5133452"/>
            <a:ext cx="408384" cy="2804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769B6F83-2166-204A-99EA-CDFCF06118FE}"/>
              </a:ext>
            </a:extLst>
          </p:cNvPr>
          <p:cNvSpPr/>
          <p:nvPr/>
        </p:nvSpPr>
        <p:spPr>
          <a:xfrm>
            <a:off x="5087888" y="5445224"/>
            <a:ext cx="1388111" cy="9084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FBB3B28D-C67A-C74B-8425-304C306ABCF9}"/>
              </a:ext>
            </a:extLst>
          </p:cNvPr>
          <p:cNvSpPr txBox="1"/>
          <p:nvPr/>
        </p:nvSpPr>
        <p:spPr>
          <a:xfrm>
            <a:off x="4367808" y="4859868"/>
            <a:ext cx="415498" cy="369332"/>
          </a:xfrm>
          <a:prstGeom prst="rect">
            <a:avLst/>
          </a:prstGeom>
          <a:noFill/>
        </p:spPr>
        <p:txBody>
          <a:bodyPr wrap="none" rtlCol="0">
            <a:spAutoFit/>
          </a:bodyPr>
          <a:lstStyle/>
          <a:p>
            <a:r>
              <a:rPr kumimoji="1" lang="en-US" altLang="ja-JP" dirty="0">
                <a:solidFill>
                  <a:srgbClr val="FF0000"/>
                </a:solidFill>
              </a:rPr>
              <a:t>①</a:t>
            </a:r>
            <a:endParaRPr kumimoji="1" lang="ja-JP" altLang="en-US">
              <a:solidFill>
                <a:srgbClr val="FF0000"/>
              </a:solidFill>
            </a:endParaRPr>
          </a:p>
        </p:txBody>
      </p:sp>
      <p:cxnSp>
        <p:nvCxnSpPr>
          <p:cNvPr id="15" name="直線矢印コネクタ 14">
            <a:extLst>
              <a:ext uri="{FF2B5EF4-FFF2-40B4-BE49-F238E27FC236}">
                <a16:creationId xmlns:a16="http://schemas.microsoft.com/office/drawing/2014/main" id="{4E25241A-359A-E64E-A4F0-B5256054B395}"/>
              </a:ext>
            </a:extLst>
          </p:cNvPr>
          <p:cNvCxnSpPr>
            <a:cxnSpLocks/>
          </p:cNvCxnSpPr>
          <p:nvPr/>
        </p:nvCxnSpPr>
        <p:spPr>
          <a:xfrm>
            <a:off x="6178470" y="5133452"/>
            <a:ext cx="408384" cy="2804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EE1098E1-D4D2-8C48-B5A9-A8D6091C2E82}"/>
              </a:ext>
            </a:extLst>
          </p:cNvPr>
          <p:cNvSpPr/>
          <p:nvPr/>
        </p:nvSpPr>
        <p:spPr>
          <a:xfrm>
            <a:off x="6528048" y="5445224"/>
            <a:ext cx="3469586" cy="9084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7" name="テキスト ボックス 16">
            <a:extLst>
              <a:ext uri="{FF2B5EF4-FFF2-40B4-BE49-F238E27FC236}">
                <a16:creationId xmlns:a16="http://schemas.microsoft.com/office/drawing/2014/main" id="{1A5757D1-593E-C847-84B7-78B6F5ED17F5}"/>
              </a:ext>
            </a:extLst>
          </p:cNvPr>
          <p:cNvSpPr txBox="1"/>
          <p:nvPr/>
        </p:nvSpPr>
        <p:spPr>
          <a:xfrm>
            <a:off x="5866774" y="4859868"/>
            <a:ext cx="415498" cy="369332"/>
          </a:xfrm>
          <a:prstGeom prst="rect">
            <a:avLst/>
          </a:prstGeom>
          <a:noFill/>
        </p:spPr>
        <p:txBody>
          <a:bodyPr wrap="none" rtlCol="0">
            <a:spAutoFit/>
          </a:bodyPr>
          <a:lstStyle/>
          <a:p>
            <a:r>
              <a:rPr lang="en-US" altLang="ja-JP" dirty="0">
                <a:solidFill>
                  <a:srgbClr val="FF0000"/>
                </a:solidFill>
              </a:rPr>
              <a:t>②</a:t>
            </a:r>
          </a:p>
        </p:txBody>
      </p:sp>
    </p:spTree>
    <p:extLst>
      <p:ext uri="{BB962C8B-B14F-4D97-AF65-F5344CB8AC3E}">
        <p14:creationId xmlns:p14="http://schemas.microsoft.com/office/powerpoint/2010/main" val="132793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p:txBody>
          <a:bodyPr>
            <a:normAutofit/>
          </a:bodyPr>
          <a:lstStyle/>
          <a:p>
            <a:r>
              <a:rPr lang="ja-JP" altLang="en-US"/>
              <a:t>各グループでの分析結果を発表</a:t>
            </a:r>
            <a:endParaRPr lang="en-US" altLang="ja-JP" dirty="0"/>
          </a:p>
          <a:p>
            <a:pPr lvl="1"/>
            <a:r>
              <a:rPr lang="ja-JP" altLang="en-US" b="1"/>
              <a:t>各グループのリーダーが説明</a:t>
            </a:r>
            <a:r>
              <a:rPr lang="ja-JP" altLang="en-US"/>
              <a:t>（１分</a:t>
            </a:r>
            <a:r>
              <a:rPr lang="en-US" altLang="ja-JP" dirty="0"/>
              <a:t>/</a:t>
            </a:r>
            <a:r>
              <a:rPr lang="ja-JP" altLang="en-US"/>
              <a:t>グループ）</a:t>
            </a:r>
            <a:endParaRPr lang="en-US" altLang="ja-JP" dirty="0"/>
          </a:p>
          <a:p>
            <a:pPr lvl="2"/>
            <a:r>
              <a:rPr lang="ja-JP" altLang="en-US"/>
              <a:t>選択したテキスト（著者・作品名）</a:t>
            </a:r>
          </a:p>
          <a:p>
            <a:pPr lvl="2"/>
            <a:r>
              <a:rPr lang="ja-JP" altLang="en-US"/>
              <a:t>特徴的な分析結果や分析結果に共通するポイントなどを説明</a:t>
            </a:r>
            <a:endParaRPr lang="en-US" altLang="ja-JP" dirty="0"/>
          </a:p>
          <a:p>
            <a:pPr lvl="3"/>
            <a:r>
              <a:rPr lang="ja-JP" altLang="en-US"/>
              <a:t>（ワードクラウド・単語出現頻度・共起キーワード・階層的クラスタリング）</a:t>
            </a:r>
          </a:p>
          <a:p>
            <a:pPr lvl="2"/>
            <a:r>
              <a:rPr lang="ja-JP" altLang="en-US"/>
              <a:t>議論した内容（結果についての考察）</a:t>
            </a:r>
            <a:endParaRPr lang="en-US" altLang="ja-JP" dirty="0"/>
          </a:p>
          <a:p>
            <a:pPr lvl="2"/>
            <a:endParaRPr lang="en-US" altLang="ja-JP" dirty="0"/>
          </a:p>
          <a:p>
            <a:pPr lvl="1"/>
            <a:r>
              <a:rPr lang="en-US" altLang="ja-JP" b="1" dirty="0"/>
              <a:t>Classroom</a:t>
            </a:r>
            <a:r>
              <a:rPr lang="ja-JP" altLang="en-US" b="1"/>
              <a:t>の質問用フォームに質問を記入</a:t>
            </a:r>
            <a:r>
              <a:rPr lang="ja-JP" altLang="en-US"/>
              <a:t>（</a:t>
            </a:r>
            <a:r>
              <a:rPr lang="en-US" altLang="ja-JP" dirty="0"/>
              <a:t>1</a:t>
            </a:r>
            <a:r>
              <a:rPr lang="ja-JP" altLang="en-US"/>
              <a:t>人１回以上！）</a:t>
            </a:r>
            <a:endParaRPr lang="en-US" altLang="ja-JP" dirty="0"/>
          </a:p>
          <a:p>
            <a:pPr lvl="2"/>
            <a:r>
              <a:rPr lang="ja-JP" altLang="en-US"/>
              <a:t>発表時にできるだけ取り上げたいと思います。</a:t>
            </a:r>
            <a:endParaRPr lang="en-US" altLang="ja-JP" dirty="0"/>
          </a:p>
          <a:p>
            <a:pPr lvl="2"/>
            <a:r>
              <a:rPr lang="ja-JP" altLang="en-US"/>
              <a:t>時間がない場合は触れられないかもしれません。悪しからず。</a:t>
            </a:r>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lstStyle/>
          <a:p>
            <a:r>
              <a:rPr lang="ja-JP" altLang="en-US"/>
              <a:t>テキストマイニング分析結果の発表</a:t>
            </a:r>
          </a:p>
        </p:txBody>
      </p:sp>
      <p:sp>
        <p:nvSpPr>
          <p:cNvPr id="3" name="フッター プレースホルダー 2">
            <a:extLst>
              <a:ext uri="{FF2B5EF4-FFF2-40B4-BE49-F238E27FC236}">
                <a16:creationId xmlns:a16="http://schemas.microsoft.com/office/drawing/2014/main" id="{D9707A3C-7D82-824C-A46D-734F9F038070}"/>
              </a:ext>
            </a:extLst>
          </p:cNvPr>
          <p:cNvSpPr>
            <a:spLocks noGrp="1"/>
          </p:cNvSpPr>
          <p:nvPr>
            <p:ph type="ftr" sz="quarter" idx="11"/>
          </p:nvPr>
        </p:nvSpPr>
        <p:spPr>
          <a:xfrm>
            <a:off x="527381" y="6356351"/>
            <a:ext cx="7499019"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6" name="テキスト プレースホルダー 5">
            <a:extLst>
              <a:ext uri="{FF2B5EF4-FFF2-40B4-BE49-F238E27FC236}">
                <a16:creationId xmlns:a16="http://schemas.microsoft.com/office/drawing/2014/main" id="{7286CD0F-C563-C44D-9C88-926866A6FED7}"/>
              </a:ext>
            </a:extLst>
          </p:cNvPr>
          <p:cNvSpPr>
            <a:spLocks noGrp="1"/>
          </p:cNvSpPr>
          <p:nvPr>
            <p:ph type="body" sz="quarter" idx="14"/>
          </p:nvPr>
        </p:nvSpPr>
        <p:spPr/>
        <p:txBody>
          <a:bodyPr/>
          <a:lstStyle/>
          <a:p>
            <a:endParaRPr lang="ja-JP" altLang="en-US"/>
          </a:p>
        </p:txBody>
      </p:sp>
    </p:spTree>
    <p:extLst>
      <p:ext uri="{BB962C8B-B14F-4D97-AF65-F5344CB8AC3E}">
        <p14:creationId xmlns:p14="http://schemas.microsoft.com/office/powerpoint/2010/main" val="385984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669FAD83-1928-D546-9E13-F0AA89E3A855}"/>
              </a:ext>
            </a:extLst>
          </p:cNvPr>
          <p:cNvSpPr/>
          <p:nvPr/>
        </p:nvSpPr>
        <p:spPr>
          <a:xfrm>
            <a:off x="2999656" y="1881247"/>
            <a:ext cx="8568951" cy="1096071"/>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2" name="タイトル 1">
            <a:extLst>
              <a:ext uri="{FF2B5EF4-FFF2-40B4-BE49-F238E27FC236}">
                <a16:creationId xmlns:a16="http://schemas.microsoft.com/office/drawing/2014/main" id="{C8FFD7D3-3632-FD4B-B10A-3D084949820C}"/>
              </a:ext>
            </a:extLst>
          </p:cNvPr>
          <p:cNvSpPr>
            <a:spLocks noGrp="1"/>
          </p:cNvSpPr>
          <p:nvPr>
            <p:ph type="ctrTitle"/>
          </p:nvPr>
        </p:nvSpPr>
        <p:spPr/>
        <p:txBody>
          <a:bodyPr/>
          <a:lstStyle/>
          <a:p>
            <a:r>
              <a:rPr kumimoji="1" lang="en-US" altLang="ja-JP" dirty="0"/>
              <a:t>Table of Contents</a:t>
            </a:r>
            <a:endParaRPr kumimoji="1" lang="ja-JP" altLang="en-US"/>
          </a:p>
        </p:txBody>
      </p:sp>
      <p:sp>
        <p:nvSpPr>
          <p:cNvPr id="3" name="コンテンツ プレースホルダー 2">
            <a:extLst>
              <a:ext uri="{FF2B5EF4-FFF2-40B4-BE49-F238E27FC236}">
                <a16:creationId xmlns:a16="http://schemas.microsoft.com/office/drawing/2014/main" id="{6B9259AC-39F5-4743-8703-F4452E67FEA4}"/>
              </a:ext>
            </a:extLst>
          </p:cNvPr>
          <p:cNvSpPr>
            <a:spLocks noGrp="1"/>
          </p:cNvSpPr>
          <p:nvPr>
            <p:ph sz="quarter" idx="10"/>
          </p:nvPr>
        </p:nvSpPr>
        <p:spPr>
          <a:xfrm>
            <a:off x="3143672" y="1268761"/>
            <a:ext cx="8424936" cy="5102011"/>
          </a:xfrm>
        </p:spPr>
        <p:txBody>
          <a:bodyPr>
            <a:normAutofit/>
          </a:bodyPr>
          <a:lstStyle/>
          <a:p>
            <a:pPr marL="0" indent="0">
              <a:buNone/>
            </a:pPr>
            <a:r>
              <a:rPr lang="ja-JP" altLang="en-US">
                <a:solidFill>
                  <a:schemeClr val="tx1"/>
                </a:solidFill>
              </a:rPr>
              <a:t>オープンデータを使った分析演習</a:t>
            </a:r>
            <a:endParaRPr lang="en-US" altLang="ja-JP" dirty="0">
              <a:solidFill>
                <a:schemeClr val="tx1"/>
              </a:solidFill>
            </a:endParaRPr>
          </a:p>
          <a:p>
            <a:pPr marL="0" indent="0">
              <a:buNone/>
            </a:pPr>
            <a:r>
              <a:rPr lang="en-US" altLang="ja-JP" dirty="0"/>
              <a:t>AI</a:t>
            </a:r>
            <a:r>
              <a:rPr lang="ja-JP" altLang="en-US"/>
              <a:t>テキストマイニング</a:t>
            </a:r>
            <a:endParaRPr lang="en-US" altLang="ja-JP" dirty="0"/>
          </a:p>
          <a:p>
            <a:pPr lvl="1"/>
            <a:r>
              <a:rPr lang="ja-JP" altLang="en-US"/>
              <a:t>ワードクラウド、共起キーワードなど</a:t>
            </a:r>
            <a:endParaRPr lang="en-US" altLang="ja-JP" dirty="0"/>
          </a:p>
          <a:p>
            <a:pPr marL="457200" lvl="1" indent="0">
              <a:buNone/>
            </a:pPr>
            <a:endParaRPr kumimoji="1" lang="en-US" altLang="ja-JP" dirty="0"/>
          </a:p>
          <a:p>
            <a:pPr marL="0" indent="0">
              <a:buNone/>
            </a:pPr>
            <a:r>
              <a:rPr lang="ja-JP" altLang="en-US"/>
              <a:t>グループワーク：テキストデータの分析</a:t>
            </a:r>
            <a:endParaRPr lang="en-US" altLang="ja-JP" dirty="0"/>
          </a:p>
          <a:p>
            <a:pPr lvl="1"/>
            <a:endParaRPr lang="en-US" altLang="ja-JP" dirty="0"/>
          </a:p>
          <a:p>
            <a:pPr marL="0" indent="0">
              <a:buNone/>
            </a:pPr>
            <a:r>
              <a:rPr lang="ja-JP" altLang="en-US"/>
              <a:t>分析結果の発表</a:t>
            </a:r>
            <a:endParaRPr kumimoji="1" lang="ja-JP" altLang="en-US"/>
          </a:p>
        </p:txBody>
      </p:sp>
      <p:sp>
        <p:nvSpPr>
          <p:cNvPr id="4" name="テキスト プレースホルダー 3">
            <a:extLst>
              <a:ext uri="{FF2B5EF4-FFF2-40B4-BE49-F238E27FC236}">
                <a16:creationId xmlns:a16="http://schemas.microsoft.com/office/drawing/2014/main" id="{CDD30FAF-6BF1-5343-9B00-B8F3F0E0A868}"/>
              </a:ext>
            </a:extLst>
          </p:cNvPr>
          <p:cNvSpPr>
            <a:spLocks noGrp="1"/>
          </p:cNvSpPr>
          <p:nvPr>
            <p:ph type="body" sz="quarter" idx="11"/>
          </p:nvPr>
        </p:nvSpPr>
        <p:spPr/>
        <p:txBody>
          <a:bodyPr/>
          <a:lstStyle/>
          <a:p>
            <a:r>
              <a:rPr lang="en-US" altLang="ja-JP" dirty="0"/>
              <a:t>AI</a:t>
            </a:r>
            <a:r>
              <a:rPr lang="ja-JP" altLang="en-US"/>
              <a:t>テキストマイニング演習</a:t>
            </a:r>
          </a:p>
        </p:txBody>
      </p:sp>
      <p:sp>
        <p:nvSpPr>
          <p:cNvPr id="7" name="角丸四角形 6">
            <a:extLst>
              <a:ext uri="{FF2B5EF4-FFF2-40B4-BE49-F238E27FC236}">
                <a16:creationId xmlns:a16="http://schemas.microsoft.com/office/drawing/2014/main" id="{E18335B3-27CD-1048-AE1B-256E6F34D9AE}"/>
              </a:ext>
            </a:extLst>
          </p:cNvPr>
          <p:cNvSpPr/>
          <p:nvPr/>
        </p:nvSpPr>
        <p:spPr>
          <a:xfrm>
            <a:off x="2994741" y="3387080"/>
            <a:ext cx="8568951" cy="787971"/>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5" name="角丸四角形 4">
            <a:extLst>
              <a:ext uri="{FF2B5EF4-FFF2-40B4-BE49-F238E27FC236}">
                <a16:creationId xmlns:a16="http://schemas.microsoft.com/office/drawing/2014/main" id="{00DE3CBA-BFA0-F541-B006-29A1A901B189}"/>
              </a:ext>
            </a:extLst>
          </p:cNvPr>
          <p:cNvSpPr/>
          <p:nvPr/>
        </p:nvSpPr>
        <p:spPr>
          <a:xfrm>
            <a:off x="2994741" y="4513237"/>
            <a:ext cx="8568951" cy="787971"/>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284780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E18335B3-27CD-1048-AE1B-256E6F34D9AE}"/>
              </a:ext>
            </a:extLst>
          </p:cNvPr>
          <p:cNvSpPr/>
          <p:nvPr/>
        </p:nvSpPr>
        <p:spPr>
          <a:xfrm>
            <a:off x="2994741" y="3387080"/>
            <a:ext cx="8568951" cy="787971"/>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2" name="タイトル 1">
            <a:extLst>
              <a:ext uri="{FF2B5EF4-FFF2-40B4-BE49-F238E27FC236}">
                <a16:creationId xmlns:a16="http://schemas.microsoft.com/office/drawing/2014/main" id="{C8FFD7D3-3632-FD4B-B10A-3D084949820C}"/>
              </a:ext>
            </a:extLst>
          </p:cNvPr>
          <p:cNvSpPr>
            <a:spLocks noGrp="1"/>
          </p:cNvSpPr>
          <p:nvPr>
            <p:ph type="ctrTitle"/>
          </p:nvPr>
        </p:nvSpPr>
        <p:spPr/>
        <p:txBody>
          <a:bodyPr/>
          <a:lstStyle/>
          <a:p>
            <a:r>
              <a:rPr kumimoji="1" lang="ja-JP" altLang="en-US"/>
              <a:t>データの収集</a:t>
            </a:r>
          </a:p>
        </p:txBody>
      </p:sp>
      <p:sp>
        <p:nvSpPr>
          <p:cNvPr id="3" name="コンテンツ プレースホルダー 2">
            <a:extLst>
              <a:ext uri="{FF2B5EF4-FFF2-40B4-BE49-F238E27FC236}">
                <a16:creationId xmlns:a16="http://schemas.microsoft.com/office/drawing/2014/main" id="{6B9259AC-39F5-4743-8703-F4452E67FEA4}"/>
              </a:ext>
            </a:extLst>
          </p:cNvPr>
          <p:cNvSpPr>
            <a:spLocks noGrp="1"/>
          </p:cNvSpPr>
          <p:nvPr>
            <p:ph sz="quarter" idx="10"/>
          </p:nvPr>
        </p:nvSpPr>
        <p:spPr>
          <a:xfrm>
            <a:off x="3143672" y="1268761"/>
            <a:ext cx="8424936" cy="5102011"/>
          </a:xfrm>
        </p:spPr>
        <p:txBody>
          <a:bodyPr>
            <a:normAutofit/>
          </a:bodyPr>
          <a:lstStyle/>
          <a:p>
            <a:pPr marL="0" indent="0">
              <a:buNone/>
            </a:pPr>
            <a:r>
              <a:rPr lang="ja-JP" altLang="en-US">
                <a:solidFill>
                  <a:schemeClr val="tx1"/>
                </a:solidFill>
              </a:rPr>
              <a:t>オープンデータを使った分析演習</a:t>
            </a:r>
            <a:endParaRPr lang="en-US" altLang="ja-JP" dirty="0">
              <a:solidFill>
                <a:schemeClr val="tx1"/>
              </a:solidFill>
            </a:endParaRPr>
          </a:p>
          <a:p>
            <a:pPr marL="0" indent="0">
              <a:buNone/>
            </a:pPr>
            <a:r>
              <a:rPr lang="en-US" altLang="ja-JP" dirty="0"/>
              <a:t>AI</a:t>
            </a:r>
            <a:r>
              <a:rPr lang="ja-JP" altLang="en-US"/>
              <a:t>テキストマイニング</a:t>
            </a:r>
            <a:endParaRPr lang="en-US" altLang="ja-JP" dirty="0"/>
          </a:p>
          <a:p>
            <a:pPr lvl="1"/>
            <a:r>
              <a:rPr lang="ja-JP" altLang="en-US"/>
              <a:t>ワードクラウド、共起キーワードなど</a:t>
            </a:r>
            <a:endParaRPr lang="en-US" altLang="ja-JP" dirty="0"/>
          </a:p>
          <a:p>
            <a:pPr marL="457200" lvl="1" indent="0">
              <a:buNone/>
            </a:pPr>
            <a:endParaRPr kumimoji="1" lang="en-US" altLang="ja-JP" dirty="0"/>
          </a:p>
          <a:p>
            <a:pPr marL="0" indent="0">
              <a:buNone/>
            </a:pPr>
            <a:r>
              <a:rPr lang="ja-JP" altLang="en-US"/>
              <a:t>グループワーク：テキストデータの分析</a:t>
            </a:r>
            <a:endParaRPr lang="en-US" altLang="ja-JP" dirty="0"/>
          </a:p>
          <a:p>
            <a:pPr lvl="1"/>
            <a:endParaRPr lang="en-US" altLang="ja-JP" dirty="0"/>
          </a:p>
          <a:p>
            <a:pPr marL="0" indent="0">
              <a:buNone/>
            </a:pPr>
            <a:r>
              <a:rPr lang="ja-JP" altLang="en-US"/>
              <a:t>分析結果の発表</a:t>
            </a:r>
            <a:endParaRPr kumimoji="1" lang="ja-JP" altLang="en-US"/>
          </a:p>
        </p:txBody>
      </p:sp>
      <p:sp>
        <p:nvSpPr>
          <p:cNvPr id="4" name="テキスト プレースホルダー 3">
            <a:extLst>
              <a:ext uri="{FF2B5EF4-FFF2-40B4-BE49-F238E27FC236}">
                <a16:creationId xmlns:a16="http://schemas.microsoft.com/office/drawing/2014/main" id="{CDD30FAF-6BF1-5343-9B00-B8F3F0E0A868}"/>
              </a:ext>
            </a:extLst>
          </p:cNvPr>
          <p:cNvSpPr>
            <a:spLocks noGrp="1"/>
          </p:cNvSpPr>
          <p:nvPr>
            <p:ph type="body" sz="quarter" idx="11"/>
          </p:nvPr>
        </p:nvSpPr>
        <p:spPr/>
        <p:txBody>
          <a:bodyPr/>
          <a:lstStyle/>
          <a:p>
            <a:r>
              <a:rPr lang="ja-JP" altLang="en-US"/>
              <a:t>データの収集・可視化</a:t>
            </a:r>
          </a:p>
        </p:txBody>
      </p:sp>
      <p:sp>
        <p:nvSpPr>
          <p:cNvPr id="5" name="角丸四角形 4">
            <a:extLst>
              <a:ext uri="{FF2B5EF4-FFF2-40B4-BE49-F238E27FC236}">
                <a16:creationId xmlns:a16="http://schemas.microsoft.com/office/drawing/2014/main" id="{00DE3CBA-BFA0-F541-B006-29A1A901B189}"/>
              </a:ext>
            </a:extLst>
          </p:cNvPr>
          <p:cNvSpPr/>
          <p:nvPr/>
        </p:nvSpPr>
        <p:spPr>
          <a:xfrm>
            <a:off x="2994741" y="4513237"/>
            <a:ext cx="8568951" cy="787971"/>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8" name="角丸四角形 7">
            <a:extLst>
              <a:ext uri="{FF2B5EF4-FFF2-40B4-BE49-F238E27FC236}">
                <a16:creationId xmlns:a16="http://schemas.microsoft.com/office/drawing/2014/main" id="{669FAD83-1928-D546-9E13-F0AA89E3A855}"/>
              </a:ext>
            </a:extLst>
          </p:cNvPr>
          <p:cNvSpPr/>
          <p:nvPr/>
        </p:nvSpPr>
        <p:spPr>
          <a:xfrm>
            <a:off x="2999656" y="1881247"/>
            <a:ext cx="8568951" cy="1096071"/>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228886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00DE3CBA-BFA0-F541-B006-29A1A901B189}"/>
              </a:ext>
            </a:extLst>
          </p:cNvPr>
          <p:cNvSpPr/>
          <p:nvPr/>
        </p:nvSpPr>
        <p:spPr>
          <a:xfrm>
            <a:off x="2994741" y="4513237"/>
            <a:ext cx="8568951" cy="787971"/>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2" name="タイトル 1">
            <a:extLst>
              <a:ext uri="{FF2B5EF4-FFF2-40B4-BE49-F238E27FC236}">
                <a16:creationId xmlns:a16="http://schemas.microsoft.com/office/drawing/2014/main" id="{C8FFD7D3-3632-FD4B-B10A-3D084949820C}"/>
              </a:ext>
            </a:extLst>
          </p:cNvPr>
          <p:cNvSpPr>
            <a:spLocks noGrp="1"/>
          </p:cNvSpPr>
          <p:nvPr>
            <p:ph type="ctrTitle"/>
          </p:nvPr>
        </p:nvSpPr>
        <p:spPr/>
        <p:txBody>
          <a:bodyPr/>
          <a:lstStyle/>
          <a:p>
            <a:r>
              <a:rPr kumimoji="1" lang="ja-JP" altLang="en-US"/>
              <a:t>データの収集</a:t>
            </a:r>
          </a:p>
        </p:txBody>
      </p:sp>
      <p:sp>
        <p:nvSpPr>
          <p:cNvPr id="3" name="コンテンツ プレースホルダー 2">
            <a:extLst>
              <a:ext uri="{FF2B5EF4-FFF2-40B4-BE49-F238E27FC236}">
                <a16:creationId xmlns:a16="http://schemas.microsoft.com/office/drawing/2014/main" id="{6B9259AC-39F5-4743-8703-F4452E67FEA4}"/>
              </a:ext>
            </a:extLst>
          </p:cNvPr>
          <p:cNvSpPr>
            <a:spLocks noGrp="1"/>
          </p:cNvSpPr>
          <p:nvPr>
            <p:ph sz="quarter" idx="10"/>
          </p:nvPr>
        </p:nvSpPr>
        <p:spPr>
          <a:xfrm>
            <a:off x="3143672" y="1268761"/>
            <a:ext cx="8424936" cy="5102011"/>
          </a:xfrm>
        </p:spPr>
        <p:txBody>
          <a:bodyPr>
            <a:normAutofit/>
          </a:bodyPr>
          <a:lstStyle/>
          <a:p>
            <a:pPr marL="0" indent="0">
              <a:buNone/>
            </a:pPr>
            <a:r>
              <a:rPr lang="ja-JP" altLang="en-US">
                <a:solidFill>
                  <a:schemeClr val="tx1"/>
                </a:solidFill>
              </a:rPr>
              <a:t>オープンデータを使った分析演習</a:t>
            </a:r>
            <a:endParaRPr lang="en-US" altLang="ja-JP" dirty="0">
              <a:solidFill>
                <a:schemeClr val="tx1"/>
              </a:solidFill>
            </a:endParaRPr>
          </a:p>
          <a:p>
            <a:pPr marL="0" indent="0">
              <a:buNone/>
            </a:pPr>
            <a:r>
              <a:rPr lang="en-US" altLang="ja-JP" dirty="0"/>
              <a:t>AI</a:t>
            </a:r>
            <a:r>
              <a:rPr lang="ja-JP" altLang="en-US"/>
              <a:t>テキストマイニング</a:t>
            </a:r>
            <a:endParaRPr lang="en-US" altLang="ja-JP" dirty="0"/>
          </a:p>
          <a:p>
            <a:pPr lvl="1"/>
            <a:r>
              <a:rPr lang="ja-JP" altLang="en-US"/>
              <a:t>ワードクラウド、共起キーワードなど</a:t>
            </a:r>
            <a:endParaRPr lang="en-US" altLang="ja-JP" dirty="0"/>
          </a:p>
          <a:p>
            <a:pPr marL="457200" lvl="1" indent="0">
              <a:buNone/>
            </a:pPr>
            <a:endParaRPr kumimoji="1" lang="en-US" altLang="ja-JP" dirty="0"/>
          </a:p>
          <a:p>
            <a:pPr marL="0" indent="0">
              <a:buNone/>
            </a:pPr>
            <a:r>
              <a:rPr lang="ja-JP" altLang="en-US"/>
              <a:t>グループワーク：テキストデータの分析</a:t>
            </a:r>
            <a:endParaRPr lang="en-US" altLang="ja-JP" dirty="0"/>
          </a:p>
          <a:p>
            <a:pPr lvl="1"/>
            <a:endParaRPr lang="en-US" altLang="ja-JP" dirty="0"/>
          </a:p>
          <a:p>
            <a:pPr marL="0" indent="0">
              <a:buNone/>
            </a:pPr>
            <a:r>
              <a:rPr lang="ja-JP" altLang="en-US"/>
              <a:t>分析結果の発表</a:t>
            </a:r>
            <a:endParaRPr kumimoji="1" lang="ja-JP" altLang="en-US"/>
          </a:p>
        </p:txBody>
      </p:sp>
      <p:sp>
        <p:nvSpPr>
          <p:cNvPr id="4" name="テキスト プレースホルダー 3">
            <a:extLst>
              <a:ext uri="{FF2B5EF4-FFF2-40B4-BE49-F238E27FC236}">
                <a16:creationId xmlns:a16="http://schemas.microsoft.com/office/drawing/2014/main" id="{CDD30FAF-6BF1-5343-9B00-B8F3F0E0A868}"/>
              </a:ext>
            </a:extLst>
          </p:cNvPr>
          <p:cNvSpPr>
            <a:spLocks noGrp="1"/>
          </p:cNvSpPr>
          <p:nvPr>
            <p:ph type="body" sz="quarter" idx="11"/>
          </p:nvPr>
        </p:nvSpPr>
        <p:spPr/>
        <p:txBody>
          <a:bodyPr/>
          <a:lstStyle/>
          <a:p>
            <a:r>
              <a:rPr lang="ja-JP" altLang="en-US"/>
              <a:t>データの収集・可視化</a:t>
            </a:r>
          </a:p>
        </p:txBody>
      </p:sp>
      <p:sp>
        <p:nvSpPr>
          <p:cNvPr id="8" name="角丸四角形 7">
            <a:extLst>
              <a:ext uri="{FF2B5EF4-FFF2-40B4-BE49-F238E27FC236}">
                <a16:creationId xmlns:a16="http://schemas.microsoft.com/office/drawing/2014/main" id="{669FAD83-1928-D546-9E13-F0AA89E3A855}"/>
              </a:ext>
            </a:extLst>
          </p:cNvPr>
          <p:cNvSpPr/>
          <p:nvPr/>
        </p:nvSpPr>
        <p:spPr>
          <a:xfrm>
            <a:off x="2999656" y="1881247"/>
            <a:ext cx="8568951" cy="1096071"/>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7" name="角丸四角形 6">
            <a:extLst>
              <a:ext uri="{FF2B5EF4-FFF2-40B4-BE49-F238E27FC236}">
                <a16:creationId xmlns:a16="http://schemas.microsoft.com/office/drawing/2014/main" id="{E18335B3-27CD-1048-AE1B-256E6F34D9AE}"/>
              </a:ext>
            </a:extLst>
          </p:cNvPr>
          <p:cNvSpPr/>
          <p:nvPr/>
        </p:nvSpPr>
        <p:spPr>
          <a:xfrm>
            <a:off x="2994741" y="3387080"/>
            <a:ext cx="8568951" cy="787971"/>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314057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p:txBody>
          <a:bodyPr>
            <a:normAutofit/>
          </a:bodyPr>
          <a:lstStyle/>
          <a:p>
            <a:r>
              <a:rPr lang="ja-JP" altLang="en-US"/>
              <a:t>各グループでの分析結果を発表</a:t>
            </a:r>
            <a:endParaRPr lang="en-US" altLang="ja-JP" dirty="0"/>
          </a:p>
          <a:p>
            <a:pPr lvl="1"/>
            <a:r>
              <a:rPr lang="ja-JP" altLang="en-US"/>
              <a:t>各グループのリーダーが説明（１分</a:t>
            </a:r>
            <a:r>
              <a:rPr lang="en-US" altLang="ja-JP" dirty="0"/>
              <a:t>/</a:t>
            </a:r>
            <a:r>
              <a:rPr lang="ja-JP" altLang="en-US"/>
              <a:t>グループ）</a:t>
            </a:r>
            <a:endParaRPr lang="en-US" altLang="ja-JP" dirty="0"/>
          </a:p>
          <a:p>
            <a:pPr lvl="2"/>
            <a:r>
              <a:rPr lang="ja-JP" altLang="en-US"/>
              <a:t>選択したテキスト（著者・作品名）</a:t>
            </a:r>
          </a:p>
          <a:p>
            <a:pPr lvl="2"/>
            <a:r>
              <a:rPr lang="ja-JP" altLang="en-US"/>
              <a:t>特徴的な分析結果や分析結果に共通するポイントなどを説明</a:t>
            </a:r>
            <a:endParaRPr lang="en-US" altLang="ja-JP" dirty="0"/>
          </a:p>
          <a:p>
            <a:pPr lvl="3"/>
            <a:r>
              <a:rPr lang="ja-JP" altLang="en-US"/>
              <a:t>（ワードクラウド・単語出現頻度・共起キーワード・階層的クラスタリング）</a:t>
            </a:r>
          </a:p>
          <a:p>
            <a:pPr lvl="2"/>
            <a:r>
              <a:rPr lang="ja-JP" altLang="en-US"/>
              <a:t>議論した内容（結果についての考察）</a:t>
            </a:r>
            <a:endParaRPr lang="en-US" altLang="ja-JP" dirty="0"/>
          </a:p>
          <a:p>
            <a:pPr lvl="2"/>
            <a:endParaRPr lang="en-US" altLang="ja-JP" dirty="0"/>
          </a:p>
          <a:p>
            <a:pPr lvl="1"/>
            <a:endParaRPr lang="ja-JP" altLang="en-US"/>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lstStyle/>
          <a:p>
            <a:r>
              <a:rPr lang="ja-JP" altLang="en-US"/>
              <a:t>テキストマイニング分析結果の発表</a:t>
            </a:r>
          </a:p>
        </p:txBody>
      </p:sp>
      <p:sp>
        <p:nvSpPr>
          <p:cNvPr id="6" name="テキスト プレースホルダー 5">
            <a:extLst>
              <a:ext uri="{FF2B5EF4-FFF2-40B4-BE49-F238E27FC236}">
                <a16:creationId xmlns:a16="http://schemas.microsoft.com/office/drawing/2014/main" id="{7286CD0F-C563-C44D-9C88-926866A6FED7}"/>
              </a:ext>
            </a:extLst>
          </p:cNvPr>
          <p:cNvSpPr>
            <a:spLocks noGrp="1"/>
          </p:cNvSpPr>
          <p:nvPr>
            <p:ph type="body" sz="quarter" idx="14"/>
          </p:nvPr>
        </p:nvSpPr>
        <p:spPr/>
        <p:txBody>
          <a:bodyPr/>
          <a:lstStyle/>
          <a:p>
            <a:endParaRPr lang="ja-JP" altLang="en-US"/>
          </a:p>
        </p:txBody>
      </p:sp>
    </p:spTree>
    <p:extLst>
      <p:ext uri="{BB962C8B-B14F-4D97-AF65-F5344CB8AC3E}">
        <p14:creationId xmlns:p14="http://schemas.microsoft.com/office/powerpoint/2010/main" val="303351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A7D023B-D4AA-2144-BA33-1013B7459A25}"/>
              </a:ext>
            </a:extLst>
          </p:cNvPr>
          <p:cNvSpPr txBox="1"/>
          <p:nvPr/>
        </p:nvSpPr>
        <p:spPr>
          <a:xfrm>
            <a:off x="1503781" y="203700"/>
            <a:ext cx="4254691" cy="769441"/>
          </a:xfrm>
          <a:prstGeom prst="rect">
            <a:avLst/>
          </a:prstGeom>
          <a:noFill/>
        </p:spPr>
        <p:txBody>
          <a:bodyPr wrap="none" rtlCol="0">
            <a:spAutoFit/>
          </a:bodyPr>
          <a:lstStyle/>
          <a:p>
            <a:r>
              <a:rPr lang="ja-JP" altLang="en-US" sz="4400" b="1">
                <a:latin typeface="Meiryo UI" panose="020B0604030504040204" pitchFamily="34" charset="-128"/>
                <a:ea typeface="Meiryo UI" panose="020B0604030504040204" pitchFamily="34" charset="-128"/>
              </a:rPr>
              <a:t>テキストマイニング</a:t>
            </a:r>
            <a:endParaRPr kumimoji="1" lang="ja-JP" altLang="en-US" sz="4400" b="1">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EB819398-9833-464B-93F6-9A7214F4EF5D}"/>
              </a:ext>
            </a:extLst>
          </p:cNvPr>
          <p:cNvSpPr txBox="1"/>
          <p:nvPr/>
        </p:nvSpPr>
        <p:spPr>
          <a:xfrm>
            <a:off x="932701" y="1546798"/>
            <a:ext cx="10326702" cy="1754326"/>
          </a:xfrm>
          <a:prstGeom prst="rect">
            <a:avLst/>
          </a:prstGeom>
          <a:noFill/>
        </p:spPr>
        <p:txBody>
          <a:bodyPr wrap="square" rtlCol="0">
            <a:spAutoFit/>
          </a:bodyPr>
          <a:lstStyle/>
          <a:p>
            <a:r>
              <a:rPr kumimoji="1" lang="ja-JP" altLang="en-US" sz="3600">
                <a:latin typeface="Meiryo UI" panose="020B0604030504040204" pitchFamily="34" charset="-128"/>
                <a:ea typeface="Meiryo UI" panose="020B0604030504040204" pitchFamily="34" charset="-128"/>
              </a:rPr>
              <a:t>テキストマイニング</a:t>
            </a:r>
            <a:r>
              <a:rPr kumimoji="1" lang="en-US" altLang="ja-JP" sz="3600" dirty="0">
                <a:latin typeface="Meiryo UI" panose="020B0604030504040204" pitchFamily="34" charset="-128"/>
                <a:ea typeface="Meiryo UI" panose="020B0604030504040204" pitchFamily="34" charset="-128"/>
              </a:rPr>
              <a:t>:</a:t>
            </a:r>
            <a:r>
              <a:rPr lang="en-US" altLang="ja-JP" sz="3600" dirty="0">
                <a:latin typeface="Meiryo UI" panose="020B0604030504040204" pitchFamily="34" charset="-128"/>
                <a:ea typeface="Meiryo UI" panose="020B0604030504040204" pitchFamily="34" charset="-128"/>
              </a:rPr>
              <a:t> </a:t>
            </a:r>
            <a:r>
              <a:rPr kumimoji="1" lang="ja-JP" altLang="en-US" sz="3600">
                <a:solidFill>
                  <a:srgbClr val="FF0000"/>
                </a:solidFill>
                <a:latin typeface="Meiryo UI" panose="020B0604030504040204" pitchFamily="34" charset="-128"/>
                <a:ea typeface="Meiryo UI" panose="020B0604030504040204" pitchFamily="34" charset="-128"/>
              </a:rPr>
              <a:t>自然言語処理技術</a:t>
            </a:r>
            <a:r>
              <a:rPr lang="ja-JP" altLang="en-US" sz="3600">
                <a:latin typeface="Meiryo UI" panose="020B0604030504040204" pitchFamily="34" charset="-128"/>
                <a:ea typeface="Meiryo UI" panose="020B0604030504040204" pitchFamily="34" charset="-128"/>
              </a:rPr>
              <a:t>を用いて，</a:t>
            </a:r>
            <a:endParaRPr lang="en-US" altLang="ja-JP" sz="3600" dirty="0">
              <a:latin typeface="Meiryo UI" panose="020B0604030504040204" pitchFamily="34" charset="-128"/>
              <a:ea typeface="Meiryo UI" panose="020B0604030504040204" pitchFamily="34" charset="-128"/>
            </a:endParaRPr>
          </a:p>
          <a:p>
            <a:r>
              <a:rPr lang="ja-JP" altLang="en-US" sz="3600">
                <a:latin typeface="Meiryo UI" panose="020B0604030504040204" pitchFamily="34" charset="-128"/>
                <a:ea typeface="Meiryo UI" panose="020B0604030504040204" pitchFamily="34" charset="-128"/>
              </a:rPr>
              <a:t>　　　　　　自然言語で書かれた文章の解析を行い，</a:t>
            </a:r>
            <a:endParaRPr lang="en-US" altLang="ja-JP" sz="3600" dirty="0">
              <a:latin typeface="Meiryo UI" panose="020B0604030504040204" pitchFamily="34" charset="-128"/>
              <a:ea typeface="Meiryo UI" panose="020B0604030504040204" pitchFamily="34" charset="-128"/>
            </a:endParaRPr>
          </a:p>
          <a:p>
            <a:r>
              <a:rPr lang="ja-JP" altLang="en-US" sz="3600">
                <a:latin typeface="Meiryo UI" panose="020B0604030504040204" pitchFamily="34" charset="-128"/>
                <a:ea typeface="Meiryo UI" panose="020B0604030504040204" pitchFamily="34" charset="-128"/>
              </a:rPr>
              <a:t>　　　　　　知識を抽出する方法</a:t>
            </a:r>
            <a:endParaRPr kumimoji="1" lang="ja-JP" altLang="en-US" sz="3600">
              <a:latin typeface="Meiryo UI" panose="020B0604030504040204" pitchFamily="34" charset="-128"/>
              <a:ea typeface="Meiryo UI" panose="020B0604030504040204" pitchFamily="34" charset="-128"/>
            </a:endParaRPr>
          </a:p>
        </p:txBody>
      </p:sp>
      <p:sp>
        <p:nvSpPr>
          <p:cNvPr id="7" name="正方形/長方形 6">
            <a:extLst>
              <a:ext uri="{FF2B5EF4-FFF2-40B4-BE49-F238E27FC236}">
                <a16:creationId xmlns:a16="http://schemas.microsoft.com/office/drawing/2014/main" id="{2AE35BF8-7259-8742-946F-8CFBD5416573}"/>
              </a:ext>
            </a:extLst>
          </p:cNvPr>
          <p:cNvSpPr/>
          <p:nvPr/>
        </p:nvSpPr>
        <p:spPr>
          <a:xfrm rot="581411">
            <a:off x="2429301" y="3692331"/>
            <a:ext cx="1583141" cy="195163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2">
                    <a:lumMod val="50000"/>
                  </a:schemeClr>
                </a:solidFill>
              </a:rPr>
              <a:t>------------</a:t>
            </a:r>
          </a:p>
          <a:p>
            <a:pPr algn="ctr"/>
            <a:r>
              <a:rPr lang="en-US" altLang="ja-JP" dirty="0">
                <a:solidFill>
                  <a:schemeClr val="bg2">
                    <a:lumMod val="50000"/>
                  </a:schemeClr>
                </a:solidFill>
              </a:rPr>
              <a:t>------------</a:t>
            </a:r>
          </a:p>
          <a:p>
            <a:pPr algn="ctr"/>
            <a:r>
              <a:rPr kumimoji="1" lang="en-US" altLang="ja-JP" dirty="0">
                <a:solidFill>
                  <a:schemeClr val="bg2">
                    <a:lumMod val="50000"/>
                  </a:schemeClr>
                </a:solidFill>
              </a:rPr>
              <a:t>------------</a:t>
            </a:r>
          </a:p>
          <a:p>
            <a:pPr algn="ctr"/>
            <a:r>
              <a:rPr lang="en-US" altLang="ja-JP" dirty="0">
                <a:solidFill>
                  <a:schemeClr val="bg2">
                    <a:lumMod val="50000"/>
                  </a:schemeClr>
                </a:solidFill>
              </a:rPr>
              <a:t>------------</a:t>
            </a:r>
          </a:p>
          <a:p>
            <a:pPr algn="ctr"/>
            <a:r>
              <a:rPr kumimoji="1" lang="en-US" altLang="ja-JP" dirty="0">
                <a:solidFill>
                  <a:schemeClr val="bg2">
                    <a:lumMod val="50000"/>
                  </a:schemeClr>
                </a:solidFill>
              </a:rPr>
              <a:t>------------</a:t>
            </a:r>
            <a:endParaRPr kumimoji="1" lang="ja-JP" altLang="en-US">
              <a:solidFill>
                <a:schemeClr val="bg2">
                  <a:lumMod val="50000"/>
                </a:schemeClr>
              </a:solidFill>
            </a:endParaRPr>
          </a:p>
        </p:txBody>
      </p:sp>
      <p:sp>
        <p:nvSpPr>
          <p:cNvPr id="8" name="右矢印 7">
            <a:extLst>
              <a:ext uri="{FF2B5EF4-FFF2-40B4-BE49-F238E27FC236}">
                <a16:creationId xmlns:a16="http://schemas.microsoft.com/office/drawing/2014/main" id="{867AFE82-1795-3B49-BE58-7AB457AAB9D5}"/>
              </a:ext>
            </a:extLst>
          </p:cNvPr>
          <p:cNvSpPr/>
          <p:nvPr/>
        </p:nvSpPr>
        <p:spPr>
          <a:xfrm>
            <a:off x="4686839" y="4581128"/>
            <a:ext cx="978408" cy="484632"/>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591BFC5-D568-BA46-B7B8-17DBA2257A0D}"/>
              </a:ext>
            </a:extLst>
          </p:cNvPr>
          <p:cNvSpPr/>
          <p:nvPr/>
        </p:nvSpPr>
        <p:spPr>
          <a:xfrm rot="581411">
            <a:off x="2581701" y="3844731"/>
            <a:ext cx="1583141" cy="195163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2">
                    <a:lumMod val="50000"/>
                  </a:schemeClr>
                </a:solidFill>
              </a:rPr>
              <a:t>------------</a:t>
            </a:r>
          </a:p>
          <a:p>
            <a:pPr algn="ctr"/>
            <a:r>
              <a:rPr lang="en-US" altLang="ja-JP" dirty="0">
                <a:solidFill>
                  <a:schemeClr val="bg2">
                    <a:lumMod val="50000"/>
                  </a:schemeClr>
                </a:solidFill>
              </a:rPr>
              <a:t>------------</a:t>
            </a:r>
          </a:p>
          <a:p>
            <a:pPr algn="ctr"/>
            <a:r>
              <a:rPr kumimoji="1" lang="en-US" altLang="ja-JP" dirty="0">
                <a:solidFill>
                  <a:schemeClr val="bg2">
                    <a:lumMod val="50000"/>
                  </a:schemeClr>
                </a:solidFill>
              </a:rPr>
              <a:t>------------</a:t>
            </a:r>
          </a:p>
          <a:p>
            <a:pPr algn="ctr"/>
            <a:r>
              <a:rPr lang="en-US" altLang="ja-JP" dirty="0">
                <a:solidFill>
                  <a:schemeClr val="bg2">
                    <a:lumMod val="50000"/>
                  </a:schemeClr>
                </a:solidFill>
              </a:rPr>
              <a:t>------------</a:t>
            </a:r>
          </a:p>
          <a:p>
            <a:pPr algn="ctr"/>
            <a:r>
              <a:rPr kumimoji="1" lang="en-US" altLang="ja-JP" dirty="0">
                <a:solidFill>
                  <a:schemeClr val="bg2">
                    <a:lumMod val="50000"/>
                  </a:schemeClr>
                </a:solidFill>
              </a:rPr>
              <a:t>------------</a:t>
            </a:r>
            <a:endParaRPr kumimoji="1" lang="ja-JP" altLang="en-US">
              <a:solidFill>
                <a:schemeClr val="bg2">
                  <a:lumMod val="50000"/>
                </a:schemeClr>
              </a:solidFill>
            </a:endParaRPr>
          </a:p>
        </p:txBody>
      </p:sp>
      <p:sp>
        <p:nvSpPr>
          <p:cNvPr id="10" name="正方形/長方形 9">
            <a:extLst>
              <a:ext uri="{FF2B5EF4-FFF2-40B4-BE49-F238E27FC236}">
                <a16:creationId xmlns:a16="http://schemas.microsoft.com/office/drawing/2014/main" id="{6697D3D9-D238-B244-8E98-2C4E08977731}"/>
              </a:ext>
            </a:extLst>
          </p:cNvPr>
          <p:cNvSpPr/>
          <p:nvPr/>
        </p:nvSpPr>
        <p:spPr>
          <a:xfrm rot="581411">
            <a:off x="2734101" y="3997131"/>
            <a:ext cx="1583141" cy="195163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2">
                    <a:lumMod val="50000"/>
                  </a:schemeClr>
                </a:solidFill>
              </a:rPr>
              <a:t>------------</a:t>
            </a:r>
          </a:p>
          <a:p>
            <a:pPr algn="ctr"/>
            <a:r>
              <a:rPr lang="en-US" altLang="ja-JP" dirty="0">
                <a:solidFill>
                  <a:schemeClr val="bg2">
                    <a:lumMod val="50000"/>
                  </a:schemeClr>
                </a:solidFill>
              </a:rPr>
              <a:t>------------</a:t>
            </a:r>
          </a:p>
          <a:p>
            <a:pPr algn="ctr"/>
            <a:r>
              <a:rPr kumimoji="1" lang="en-US" altLang="ja-JP" dirty="0">
                <a:solidFill>
                  <a:schemeClr val="bg2">
                    <a:lumMod val="50000"/>
                  </a:schemeClr>
                </a:solidFill>
              </a:rPr>
              <a:t>------------</a:t>
            </a:r>
          </a:p>
          <a:p>
            <a:pPr algn="ctr"/>
            <a:r>
              <a:rPr lang="en-US" altLang="ja-JP" dirty="0">
                <a:solidFill>
                  <a:schemeClr val="bg2">
                    <a:lumMod val="50000"/>
                  </a:schemeClr>
                </a:solidFill>
              </a:rPr>
              <a:t>------------</a:t>
            </a:r>
          </a:p>
          <a:p>
            <a:pPr algn="ctr"/>
            <a:r>
              <a:rPr kumimoji="1" lang="en-US" altLang="ja-JP" dirty="0">
                <a:solidFill>
                  <a:schemeClr val="bg2">
                    <a:lumMod val="50000"/>
                  </a:schemeClr>
                </a:solidFill>
              </a:rPr>
              <a:t>------------</a:t>
            </a:r>
            <a:endParaRPr kumimoji="1" lang="ja-JP" altLang="en-US">
              <a:solidFill>
                <a:schemeClr val="bg2">
                  <a:lumMod val="50000"/>
                </a:schemeClr>
              </a:solidFill>
            </a:endParaRPr>
          </a:p>
        </p:txBody>
      </p:sp>
      <p:graphicFrame>
        <p:nvGraphicFramePr>
          <p:cNvPr id="11" name="表 10">
            <a:extLst>
              <a:ext uri="{FF2B5EF4-FFF2-40B4-BE49-F238E27FC236}">
                <a16:creationId xmlns:a16="http://schemas.microsoft.com/office/drawing/2014/main" id="{ECCA0C91-8F89-0E4B-99AD-9AA96331E552}"/>
              </a:ext>
            </a:extLst>
          </p:cNvPr>
          <p:cNvGraphicFramePr>
            <a:graphicFrameLocks noGrp="1"/>
          </p:cNvGraphicFramePr>
          <p:nvPr>
            <p:extLst>
              <p:ext uri="{D42A27DB-BD31-4B8C-83A1-F6EECF244321}">
                <p14:modId xmlns:p14="http://schemas.microsoft.com/office/powerpoint/2010/main" val="2218413095"/>
              </p:ext>
            </p:extLst>
          </p:nvPr>
        </p:nvGraphicFramePr>
        <p:xfrm>
          <a:off x="5881888" y="3861048"/>
          <a:ext cx="4080980" cy="1854200"/>
        </p:xfrm>
        <a:graphic>
          <a:graphicData uri="http://schemas.openxmlformats.org/drawingml/2006/table">
            <a:tbl>
              <a:tblPr firstRow="1" bandRow="1">
                <a:tableStyleId>{5940675A-B579-460E-94D1-54222C63F5DA}</a:tableStyleId>
              </a:tblPr>
              <a:tblGrid>
                <a:gridCol w="546208">
                  <a:extLst>
                    <a:ext uri="{9D8B030D-6E8A-4147-A177-3AD203B41FA5}">
                      <a16:colId xmlns:a16="http://schemas.microsoft.com/office/drawing/2014/main" val="734853991"/>
                    </a:ext>
                  </a:extLst>
                </a:gridCol>
                <a:gridCol w="559558">
                  <a:extLst>
                    <a:ext uri="{9D8B030D-6E8A-4147-A177-3AD203B41FA5}">
                      <a16:colId xmlns:a16="http://schemas.microsoft.com/office/drawing/2014/main" val="1768367358"/>
                    </a:ext>
                  </a:extLst>
                </a:gridCol>
                <a:gridCol w="573206">
                  <a:extLst>
                    <a:ext uri="{9D8B030D-6E8A-4147-A177-3AD203B41FA5}">
                      <a16:colId xmlns:a16="http://schemas.microsoft.com/office/drawing/2014/main" val="1598356115"/>
                    </a:ext>
                  </a:extLst>
                </a:gridCol>
                <a:gridCol w="996286">
                  <a:extLst>
                    <a:ext uri="{9D8B030D-6E8A-4147-A177-3AD203B41FA5}">
                      <a16:colId xmlns:a16="http://schemas.microsoft.com/office/drawing/2014/main" val="239915348"/>
                    </a:ext>
                  </a:extLst>
                </a:gridCol>
                <a:gridCol w="1405722">
                  <a:extLst>
                    <a:ext uri="{9D8B030D-6E8A-4147-A177-3AD203B41FA5}">
                      <a16:colId xmlns:a16="http://schemas.microsoft.com/office/drawing/2014/main" val="4138658686"/>
                    </a:ext>
                  </a:extLst>
                </a:gridCol>
              </a:tblGrid>
              <a:tr h="370840">
                <a:tc>
                  <a:txBody>
                    <a:bodyPr/>
                    <a:lstStyle/>
                    <a:p>
                      <a:r>
                        <a:rPr kumimoji="1" lang="ja-JP" altLang="en-US"/>
                        <a:t>年</a:t>
                      </a:r>
                    </a:p>
                  </a:txBody>
                  <a:tcPr>
                    <a:solidFill>
                      <a:schemeClr val="bg2">
                        <a:lumMod val="90000"/>
                      </a:schemeClr>
                    </a:solidFill>
                  </a:tcPr>
                </a:tc>
                <a:tc>
                  <a:txBody>
                    <a:bodyPr/>
                    <a:lstStyle/>
                    <a:p>
                      <a:r>
                        <a:rPr kumimoji="1" lang="ja-JP" altLang="en-US"/>
                        <a:t>月</a:t>
                      </a:r>
                    </a:p>
                  </a:txBody>
                  <a:tcPr>
                    <a:solidFill>
                      <a:schemeClr val="bg2">
                        <a:lumMod val="90000"/>
                      </a:schemeClr>
                    </a:solidFill>
                  </a:tcPr>
                </a:tc>
                <a:tc>
                  <a:txBody>
                    <a:bodyPr/>
                    <a:lstStyle/>
                    <a:p>
                      <a:r>
                        <a:rPr kumimoji="1" lang="ja-JP" altLang="en-US"/>
                        <a:t>日</a:t>
                      </a:r>
                    </a:p>
                  </a:txBody>
                  <a:tcPr>
                    <a:solidFill>
                      <a:schemeClr val="bg2">
                        <a:lumMod val="90000"/>
                      </a:schemeClr>
                    </a:solidFill>
                  </a:tcPr>
                </a:tc>
                <a:tc>
                  <a:txBody>
                    <a:bodyPr/>
                    <a:lstStyle/>
                    <a:p>
                      <a:r>
                        <a:rPr kumimoji="1" lang="ja-JP" altLang="en-US"/>
                        <a:t>場所</a:t>
                      </a:r>
                    </a:p>
                  </a:txBody>
                  <a:tcPr>
                    <a:solidFill>
                      <a:schemeClr val="bg2">
                        <a:lumMod val="90000"/>
                      </a:schemeClr>
                    </a:solidFill>
                  </a:tcPr>
                </a:tc>
                <a:tc>
                  <a:txBody>
                    <a:bodyPr/>
                    <a:lstStyle/>
                    <a:p>
                      <a:r>
                        <a:rPr kumimoji="1" lang="ja-JP" altLang="en-US"/>
                        <a:t>事項</a:t>
                      </a:r>
                    </a:p>
                  </a:txBody>
                  <a:tcPr>
                    <a:solidFill>
                      <a:schemeClr val="bg2">
                        <a:lumMod val="90000"/>
                      </a:schemeClr>
                    </a:solidFill>
                  </a:tcPr>
                </a:tc>
                <a:extLst>
                  <a:ext uri="{0D108BD9-81ED-4DB2-BD59-A6C34878D82A}">
                    <a16:rowId xmlns:a16="http://schemas.microsoft.com/office/drawing/2014/main" val="1439546559"/>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084249844"/>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971808979"/>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4615849"/>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06623604"/>
                  </a:ext>
                </a:extLst>
              </a:tr>
            </a:tbl>
          </a:graphicData>
        </a:graphic>
      </p:graphicFrame>
      <p:sp>
        <p:nvSpPr>
          <p:cNvPr id="12" name="テキスト ボックス 11">
            <a:extLst>
              <a:ext uri="{FF2B5EF4-FFF2-40B4-BE49-F238E27FC236}">
                <a16:creationId xmlns:a16="http://schemas.microsoft.com/office/drawing/2014/main" id="{F367D4EA-D814-554F-9DBB-6FF365A6BB8C}"/>
              </a:ext>
            </a:extLst>
          </p:cNvPr>
          <p:cNvSpPr txBox="1"/>
          <p:nvPr/>
        </p:nvSpPr>
        <p:spPr>
          <a:xfrm>
            <a:off x="1459802" y="3573016"/>
            <a:ext cx="543739" cy="523220"/>
          </a:xfrm>
          <a:prstGeom prst="rect">
            <a:avLst/>
          </a:prstGeom>
          <a:noFill/>
        </p:spPr>
        <p:txBody>
          <a:bodyPr wrap="none" rtlCol="0">
            <a:spAutoFit/>
          </a:bodyPr>
          <a:lstStyle/>
          <a:p>
            <a:r>
              <a:rPr lang="ja-JP" altLang="en-US" sz="2800">
                <a:latin typeface="Meiryo UI" panose="020B0604030504040204" pitchFamily="34" charset="-128"/>
                <a:ea typeface="Meiryo UI" panose="020B0604030504040204" pitchFamily="34" charset="-128"/>
              </a:rPr>
              <a:t>例</a:t>
            </a:r>
            <a:endParaRPr kumimoji="1" lang="ja-JP" altLang="en-US" sz="2800">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0EC6EC79-08C0-3140-B0B3-91A3A2A77CB8}"/>
              </a:ext>
            </a:extLst>
          </p:cNvPr>
          <p:cNvSpPr txBox="1"/>
          <p:nvPr/>
        </p:nvSpPr>
        <p:spPr>
          <a:xfrm>
            <a:off x="2934270" y="6013484"/>
            <a:ext cx="646331" cy="369332"/>
          </a:xfrm>
          <a:prstGeom prst="rect">
            <a:avLst/>
          </a:prstGeom>
          <a:noFill/>
        </p:spPr>
        <p:txBody>
          <a:bodyPr wrap="none" rtlCol="0">
            <a:spAutoFit/>
          </a:bodyPr>
          <a:lstStyle/>
          <a:p>
            <a:r>
              <a:rPr kumimoji="1" lang="ja-JP" altLang="en-US">
                <a:latin typeface="Meiryo UI" panose="020B0604030504040204" pitchFamily="34" charset="-128"/>
                <a:ea typeface="Meiryo UI" panose="020B0604030504040204" pitchFamily="34" charset="-128"/>
              </a:rPr>
              <a:t>日記</a:t>
            </a:r>
          </a:p>
        </p:txBody>
      </p:sp>
    </p:spTree>
    <p:extLst>
      <p:ext uri="{BB962C8B-B14F-4D97-AF65-F5344CB8AC3E}">
        <p14:creationId xmlns:p14="http://schemas.microsoft.com/office/powerpoint/2010/main" val="30858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A7D023B-D4AA-2144-BA33-1013B7459A25}"/>
              </a:ext>
            </a:extLst>
          </p:cNvPr>
          <p:cNvSpPr txBox="1"/>
          <p:nvPr/>
        </p:nvSpPr>
        <p:spPr>
          <a:xfrm>
            <a:off x="1503781" y="203700"/>
            <a:ext cx="3539752" cy="769441"/>
          </a:xfrm>
          <a:prstGeom prst="rect">
            <a:avLst/>
          </a:prstGeom>
          <a:noFill/>
        </p:spPr>
        <p:txBody>
          <a:bodyPr wrap="none" rtlCol="0">
            <a:spAutoFit/>
          </a:bodyPr>
          <a:lstStyle/>
          <a:p>
            <a:r>
              <a:rPr lang="ja-JP" altLang="en-US" sz="4400" b="1">
                <a:latin typeface="Meiryo UI" panose="020B0604030504040204" pitchFamily="34" charset="-128"/>
                <a:ea typeface="Meiryo UI" panose="020B0604030504040204" pitchFamily="34" charset="-128"/>
              </a:rPr>
              <a:t>自然言語処理</a:t>
            </a:r>
            <a:endParaRPr kumimoji="1" lang="ja-JP" altLang="en-US" sz="4400" b="1">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43D1AA7-85B9-2A47-A6AD-3692B8D98D66}"/>
              </a:ext>
            </a:extLst>
          </p:cNvPr>
          <p:cNvSpPr/>
          <p:nvPr/>
        </p:nvSpPr>
        <p:spPr>
          <a:xfrm>
            <a:off x="969646" y="1526745"/>
            <a:ext cx="9813905" cy="2246769"/>
          </a:xfrm>
          <a:prstGeom prst="rect">
            <a:avLst/>
          </a:prstGeom>
        </p:spPr>
        <p:txBody>
          <a:bodyPr wrap="none">
            <a:spAutoFit/>
          </a:bodyPr>
          <a:lstStyle/>
          <a:p>
            <a:r>
              <a:rPr lang="ja-JP" altLang="en-US" sz="2800">
                <a:latin typeface="Meiryo UI" panose="020B0604030504040204" pitchFamily="34" charset="-128"/>
                <a:ea typeface="Meiryo UI" panose="020B0604030504040204" pitchFamily="34" charset="-128"/>
              </a:rPr>
              <a:t>自然言語</a:t>
            </a:r>
            <a:r>
              <a:rPr lang="en-US" altLang="ja-JP" sz="2800" dirty="0">
                <a:latin typeface="Meiryo UI" panose="020B0604030504040204" pitchFamily="34" charset="-128"/>
                <a:ea typeface="Meiryo UI" panose="020B0604030504040204" pitchFamily="34" charset="-128"/>
              </a:rPr>
              <a:t>: </a:t>
            </a:r>
            <a:r>
              <a:rPr lang="ja-JP" altLang="en-US" sz="2800">
                <a:latin typeface="Meiryo UI" panose="020B0604030504040204" pitchFamily="34" charset="-128"/>
                <a:ea typeface="Meiryo UI" panose="020B0604030504040204" pitchFamily="34" charset="-128"/>
              </a:rPr>
              <a:t>人間が意思疎通をするために自然発生的にできた言語</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　　　　　　　日本語，英語，中国語，スペイン語，</a:t>
            </a:r>
            <a:r>
              <a:rPr lang="en-US" altLang="ja-JP" sz="2800" dirty="0">
                <a:latin typeface="Meiryo UI" panose="020B0604030504040204" pitchFamily="34" charset="-128"/>
                <a:ea typeface="Meiryo UI" panose="020B0604030504040204" pitchFamily="34" charset="-128"/>
              </a:rPr>
              <a:t>...</a:t>
            </a:r>
          </a:p>
          <a:p>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自然でない言語</a:t>
            </a:r>
            <a:r>
              <a:rPr lang="en-US" altLang="ja-JP" sz="2800" dirty="0">
                <a:latin typeface="Meiryo UI" panose="020B0604030504040204" pitchFamily="34" charset="-128"/>
                <a:ea typeface="Meiryo UI" panose="020B0604030504040204" pitchFamily="34" charset="-128"/>
              </a:rPr>
              <a:t>: </a:t>
            </a:r>
            <a:r>
              <a:rPr lang="ja-JP" altLang="en-US" sz="2800">
                <a:latin typeface="Meiryo UI" panose="020B0604030504040204" pitchFamily="34" charset="-128"/>
                <a:ea typeface="Meiryo UI" panose="020B0604030504040204" pitchFamily="34" charset="-128"/>
              </a:rPr>
              <a:t>プログラミング言語，形式言語など，</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　　　　　　　人工的に作られた言語</a:t>
            </a:r>
            <a:endParaRPr lang="en-US" altLang="ja-JP" sz="2800" dirty="0">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2D8E2D23-FEB3-B04B-B5B8-A612955FFCBC}"/>
              </a:ext>
            </a:extLst>
          </p:cNvPr>
          <p:cNvSpPr txBox="1"/>
          <p:nvPr/>
        </p:nvSpPr>
        <p:spPr>
          <a:xfrm>
            <a:off x="969646" y="4540066"/>
            <a:ext cx="10770897" cy="954107"/>
          </a:xfrm>
          <a:prstGeom prst="rect">
            <a:avLst/>
          </a:prstGeom>
          <a:noFill/>
        </p:spPr>
        <p:txBody>
          <a:bodyPr wrap="none" rtlCol="0">
            <a:spAutoFit/>
          </a:bodyPr>
          <a:lstStyle/>
          <a:p>
            <a:r>
              <a:rPr kumimoji="1" lang="ja-JP" altLang="en-US" sz="2800">
                <a:solidFill>
                  <a:srgbClr val="C00000"/>
                </a:solidFill>
                <a:latin typeface="Meiryo UI" panose="020B0604030504040204" pitchFamily="34" charset="-128"/>
                <a:ea typeface="Meiryo UI" panose="020B0604030504040204" pitchFamily="34" charset="-128"/>
              </a:rPr>
              <a:t>自然言語をコンピュータで扱いやすい形にする処理を自然言語処理という．</a:t>
            </a:r>
            <a:endParaRPr kumimoji="1" lang="en-US" altLang="ja-JP" sz="2800" dirty="0">
              <a:solidFill>
                <a:srgbClr val="C00000"/>
              </a:solidFill>
              <a:latin typeface="Meiryo UI" panose="020B0604030504040204" pitchFamily="34" charset="-128"/>
              <a:ea typeface="Meiryo UI" panose="020B0604030504040204" pitchFamily="34" charset="-128"/>
            </a:endParaRPr>
          </a:p>
          <a:p>
            <a:r>
              <a:rPr lang="ja-JP" altLang="en-US" sz="2800">
                <a:solidFill>
                  <a:srgbClr val="C00000"/>
                </a:solidFill>
                <a:latin typeface="Meiryo UI" panose="020B0604030504040204" pitchFamily="34" charset="-128"/>
                <a:ea typeface="Meiryo UI" panose="020B0604030504040204" pitchFamily="34" charset="-128"/>
              </a:rPr>
              <a:t>形態素解析，構文解析，固有表現認識など様々な技術が含まれる．</a:t>
            </a:r>
            <a:endParaRPr kumimoji="1" lang="ja-JP" altLang="en-US" sz="2800">
              <a:solidFill>
                <a:srgbClr val="C00000"/>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60133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7174E17-373F-404D-B136-B96D40BE8122}"/>
              </a:ext>
            </a:extLst>
          </p:cNvPr>
          <p:cNvSpPr>
            <a:spLocks noGrp="1"/>
          </p:cNvSpPr>
          <p:nvPr>
            <p:ph type="title"/>
          </p:nvPr>
        </p:nvSpPr>
        <p:spPr>
          <a:xfrm>
            <a:off x="1535493" y="260648"/>
            <a:ext cx="9889099" cy="864096"/>
          </a:xfrm>
        </p:spPr>
        <p:txBody>
          <a:bodyPr anchor="ctr"/>
          <a:lstStyle/>
          <a:p>
            <a:r>
              <a:rPr lang="ja-JP" altLang="en-US"/>
              <a:t>機械翻訳</a:t>
            </a:r>
            <a:endParaRPr kumimoji="1" lang="ja-JP" altLang="en-US"/>
          </a:p>
        </p:txBody>
      </p:sp>
      <p:sp>
        <p:nvSpPr>
          <p:cNvPr id="120" name="テキスト ボックス 119">
            <a:extLst>
              <a:ext uri="{FF2B5EF4-FFF2-40B4-BE49-F238E27FC236}">
                <a16:creationId xmlns:a16="http://schemas.microsoft.com/office/drawing/2014/main" id="{92B8EC70-DC9F-E34C-A939-B57C529FB698}"/>
              </a:ext>
            </a:extLst>
          </p:cNvPr>
          <p:cNvSpPr txBox="1"/>
          <p:nvPr/>
        </p:nvSpPr>
        <p:spPr>
          <a:xfrm>
            <a:off x="746388" y="1339493"/>
            <a:ext cx="1401025" cy="430887"/>
          </a:xfrm>
          <a:prstGeom prst="rect">
            <a:avLst/>
          </a:prstGeom>
          <a:solidFill>
            <a:schemeClr val="bg1"/>
          </a:solidFill>
        </p:spPr>
        <p:txBody>
          <a:bodyPr wrap="none" lIns="0" tIns="0" rIns="0" bIns="0" rtlCol="0">
            <a:spAutoFit/>
          </a:bodyPr>
          <a:lstStyle/>
          <a:p>
            <a:r>
              <a:rPr kumimoji="1" lang="ja-JP" altLang="en-US" sz="2800" b="1">
                <a:solidFill>
                  <a:schemeClr val="tx2"/>
                </a:solidFill>
                <a:latin typeface="Meiryo UI" panose="020B0604030504040204" pitchFamily="34" charset="-128"/>
                <a:ea typeface="Meiryo UI" panose="020B0604030504040204" pitchFamily="34" charset="-128"/>
              </a:rPr>
              <a:t>主な手法</a:t>
            </a:r>
          </a:p>
        </p:txBody>
      </p:sp>
      <p:sp>
        <p:nvSpPr>
          <p:cNvPr id="2" name="テキスト ボックス 1">
            <a:extLst>
              <a:ext uri="{FF2B5EF4-FFF2-40B4-BE49-F238E27FC236}">
                <a16:creationId xmlns:a16="http://schemas.microsoft.com/office/drawing/2014/main" id="{F8E6CFDF-191D-CA48-8E5F-D8168A54E800}"/>
              </a:ext>
            </a:extLst>
          </p:cNvPr>
          <p:cNvSpPr txBox="1"/>
          <p:nvPr/>
        </p:nvSpPr>
        <p:spPr>
          <a:xfrm>
            <a:off x="746388" y="1844570"/>
            <a:ext cx="2938625" cy="1323439"/>
          </a:xfrm>
          <a:prstGeom prst="rect">
            <a:avLst/>
          </a:prstGeom>
          <a:noFill/>
        </p:spPr>
        <p:txBody>
          <a:bodyPr wrap="none" rtlCol="0">
            <a:spAutoFit/>
          </a:bodyPr>
          <a:lstStyle/>
          <a:p>
            <a:r>
              <a:rPr lang="ja-JP" altLang="en-US" sz="2000" b="1" u="sng">
                <a:solidFill>
                  <a:schemeClr val="tx2"/>
                </a:solidFill>
                <a:latin typeface="Meiryo UI" panose="020B0604030504040204" pitchFamily="34" charset="-128"/>
                <a:ea typeface="Meiryo UI" panose="020B0604030504040204" pitchFamily="34" charset="-128"/>
              </a:rPr>
              <a:t>ルールベース</a:t>
            </a:r>
            <a:endParaRPr lang="en-US" altLang="ja-JP" sz="2000" b="1" u="sng" dirty="0">
              <a:solidFill>
                <a:schemeClr val="tx2"/>
              </a:solidFill>
              <a:latin typeface="Meiryo UI" panose="020B0604030504040204" pitchFamily="34" charset="-128"/>
              <a:ea typeface="Meiryo UI" panose="020B0604030504040204" pitchFamily="34" charset="-128"/>
            </a:endParaRPr>
          </a:p>
          <a:p>
            <a:r>
              <a:rPr lang="ja-JP" altLang="en-US" sz="2000">
                <a:latin typeface="Meiryo UI" panose="020B0604030504040204" pitchFamily="34" charset="-128"/>
                <a:ea typeface="Meiryo UI" panose="020B0604030504040204" pitchFamily="34" charset="-128"/>
              </a:rPr>
              <a:t>　文章を単語に分解</a:t>
            </a:r>
            <a:endParaRPr lang="en-US" altLang="ja-JP" sz="2000" dirty="0">
              <a:latin typeface="Meiryo UI" panose="020B0604030504040204" pitchFamily="34" charset="-128"/>
              <a:ea typeface="Meiryo UI" panose="020B0604030504040204" pitchFamily="34" charset="-128"/>
            </a:endParaRPr>
          </a:p>
          <a:p>
            <a:r>
              <a:rPr lang="ja-JP" altLang="en-US" sz="2000">
                <a:latin typeface="Meiryo UI" panose="020B0604030504040204" pitchFamily="34" charset="-128"/>
                <a:ea typeface="Meiryo UI" panose="020B0604030504040204" pitchFamily="34" charset="-128"/>
              </a:rPr>
              <a:t>　単語・熟語の役割を確認</a:t>
            </a:r>
            <a:endParaRPr lang="en-US" altLang="ja-JP" sz="2000" dirty="0">
              <a:latin typeface="Meiryo UI" panose="020B0604030504040204" pitchFamily="34" charset="-128"/>
              <a:ea typeface="Meiryo UI" panose="020B0604030504040204" pitchFamily="34" charset="-128"/>
            </a:endParaRPr>
          </a:p>
          <a:p>
            <a:r>
              <a:rPr lang="ja-JP" altLang="en-US" sz="2000">
                <a:latin typeface="Meiryo UI" panose="020B0604030504040204" pitchFamily="34" charset="-128"/>
                <a:ea typeface="Meiryo UI" panose="020B0604030504040204" pitchFamily="34" charset="-128"/>
              </a:rPr>
              <a:t>　構文（ルール）を決定</a:t>
            </a:r>
            <a:endParaRPr kumimoji="1" lang="ja-JP" altLang="en-US" sz="2000">
              <a:latin typeface="Meiryo UI" panose="020B0604030504040204" pitchFamily="34" charset="-128"/>
              <a:ea typeface="Meiryo UI" panose="020B0604030504040204" pitchFamily="34" charset="-128"/>
            </a:endParaRPr>
          </a:p>
        </p:txBody>
      </p:sp>
      <p:graphicFrame>
        <p:nvGraphicFramePr>
          <p:cNvPr id="3" name="表 2">
            <a:extLst>
              <a:ext uri="{FF2B5EF4-FFF2-40B4-BE49-F238E27FC236}">
                <a16:creationId xmlns:a16="http://schemas.microsoft.com/office/drawing/2014/main" id="{EC09CA76-DA45-0C4A-A135-7934F1061564}"/>
              </a:ext>
            </a:extLst>
          </p:cNvPr>
          <p:cNvGraphicFramePr>
            <a:graphicFrameLocks noGrp="1"/>
          </p:cNvGraphicFramePr>
          <p:nvPr>
            <p:extLst>
              <p:ext uri="{D42A27DB-BD31-4B8C-83A1-F6EECF244321}">
                <p14:modId xmlns:p14="http://schemas.microsoft.com/office/powerpoint/2010/main" val="183112424"/>
              </p:ext>
            </p:extLst>
          </p:nvPr>
        </p:nvGraphicFramePr>
        <p:xfrm>
          <a:off x="4617750" y="1206468"/>
          <a:ext cx="6086762" cy="370840"/>
        </p:xfrm>
        <a:graphic>
          <a:graphicData uri="http://schemas.openxmlformats.org/drawingml/2006/table">
            <a:tbl>
              <a:tblPr firstRow="1" bandRow="1">
                <a:tableStyleId>{5940675A-B579-460E-94D1-54222C63F5DA}</a:tableStyleId>
              </a:tblPr>
              <a:tblGrid>
                <a:gridCol w="3043381">
                  <a:extLst>
                    <a:ext uri="{9D8B030D-6E8A-4147-A177-3AD203B41FA5}">
                      <a16:colId xmlns:a16="http://schemas.microsoft.com/office/drawing/2014/main" val="588253308"/>
                    </a:ext>
                  </a:extLst>
                </a:gridCol>
                <a:gridCol w="3043381">
                  <a:extLst>
                    <a:ext uri="{9D8B030D-6E8A-4147-A177-3AD203B41FA5}">
                      <a16:colId xmlns:a16="http://schemas.microsoft.com/office/drawing/2014/main" val="850988688"/>
                    </a:ext>
                  </a:extLst>
                </a:gridCol>
              </a:tblGrid>
              <a:tr h="370840">
                <a:tc>
                  <a:txBody>
                    <a:bodyPr/>
                    <a:lstStyle/>
                    <a:p>
                      <a:r>
                        <a:rPr kumimoji="1" lang="en-US" altLang="ja-JP" dirty="0">
                          <a:latin typeface="Meiryo UI" panose="020B0604030504040204" pitchFamily="34" charset="-128"/>
                          <a:ea typeface="Meiryo UI" panose="020B0604030504040204" pitchFamily="34" charset="-128"/>
                        </a:rPr>
                        <a:t>He plays the piano.</a:t>
                      </a:r>
                      <a:endParaRPr kumimoji="1" lang="ja-JP" altLang="en-US">
                        <a:latin typeface="Meiryo UI" panose="020B0604030504040204" pitchFamily="34" charset="-128"/>
                        <a:ea typeface="Meiryo UI" panose="020B0604030504040204" pitchFamily="34" charset="-128"/>
                      </a:endParaRPr>
                    </a:p>
                  </a:txBody>
                  <a:tcPr/>
                </a:tc>
                <a:tc>
                  <a:txBody>
                    <a:bodyPr/>
                    <a:lstStyle/>
                    <a:p>
                      <a:r>
                        <a:rPr kumimoji="1" lang="ja-JP" altLang="en-US">
                          <a:latin typeface="Meiryo UI" panose="020B0604030504040204" pitchFamily="34" charset="-128"/>
                          <a:ea typeface="Meiryo UI" panose="020B0604030504040204" pitchFamily="34" charset="-128"/>
                        </a:rPr>
                        <a:t>彼はピアノを弾きます。</a:t>
                      </a:r>
                    </a:p>
                  </a:txBody>
                  <a:tcPr/>
                </a:tc>
                <a:extLst>
                  <a:ext uri="{0D108BD9-81ED-4DB2-BD59-A6C34878D82A}">
                    <a16:rowId xmlns:a16="http://schemas.microsoft.com/office/drawing/2014/main" val="1095498507"/>
                  </a:ext>
                </a:extLst>
              </a:tr>
            </a:tbl>
          </a:graphicData>
        </a:graphic>
      </p:graphicFrame>
      <p:sp>
        <p:nvSpPr>
          <p:cNvPr id="7" name="テキスト ボックス 6">
            <a:extLst>
              <a:ext uri="{FF2B5EF4-FFF2-40B4-BE49-F238E27FC236}">
                <a16:creationId xmlns:a16="http://schemas.microsoft.com/office/drawing/2014/main" id="{590AEC26-34C4-2144-B9D4-113FA5CC81D8}"/>
              </a:ext>
            </a:extLst>
          </p:cNvPr>
          <p:cNvSpPr txBox="1"/>
          <p:nvPr/>
        </p:nvSpPr>
        <p:spPr>
          <a:xfrm>
            <a:off x="4617750" y="1758465"/>
            <a:ext cx="2441246" cy="369332"/>
          </a:xfrm>
          <a:prstGeom prst="rect">
            <a:avLst/>
          </a:prstGeom>
          <a:noFill/>
        </p:spPr>
        <p:txBody>
          <a:bodyPr wrap="none" rtlCol="0">
            <a:spAutoFit/>
          </a:bodyPr>
          <a:lstStyle/>
          <a:p>
            <a:r>
              <a:rPr kumimoji="1" lang="en-US" altLang="ja-JP" dirty="0">
                <a:latin typeface="Meiryo UI" panose="020B0604030504040204" pitchFamily="34" charset="-128"/>
                <a:ea typeface="Meiryo UI" panose="020B0604030504040204" pitchFamily="34" charset="-128"/>
              </a:rPr>
              <a:t>He plays the piano .</a:t>
            </a:r>
            <a:endParaRPr kumimoji="1" lang="ja-JP" altLang="en-US">
              <a:latin typeface="Meiryo UI" panose="020B0604030504040204" pitchFamily="34" charset="-128"/>
              <a:ea typeface="Meiryo UI" panose="020B0604030504040204" pitchFamily="34" charset="-128"/>
            </a:endParaRPr>
          </a:p>
        </p:txBody>
      </p:sp>
      <p:sp>
        <p:nvSpPr>
          <p:cNvPr id="8" name="正方形/長方形 7">
            <a:extLst>
              <a:ext uri="{FF2B5EF4-FFF2-40B4-BE49-F238E27FC236}">
                <a16:creationId xmlns:a16="http://schemas.microsoft.com/office/drawing/2014/main" id="{6BD48565-2F9D-824E-9B14-37D72676324E}"/>
              </a:ext>
            </a:extLst>
          </p:cNvPr>
          <p:cNvSpPr/>
          <p:nvPr/>
        </p:nvSpPr>
        <p:spPr>
          <a:xfrm>
            <a:off x="7661131" y="1758465"/>
            <a:ext cx="2760692" cy="369332"/>
          </a:xfrm>
          <a:prstGeom prst="rect">
            <a:avLst/>
          </a:prstGeom>
        </p:spPr>
        <p:txBody>
          <a:bodyPr wrap="none">
            <a:spAutoFit/>
          </a:bodyPr>
          <a:lstStyle/>
          <a:p>
            <a:r>
              <a:rPr lang="ja-JP" altLang="en-US">
                <a:latin typeface="Meiryo UI" panose="020B0604030504040204" pitchFamily="34" charset="-128"/>
                <a:ea typeface="Meiryo UI" panose="020B0604030504040204" pitchFamily="34" charset="-128"/>
              </a:rPr>
              <a:t>彼</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は</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ピアノ</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を</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弾き　ます</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a:t>
            </a:r>
          </a:p>
        </p:txBody>
      </p:sp>
      <p:sp>
        <p:nvSpPr>
          <p:cNvPr id="9" name="テキスト ボックス 8">
            <a:extLst>
              <a:ext uri="{FF2B5EF4-FFF2-40B4-BE49-F238E27FC236}">
                <a16:creationId xmlns:a16="http://schemas.microsoft.com/office/drawing/2014/main" id="{53BA473F-9186-FD49-B499-50640C6FC21A}"/>
              </a:ext>
            </a:extLst>
          </p:cNvPr>
          <p:cNvSpPr txBox="1"/>
          <p:nvPr/>
        </p:nvSpPr>
        <p:spPr>
          <a:xfrm>
            <a:off x="10537634" y="1781046"/>
            <a:ext cx="1338828" cy="369332"/>
          </a:xfrm>
          <a:prstGeom prst="rect">
            <a:avLst/>
          </a:prstGeom>
          <a:noFill/>
        </p:spPr>
        <p:txBody>
          <a:bodyPr wrap="none" rtlCol="0">
            <a:spAutoFit/>
          </a:bodyPr>
          <a:lstStyle/>
          <a:p>
            <a:r>
              <a:rPr lang="ja-JP" altLang="en-US">
                <a:solidFill>
                  <a:srgbClr val="C00000"/>
                </a:solidFill>
                <a:latin typeface="Meiryo UI" panose="020B0604030504040204" pitchFamily="34" charset="-128"/>
                <a:ea typeface="Meiryo UI" panose="020B0604030504040204" pitchFamily="34" charset="-128"/>
              </a:rPr>
              <a:t>形態素解析</a:t>
            </a:r>
            <a:endParaRPr kumimoji="1" lang="ja-JP" altLang="en-US">
              <a:solidFill>
                <a:srgbClr val="C00000"/>
              </a:solidFill>
              <a:latin typeface="Meiryo UI" panose="020B0604030504040204" pitchFamily="34" charset="-128"/>
              <a:ea typeface="Meiryo UI" panose="020B0604030504040204" pitchFamily="34" charset="-128"/>
            </a:endParaRPr>
          </a:p>
        </p:txBody>
      </p:sp>
      <p:sp>
        <p:nvSpPr>
          <p:cNvPr id="18" name="テキスト ボックス 17">
            <a:extLst>
              <a:ext uri="{FF2B5EF4-FFF2-40B4-BE49-F238E27FC236}">
                <a16:creationId xmlns:a16="http://schemas.microsoft.com/office/drawing/2014/main" id="{00A10D23-9FDB-7045-98B9-4BAAB24CF11C}"/>
              </a:ext>
            </a:extLst>
          </p:cNvPr>
          <p:cNvSpPr txBox="1"/>
          <p:nvPr/>
        </p:nvSpPr>
        <p:spPr>
          <a:xfrm>
            <a:off x="10612307" y="2844584"/>
            <a:ext cx="1107996" cy="369332"/>
          </a:xfrm>
          <a:prstGeom prst="rect">
            <a:avLst/>
          </a:prstGeom>
          <a:noFill/>
        </p:spPr>
        <p:txBody>
          <a:bodyPr wrap="none" rtlCol="0">
            <a:spAutoFit/>
          </a:bodyPr>
          <a:lstStyle/>
          <a:p>
            <a:r>
              <a:rPr lang="ja-JP" altLang="en-US">
                <a:solidFill>
                  <a:srgbClr val="C00000"/>
                </a:solidFill>
                <a:latin typeface="Meiryo UI" panose="020B0604030504040204" pitchFamily="34" charset="-128"/>
                <a:ea typeface="Meiryo UI" panose="020B0604030504040204" pitchFamily="34" charset="-128"/>
              </a:rPr>
              <a:t>構文解析</a:t>
            </a:r>
            <a:endParaRPr kumimoji="1" lang="ja-JP" altLang="en-US">
              <a:solidFill>
                <a:srgbClr val="C00000"/>
              </a:solidFill>
              <a:latin typeface="Meiryo UI" panose="020B0604030504040204" pitchFamily="34" charset="-128"/>
              <a:ea typeface="Meiryo UI" panose="020B0604030504040204" pitchFamily="34" charset="-128"/>
            </a:endParaRPr>
          </a:p>
        </p:txBody>
      </p:sp>
      <p:sp>
        <p:nvSpPr>
          <p:cNvPr id="19" name="テキスト ボックス 18">
            <a:extLst>
              <a:ext uri="{FF2B5EF4-FFF2-40B4-BE49-F238E27FC236}">
                <a16:creationId xmlns:a16="http://schemas.microsoft.com/office/drawing/2014/main" id="{CF53B6BF-28D0-AA42-924D-293BB098D795}"/>
              </a:ext>
            </a:extLst>
          </p:cNvPr>
          <p:cNvSpPr txBox="1"/>
          <p:nvPr/>
        </p:nvSpPr>
        <p:spPr>
          <a:xfrm>
            <a:off x="4781585" y="4075609"/>
            <a:ext cx="2441246" cy="369332"/>
          </a:xfrm>
          <a:prstGeom prst="rect">
            <a:avLst/>
          </a:prstGeom>
          <a:noFill/>
        </p:spPr>
        <p:txBody>
          <a:bodyPr wrap="none" rtlCol="0">
            <a:spAutoFit/>
          </a:bodyPr>
          <a:lstStyle/>
          <a:p>
            <a:r>
              <a:rPr kumimoji="1" lang="en-US" altLang="ja-JP" dirty="0">
                <a:latin typeface="Meiryo UI" panose="020B0604030504040204" pitchFamily="34" charset="-128"/>
                <a:ea typeface="Meiryo UI" panose="020B0604030504040204" pitchFamily="34" charset="-128"/>
              </a:rPr>
              <a:t>He plays the piano .</a:t>
            </a:r>
            <a:endParaRPr kumimoji="1" lang="ja-JP" altLang="en-US">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ADA09854-7E4F-1C4C-8FAF-EED613CD8734}"/>
              </a:ext>
            </a:extLst>
          </p:cNvPr>
          <p:cNvSpPr txBox="1"/>
          <p:nvPr/>
        </p:nvSpPr>
        <p:spPr>
          <a:xfrm>
            <a:off x="4617750" y="3613885"/>
            <a:ext cx="595035" cy="338554"/>
          </a:xfrm>
          <a:prstGeom prst="rect">
            <a:avLst/>
          </a:prstGeom>
          <a:noFill/>
        </p:spPr>
        <p:txBody>
          <a:bodyPr wrap="none" rtlCol="0">
            <a:spAutoFit/>
          </a:bodyPr>
          <a:lstStyle/>
          <a:p>
            <a:r>
              <a:rPr kumimoji="1" lang="ja-JP" altLang="en-US" sz="1600"/>
              <a:t>名詞</a:t>
            </a:r>
          </a:p>
        </p:txBody>
      </p:sp>
      <p:sp>
        <p:nvSpPr>
          <p:cNvPr id="20" name="テキスト ボックス 19">
            <a:extLst>
              <a:ext uri="{FF2B5EF4-FFF2-40B4-BE49-F238E27FC236}">
                <a16:creationId xmlns:a16="http://schemas.microsoft.com/office/drawing/2014/main" id="{8D5D1655-3BBA-1C49-82DB-B0049AA3F600}"/>
              </a:ext>
            </a:extLst>
          </p:cNvPr>
          <p:cNvSpPr txBox="1"/>
          <p:nvPr/>
        </p:nvSpPr>
        <p:spPr>
          <a:xfrm>
            <a:off x="5262293" y="3613885"/>
            <a:ext cx="595035" cy="338554"/>
          </a:xfrm>
          <a:prstGeom prst="rect">
            <a:avLst/>
          </a:prstGeom>
          <a:noFill/>
        </p:spPr>
        <p:txBody>
          <a:bodyPr wrap="none" rtlCol="0">
            <a:spAutoFit/>
          </a:bodyPr>
          <a:lstStyle/>
          <a:p>
            <a:r>
              <a:rPr kumimoji="1" lang="ja-JP" altLang="en-US" sz="1600"/>
              <a:t>動詞</a:t>
            </a:r>
          </a:p>
        </p:txBody>
      </p:sp>
      <p:sp>
        <p:nvSpPr>
          <p:cNvPr id="21" name="テキスト ボックス 20">
            <a:extLst>
              <a:ext uri="{FF2B5EF4-FFF2-40B4-BE49-F238E27FC236}">
                <a16:creationId xmlns:a16="http://schemas.microsoft.com/office/drawing/2014/main" id="{C7D3AFB2-2F3F-7048-B7F1-92A51AB17BE0}"/>
              </a:ext>
            </a:extLst>
          </p:cNvPr>
          <p:cNvSpPr txBox="1"/>
          <p:nvPr/>
        </p:nvSpPr>
        <p:spPr>
          <a:xfrm>
            <a:off x="5906836" y="3613885"/>
            <a:ext cx="595035" cy="338554"/>
          </a:xfrm>
          <a:prstGeom prst="rect">
            <a:avLst/>
          </a:prstGeom>
          <a:noFill/>
        </p:spPr>
        <p:txBody>
          <a:bodyPr wrap="none" rtlCol="0">
            <a:spAutoFit/>
          </a:bodyPr>
          <a:lstStyle/>
          <a:p>
            <a:r>
              <a:rPr kumimoji="1" lang="ja-JP" altLang="en-US" sz="1600"/>
              <a:t>冠詞</a:t>
            </a:r>
          </a:p>
        </p:txBody>
      </p:sp>
      <p:sp>
        <p:nvSpPr>
          <p:cNvPr id="22" name="テキスト ボックス 21">
            <a:extLst>
              <a:ext uri="{FF2B5EF4-FFF2-40B4-BE49-F238E27FC236}">
                <a16:creationId xmlns:a16="http://schemas.microsoft.com/office/drawing/2014/main" id="{9C55ACB9-E826-014C-93B0-1A0D36BAF324}"/>
              </a:ext>
            </a:extLst>
          </p:cNvPr>
          <p:cNvSpPr txBox="1"/>
          <p:nvPr/>
        </p:nvSpPr>
        <p:spPr>
          <a:xfrm>
            <a:off x="6551379" y="3613885"/>
            <a:ext cx="595035" cy="338554"/>
          </a:xfrm>
          <a:prstGeom prst="rect">
            <a:avLst/>
          </a:prstGeom>
          <a:noFill/>
        </p:spPr>
        <p:txBody>
          <a:bodyPr wrap="none" rtlCol="0">
            <a:spAutoFit/>
          </a:bodyPr>
          <a:lstStyle/>
          <a:p>
            <a:r>
              <a:rPr kumimoji="1" lang="ja-JP" altLang="en-US" sz="1600"/>
              <a:t>名詞</a:t>
            </a:r>
          </a:p>
        </p:txBody>
      </p:sp>
      <p:cxnSp>
        <p:nvCxnSpPr>
          <p:cNvPr id="12" name="直線コネクタ 11">
            <a:extLst>
              <a:ext uri="{FF2B5EF4-FFF2-40B4-BE49-F238E27FC236}">
                <a16:creationId xmlns:a16="http://schemas.microsoft.com/office/drawing/2014/main" id="{9E9AA9E8-5D47-CA4C-890B-C5B446D57167}"/>
              </a:ext>
            </a:extLst>
          </p:cNvPr>
          <p:cNvCxnSpPr>
            <a:cxnSpLocks/>
          </p:cNvCxnSpPr>
          <p:nvPr/>
        </p:nvCxnSpPr>
        <p:spPr>
          <a:xfrm flipV="1">
            <a:off x="4940915" y="3798551"/>
            <a:ext cx="0" cy="365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9673613-D314-7748-93D6-37BB00D62303}"/>
              </a:ext>
            </a:extLst>
          </p:cNvPr>
          <p:cNvCxnSpPr>
            <a:cxnSpLocks/>
          </p:cNvCxnSpPr>
          <p:nvPr/>
        </p:nvCxnSpPr>
        <p:spPr>
          <a:xfrm flipV="1">
            <a:off x="5585458" y="3810028"/>
            <a:ext cx="0" cy="365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72BB1EF-870B-7D4E-8D5B-F94791517F2B}"/>
              </a:ext>
            </a:extLst>
          </p:cNvPr>
          <p:cNvCxnSpPr>
            <a:cxnSpLocks/>
          </p:cNvCxnSpPr>
          <p:nvPr/>
        </p:nvCxnSpPr>
        <p:spPr>
          <a:xfrm flipV="1">
            <a:off x="6161539" y="3894451"/>
            <a:ext cx="0" cy="365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7139528-9895-814E-B996-FFECEE257A70}"/>
              </a:ext>
            </a:extLst>
          </p:cNvPr>
          <p:cNvCxnSpPr>
            <a:cxnSpLocks/>
          </p:cNvCxnSpPr>
          <p:nvPr/>
        </p:nvCxnSpPr>
        <p:spPr>
          <a:xfrm flipV="1">
            <a:off x="6803208" y="3894451"/>
            <a:ext cx="0" cy="365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B18416A-9B31-9347-BF36-F4AF5F8216BF}"/>
              </a:ext>
            </a:extLst>
          </p:cNvPr>
          <p:cNvCxnSpPr>
            <a:cxnSpLocks/>
          </p:cNvCxnSpPr>
          <p:nvPr/>
        </p:nvCxnSpPr>
        <p:spPr>
          <a:xfrm flipH="1" flipV="1">
            <a:off x="6551379" y="3255539"/>
            <a:ext cx="243691" cy="33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B1208CB5-EFB7-034A-9466-434FEEB9B59E}"/>
              </a:ext>
            </a:extLst>
          </p:cNvPr>
          <p:cNvCxnSpPr>
            <a:cxnSpLocks/>
          </p:cNvCxnSpPr>
          <p:nvPr/>
        </p:nvCxnSpPr>
        <p:spPr>
          <a:xfrm flipH="1">
            <a:off x="6161540" y="3255539"/>
            <a:ext cx="241150" cy="358346"/>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07F495DF-908C-254F-A54B-2D906CE4610F}"/>
              </a:ext>
            </a:extLst>
          </p:cNvPr>
          <p:cNvSpPr txBox="1"/>
          <p:nvPr/>
        </p:nvSpPr>
        <p:spPr>
          <a:xfrm>
            <a:off x="6118745" y="2978481"/>
            <a:ext cx="800219" cy="338554"/>
          </a:xfrm>
          <a:prstGeom prst="rect">
            <a:avLst/>
          </a:prstGeom>
          <a:noFill/>
        </p:spPr>
        <p:txBody>
          <a:bodyPr wrap="none" rtlCol="0">
            <a:spAutoFit/>
          </a:bodyPr>
          <a:lstStyle/>
          <a:p>
            <a:r>
              <a:rPr kumimoji="1" lang="ja-JP" altLang="en-US" sz="1600"/>
              <a:t>目的語</a:t>
            </a:r>
          </a:p>
        </p:txBody>
      </p:sp>
      <p:sp>
        <p:nvSpPr>
          <p:cNvPr id="40" name="テキスト ボックス 39">
            <a:extLst>
              <a:ext uri="{FF2B5EF4-FFF2-40B4-BE49-F238E27FC236}">
                <a16:creationId xmlns:a16="http://schemas.microsoft.com/office/drawing/2014/main" id="{66CA4448-09F2-764A-90CE-7FCC30CDD3F6}"/>
              </a:ext>
            </a:extLst>
          </p:cNvPr>
          <p:cNvSpPr txBox="1"/>
          <p:nvPr/>
        </p:nvSpPr>
        <p:spPr>
          <a:xfrm>
            <a:off x="5305576" y="2979425"/>
            <a:ext cx="595035" cy="338554"/>
          </a:xfrm>
          <a:prstGeom prst="rect">
            <a:avLst/>
          </a:prstGeom>
          <a:noFill/>
        </p:spPr>
        <p:txBody>
          <a:bodyPr wrap="none" rtlCol="0">
            <a:spAutoFit/>
          </a:bodyPr>
          <a:lstStyle/>
          <a:p>
            <a:r>
              <a:rPr kumimoji="1" lang="ja-JP" altLang="en-US" sz="1600"/>
              <a:t>述語</a:t>
            </a:r>
          </a:p>
        </p:txBody>
      </p:sp>
      <p:cxnSp>
        <p:nvCxnSpPr>
          <p:cNvPr id="41" name="直線コネクタ 40">
            <a:extLst>
              <a:ext uri="{FF2B5EF4-FFF2-40B4-BE49-F238E27FC236}">
                <a16:creationId xmlns:a16="http://schemas.microsoft.com/office/drawing/2014/main" id="{06ECF162-396D-AF43-8D2E-2508C3D24CD8}"/>
              </a:ext>
            </a:extLst>
          </p:cNvPr>
          <p:cNvCxnSpPr>
            <a:cxnSpLocks/>
          </p:cNvCxnSpPr>
          <p:nvPr/>
        </p:nvCxnSpPr>
        <p:spPr>
          <a:xfrm>
            <a:off x="5583205" y="3251645"/>
            <a:ext cx="0" cy="343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1E5F4A5-521D-8742-989A-55EDE09400C7}"/>
              </a:ext>
            </a:extLst>
          </p:cNvPr>
          <p:cNvCxnSpPr>
            <a:cxnSpLocks/>
          </p:cNvCxnSpPr>
          <p:nvPr/>
        </p:nvCxnSpPr>
        <p:spPr>
          <a:xfrm>
            <a:off x="4967698" y="3247753"/>
            <a:ext cx="0" cy="343093"/>
          </a:xfrm>
          <a:prstGeom prst="line">
            <a:avLst/>
          </a:prstGeom>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2547CE6-91E8-7C4C-BA96-AD2BFF3ADD21}"/>
              </a:ext>
            </a:extLst>
          </p:cNvPr>
          <p:cNvSpPr txBox="1"/>
          <p:nvPr/>
        </p:nvSpPr>
        <p:spPr>
          <a:xfrm>
            <a:off x="4689143" y="2994765"/>
            <a:ext cx="595035" cy="338554"/>
          </a:xfrm>
          <a:prstGeom prst="rect">
            <a:avLst/>
          </a:prstGeom>
          <a:noFill/>
        </p:spPr>
        <p:txBody>
          <a:bodyPr wrap="none" rtlCol="0">
            <a:spAutoFit/>
          </a:bodyPr>
          <a:lstStyle/>
          <a:p>
            <a:r>
              <a:rPr kumimoji="1" lang="ja-JP" altLang="en-US" sz="1600"/>
              <a:t>主語</a:t>
            </a:r>
          </a:p>
        </p:txBody>
      </p:sp>
      <p:cxnSp>
        <p:nvCxnSpPr>
          <p:cNvPr id="45" name="直線コネクタ 44">
            <a:extLst>
              <a:ext uri="{FF2B5EF4-FFF2-40B4-BE49-F238E27FC236}">
                <a16:creationId xmlns:a16="http://schemas.microsoft.com/office/drawing/2014/main" id="{B47DD402-7449-104C-84A2-28DCD45135E2}"/>
              </a:ext>
            </a:extLst>
          </p:cNvPr>
          <p:cNvCxnSpPr>
            <a:cxnSpLocks/>
          </p:cNvCxnSpPr>
          <p:nvPr/>
        </p:nvCxnSpPr>
        <p:spPr>
          <a:xfrm flipH="1">
            <a:off x="4986660" y="2465392"/>
            <a:ext cx="475026" cy="497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7F83B4F-33E6-394B-8512-521514B69F19}"/>
              </a:ext>
            </a:extLst>
          </p:cNvPr>
          <p:cNvCxnSpPr>
            <a:cxnSpLocks/>
          </p:cNvCxnSpPr>
          <p:nvPr/>
        </p:nvCxnSpPr>
        <p:spPr>
          <a:xfrm>
            <a:off x="5619815" y="2537232"/>
            <a:ext cx="0" cy="379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B48114B-97BF-0044-A326-69636E64DD20}"/>
              </a:ext>
            </a:extLst>
          </p:cNvPr>
          <p:cNvCxnSpPr>
            <a:cxnSpLocks/>
          </p:cNvCxnSpPr>
          <p:nvPr/>
        </p:nvCxnSpPr>
        <p:spPr>
          <a:xfrm>
            <a:off x="5900611" y="2537232"/>
            <a:ext cx="539600" cy="425402"/>
          </a:xfrm>
          <a:prstGeom prst="line">
            <a:avLst/>
          </a:prstGeom>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C0BC28F0-7493-9240-9EBA-8F96FCCE39D4}"/>
              </a:ext>
            </a:extLst>
          </p:cNvPr>
          <p:cNvSpPr txBox="1"/>
          <p:nvPr/>
        </p:nvSpPr>
        <p:spPr>
          <a:xfrm>
            <a:off x="5407173" y="2241326"/>
            <a:ext cx="389850" cy="338554"/>
          </a:xfrm>
          <a:prstGeom prst="rect">
            <a:avLst/>
          </a:prstGeom>
          <a:noFill/>
        </p:spPr>
        <p:txBody>
          <a:bodyPr wrap="none" rtlCol="0">
            <a:spAutoFit/>
          </a:bodyPr>
          <a:lstStyle/>
          <a:p>
            <a:r>
              <a:rPr kumimoji="1" lang="ja-JP" altLang="en-US" sz="1600"/>
              <a:t>文</a:t>
            </a:r>
          </a:p>
        </p:txBody>
      </p:sp>
      <p:sp>
        <p:nvSpPr>
          <p:cNvPr id="52" name="正方形/長方形 51">
            <a:extLst>
              <a:ext uri="{FF2B5EF4-FFF2-40B4-BE49-F238E27FC236}">
                <a16:creationId xmlns:a16="http://schemas.microsoft.com/office/drawing/2014/main" id="{C5EB865A-C7D0-4C40-BA41-B9927C79DABF}"/>
              </a:ext>
            </a:extLst>
          </p:cNvPr>
          <p:cNvSpPr/>
          <p:nvPr/>
        </p:nvSpPr>
        <p:spPr>
          <a:xfrm>
            <a:off x="7703275" y="4068372"/>
            <a:ext cx="3376245" cy="369332"/>
          </a:xfrm>
          <a:prstGeom prst="rect">
            <a:avLst/>
          </a:prstGeom>
        </p:spPr>
        <p:txBody>
          <a:bodyPr wrap="none">
            <a:spAutoFit/>
          </a:bodyPr>
          <a:lstStyle/>
          <a:p>
            <a:r>
              <a:rPr lang="ja-JP" altLang="en-US">
                <a:latin typeface="Meiryo UI" panose="020B0604030504040204" pitchFamily="34" charset="-128"/>
                <a:ea typeface="Meiryo UI" panose="020B0604030504040204" pitchFamily="34" charset="-128"/>
              </a:rPr>
              <a:t>彼　</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は　</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ピアノ</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　を</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　弾き　ます</a:t>
            </a:r>
            <a:r>
              <a:rPr lang="en-US" altLang="ja-JP" dirty="0">
                <a:latin typeface="Meiryo UI" panose="020B0604030504040204" pitchFamily="34" charset="-128"/>
                <a:ea typeface="Meiryo UI" panose="020B0604030504040204" pitchFamily="34" charset="-128"/>
              </a:rPr>
              <a:t> </a:t>
            </a:r>
            <a:r>
              <a:rPr lang="ja-JP" altLang="en-US">
                <a:latin typeface="Meiryo UI" panose="020B0604030504040204" pitchFamily="34" charset="-128"/>
                <a:ea typeface="Meiryo UI" panose="020B0604030504040204" pitchFamily="34" charset="-128"/>
              </a:rPr>
              <a:t>。</a:t>
            </a:r>
          </a:p>
        </p:txBody>
      </p:sp>
      <p:sp>
        <p:nvSpPr>
          <p:cNvPr id="53" name="テキスト ボックス 52">
            <a:extLst>
              <a:ext uri="{FF2B5EF4-FFF2-40B4-BE49-F238E27FC236}">
                <a16:creationId xmlns:a16="http://schemas.microsoft.com/office/drawing/2014/main" id="{603E7F23-9DE4-3B4A-97BC-D8713323BFE0}"/>
              </a:ext>
            </a:extLst>
          </p:cNvPr>
          <p:cNvSpPr txBox="1"/>
          <p:nvPr/>
        </p:nvSpPr>
        <p:spPr>
          <a:xfrm>
            <a:off x="7579488" y="3571237"/>
            <a:ext cx="595035" cy="338554"/>
          </a:xfrm>
          <a:prstGeom prst="rect">
            <a:avLst/>
          </a:prstGeom>
          <a:noFill/>
        </p:spPr>
        <p:txBody>
          <a:bodyPr wrap="none" rtlCol="0">
            <a:spAutoFit/>
          </a:bodyPr>
          <a:lstStyle/>
          <a:p>
            <a:r>
              <a:rPr kumimoji="1" lang="ja-JP" altLang="en-US" sz="1600"/>
              <a:t>名詞</a:t>
            </a:r>
          </a:p>
        </p:txBody>
      </p:sp>
      <p:sp>
        <p:nvSpPr>
          <p:cNvPr id="54" name="テキスト ボックス 53">
            <a:extLst>
              <a:ext uri="{FF2B5EF4-FFF2-40B4-BE49-F238E27FC236}">
                <a16:creationId xmlns:a16="http://schemas.microsoft.com/office/drawing/2014/main" id="{064CDA36-B9D9-5042-BFC9-5F31CC7D7284}"/>
              </a:ext>
            </a:extLst>
          </p:cNvPr>
          <p:cNvSpPr txBox="1"/>
          <p:nvPr/>
        </p:nvSpPr>
        <p:spPr>
          <a:xfrm>
            <a:off x="9666853" y="3544733"/>
            <a:ext cx="595035" cy="338554"/>
          </a:xfrm>
          <a:prstGeom prst="rect">
            <a:avLst/>
          </a:prstGeom>
          <a:noFill/>
        </p:spPr>
        <p:txBody>
          <a:bodyPr wrap="none" rtlCol="0">
            <a:spAutoFit/>
          </a:bodyPr>
          <a:lstStyle/>
          <a:p>
            <a:r>
              <a:rPr kumimoji="1" lang="ja-JP" altLang="en-US" sz="1600"/>
              <a:t>動詞</a:t>
            </a:r>
          </a:p>
        </p:txBody>
      </p:sp>
      <p:sp>
        <p:nvSpPr>
          <p:cNvPr id="56" name="テキスト ボックス 55">
            <a:extLst>
              <a:ext uri="{FF2B5EF4-FFF2-40B4-BE49-F238E27FC236}">
                <a16:creationId xmlns:a16="http://schemas.microsoft.com/office/drawing/2014/main" id="{18B79490-08B9-8A49-86C2-090DC0CEF0C1}"/>
              </a:ext>
            </a:extLst>
          </p:cNvPr>
          <p:cNvSpPr txBox="1"/>
          <p:nvPr/>
        </p:nvSpPr>
        <p:spPr>
          <a:xfrm>
            <a:off x="8548085" y="3559611"/>
            <a:ext cx="595035" cy="338554"/>
          </a:xfrm>
          <a:prstGeom prst="rect">
            <a:avLst/>
          </a:prstGeom>
          <a:noFill/>
        </p:spPr>
        <p:txBody>
          <a:bodyPr wrap="none" rtlCol="0">
            <a:spAutoFit/>
          </a:bodyPr>
          <a:lstStyle/>
          <a:p>
            <a:r>
              <a:rPr kumimoji="1" lang="ja-JP" altLang="en-US" sz="1600"/>
              <a:t>名詞</a:t>
            </a:r>
          </a:p>
        </p:txBody>
      </p:sp>
      <p:cxnSp>
        <p:nvCxnSpPr>
          <p:cNvPr id="57" name="直線コネクタ 56">
            <a:extLst>
              <a:ext uri="{FF2B5EF4-FFF2-40B4-BE49-F238E27FC236}">
                <a16:creationId xmlns:a16="http://schemas.microsoft.com/office/drawing/2014/main" id="{D675750B-EBE8-C842-AAD8-6575B4ED826C}"/>
              </a:ext>
            </a:extLst>
          </p:cNvPr>
          <p:cNvCxnSpPr>
            <a:cxnSpLocks/>
          </p:cNvCxnSpPr>
          <p:nvPr/>
        </p:nvCxnSpPr>
        <p:spPr>
          <a:xfrm flipV="1">
            <a:off x="7902653" y="3755903"/>
            <a:ext cx="0" cy="365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5664200-8AAC-D242-AC94-C2C96F604BF7}"/>
              </a:ext>
            </a:extLst>
          </p:cNvPr>
          <p:cNvCxnSpPr>
            <a:cxnSpLocks/>
          </p:cNvCxnSpPr>
          <p:nvPr/>
        </p:nvCxnSpPr>
        <p:spPr>
          <a:xfrm flipV="1">
            <a:off x="9963234" y="3751736"/>
            <a:ext cx="0" cy="365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F0E6C9CD-120A-BC43-A5BD-9067BB041D4D}"/>
              </a:ext>
            </a:extLst>
          </p:cNvPr>
          <p:cNvCxnSpPr>
            <a:cxnSpLocks/>
          </p:cNvCxnSpPr>
          <p:nvPr/>
        </p:nvCxnSpPr>
        <p:spPr>
          <a:xfrm flipV="1">
            <a:off x="8862349" y="3780710"/>
            <a:ext cx="0" cy="365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4E37266-F42B-7F4A-B426-C5A730A8F31E}"/>
              </a:ext>
            </a:extLst>
          </p:cNvPr>
          <p:cNvCxnSpPr>
            <a:cxnSpLocks/>
          </p:cNvCxnSpPr>
          <p:nvPr/>
        </p:nvCxnSpPr>
        <p:spPr>
          <a:xfrm flipV="1">
            <a:off x="10579778" y="3751096"/>
            <a:ext cx="0" cy="365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2A0F64A-4034-C74D-A714-9B5CF6B4A358}"/>
              </a:ext>
            </a:extLst>
          </p:cNvPr>
          <p:cNvCxnSpPr>
            <a:cxnSpLocks/>
          </p:cNvCxnSpPr>
          <p:nvPr/>
        </p:nvCxnSpPr>
        <p:spPr>
          <a:xfrm flipH="1" flipV="1">
            <a:off x="9242835" y="3226919"/>
            <a:ext cx="243691" cy="33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23A84EA-7D0D-304F-ADD7-8EFAB6116118}"/>
              </a:ext>
            </a:extLst>
          </p:cNvPr>
          <p:cNvCxnSpPr>
            <a:cxnSpLocks/>
          </p:cNvCxnSpPr>
          <p:nvPr/>
        </p:nvCxnSpPr>
        <p:spPr>
          <a:xfrm flipH="1">
            <a:off x="8853010" y="3198472"/>
            <a:ext cx="241150" cy="358346"/>
          </a:xfrm>
          <a:prstGeom prst="line">
            <a:avLst/>
          </a:prstGeom>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E097E36E-9BF3-6C4B-B57B-5C2BC08FDEC1}"/>
              </a:ext>
            </a:extLst>
          </p:cNvPr>
          <p:cNvSpPr txBox="1"/>
          <p:nvPr/>
        </p:nvSpPr>
        <p:spPr>
          <a:xfrm>
            <a:off x="8695483" y="2923505"/>
            <a:ext cx="800219" cy="338554"/>
          </a:xfrm>
          <a:prstGeom prst="rect">
            <a:avLst/>
          </a:prstGeom>
          <a:noFill/>
        </p:spPr>
        <p:txBody>
          <a:bodyPr wrap="none" rtlCol="0">
            <a:spAutoFit/>
          </a:bodyPr>
          <a:lstStyle/>
          <a:p>
            <a:r>
              <a:rPr kumimoji="1" lang="ja-JP" altLang="en-US" sz="1600"/>
              <a:t>目的語</a:t>
            </a:r>
          </a:p>
        </p:txBody>
      </p:sp>
      <p:sp>
        <p:nvSpPr>
          <p:cNvPr id="66" name="テキスト ボックス 65">
            <a:extLst>
              <a:ext uri="{FF2B5EF4-FFF2-40B4-BE49-F238E27FC236}">
                <a16:creationId xmlns:a16="http://schemas.microsoft.com/office/drawing/2014/main" id="{E4BBCE1B-A706-9841-9D48-E7265054CFBE}"/>
              </a:ext>
            </a:extLst>
          </p:cNvPr>
          <p:cNvSpPr txBox="1"/>
          <p:nvPr/>
        </p:nvSpPr>
        <p:spPr>
          <a:xfrm>
            <a:off x="9905497" y="2972596"/>
            <a:ext cx="595035" cy="338554"/>
          </a:xfrm>
          <a:prstGeom prst="rect">
            <a:avLst/>
          </a:prstGeom>
          <a:noFill/>
        </p:spPr>
        <p:txBody>
          <a:bodyPr wrap="none" rtlCol="0">
            <a:spAutoFit/>
          </a:bodyPr>
          <a:lstStyle/>
          <a:p>
            <a:r>
              <a:rPr kumimoji="1" lang="ja-JP" altLang="en-US" sz="1600"/>
              <a:t>述語</a:t>
            </a:r>
          </a:p>
        </p:txBody>
      </p:sp>
      <p:cxnSp>
        <p:nvCxnSpPr>
          <p:cNvPr id="68" name="直線コネクタ 67">
            <a:extLst>
              <a:ext uri="{FF2B5EF4-FFF2-40B4-BE49-F238E27FC236}">
                <a16:creationId xmlns:a16="http://schemas.microsoft.com/office/drawing/2014/main" id="{A5E12C32-0044-DA4B-B894-0F0A48FD345D}"/>
              </a:ext>
            </a:extLst>
          </p:cNvPr>
          <p:cNvCxnSpPr>
            <a:cxnSpLocks/>
          </p:cNvCxnSpPr>
          <p:nvPr/>
        </p:nvCxnSpPr>
        <p:spPr>
          <a:xfrm>
            <a:off x="10301592" y="3249549"/>
            <a:ext cx="281245" cy="290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9E7231C9-3306-A947-827F-8C16762D6322}"/>
              </a:ext>
            </a:extLst>
          </p:cNvPr>
          <p:cNvCxnSpPr>
            <a:cxnSpLocks/>
          </p:cNvCxnSpPr>
          <p:nvPr/>
        </p:nvCxnSpPr>
        <p:spPr>
          <a:xfrm flipH="1">
            <a:off x="7929436" y="3212891"/>
            <a:ext cx="156957" cy="335307"/>
          </a:xfrm>
          <a:prstGeom prst="line">
            <a:avLst/>
          </a:prstGeom>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3CBE12FE-5AB5-4742-9E46-754D38CA11F6}"/>
              </a:ext>
            </a:extLst>
          </p:cNvPr>
          <p:cNvSpPr txBox="1"/>
          <p:nvPr/>
        </p:nvSpPr>
        <p:spPr>
          <a:xfrm>
            <a:off x="7909863" y="2976843"/>
            <a:ext cx="595035" cy="338554"/>
          </a:xfrm>
          <a:prstGeom prst="rect">
            <a:avLst/>
          </a:prstGeom>
          <a:noFill/>
        </p:spPr>
        <p:txBody>
          <a:bodyPr wrap="none" rtlCol="0">
            <a:spAutoFit/>
          </a:bodyPr>
          <a:lstStyle/>
          <a:p>
            <a:r>
              <a:rPr kumimoji="1" lang="ja-JP" altLang="en-US" sz="1600"/>
              <a:t>主語</a:t>
            </a:r>
          </a:p>
        </p:txBody>
      </p:sp>
      <p:cxnSp>
        <p:nvCxnSpPr>
          <p:cNvPr id="71" name="直線コネクタ 70">
            <a:extLst>
              <a:ext uri="{FF2B5EF4-FFF2-40B4-BE49-F238E27FC236}">
                <a16:creationId xmlns:a16="http://schemas.microsoft.com/office/drawing/2014/main" id="{6E0C1F99-1767-3D4E-B25B-B60462146ACA}"/>
              </a:ext>
            </a:extLst>
          </p:cNvPr>
          <p:cNvCxnSpPr>
            <a:cxnSpLocks/>
            <a:endCxn id="70" idx="0"/>
          </p:cNvCxnSpPr>
          <p:nvPr/>
        </p:nvCxnSpPr>
        <p:spPr>
          <a:xfrm flipH="1">
            <a:off x="8207381" y="2422744"/>
            <a:ext cx="216044" cy="554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42B79319-43E9-F345-8102-10946AD3E7FF}"/>
              </a:ext>
            </a:extLst>
          </p:cNvPr>
          <p:cNvCxnSpPr>
            <a:cxnSpLocks/>
            <a:stCxn id="75" idx="3"/>
            <a:endCxn id="66" idx="0"/>
          </p:cNvCxnSpPr>
          <p:nvPr/>
        </p:nvCxnSpPr>
        <p:spPr>
          <a:xfrm>
            <a:off x="8758761" y="2367955"/>
            <a:ext cx="1444254" cy="604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F1B77F55-F698-ED46-9AC7-6DAF6D2E86BD}"/>
              </a:ext>
            </a:extLst>
          </p:cNvPr>
          <p:cNvCxnSpPr>
            <a:cxnSpLocks/>
            <a:endCxn id="65" idx="0"/>
          </p:cNvCxnSpPr>
          <p:nvPr/>
        </p:nvCxnSpPr>
        <p:spPr>
          <a:xfrm>
            <a:off x="8676568" y="2407339"/>
            <a:ext cx="419025" cy="516166"/>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94EED15E-2CDE-FE4F-94F1-6F1D5EAAF789}"/>
              </a:ext>
            </a:extLst>
          </p:cNvPr>
          <p:cNvSpPr txBox="1"/>
          <p:nvPr/>
        </p:nvSpPr>
        <p:spPr>
          <a:xfrm>
            <a:off x="8368911" y="2198678"/>
            <a:ext cx="389850" cy="338554"/>
          </a:xfrm>
          <a:prstGeom prst="rect">
            <a:avLst/>
          </a:prstGeom>
          <a:noFill/>
        </p:spPr>
        <p:txBody>
          <a:bodyPr wrap="none" rtlCol="0">
            <a:spAutoFit/>
          </a:bodyPr>
          <a:lstStyle/>
          <a:p>
            <a:r>
              <a:rPr kumimoji="1" lang="ja-JP" altLang="en-US" sz="1600"/>
              <a:t>文</a:t>
            </a:r>
          </a:p>
        </p:txBody>
      </p:sp>
      <p:sp>
        <p:nvSpPr>
          <p:cNvPr id="76" name="テキスト ボックス 75">
            <a:extLst>
              <a:ext uri="{FF2B5EF4-FFF2-40B4-BE49-F238E27FC236}">
                <a16:creationId xmlns:a16="http://schemas.microsoft.com/office/drawing/2014/main" id="{7A81339A-9C2C-DD41-A7F6-C0AFF04EC85E}"/>
              </a:ext>
            </a:extLst>
          </p:cNvPr>
          <p:cNvSpPr txBox="1"/>
          <p:nvPr/>
        </p:nvSpPr>
        <p:spPr>
          <a:xfrm>
            <a:off x="8089330" y="3562226"/>
            <a:ext cx="595035" cy="338554"/>
          </a:xfrm>
          <a:prstGeom prst="rect">
            <a:avLst/>
          </a:prstGeom>
          <a:noFill/>
        </p:spPr>
        <p:txBody>
          <a:bodyPr wrap="none" rtlCol="0">
            <a:spAutoFit/>
          </a:bodyPr>
          <a:lstStyle/>
          <a:p>
            <a:r>
              <a:rPr lang="ja-JP" altLang="en-US" sz="1600"/>
              <a:t>助</a:t>
            </a:r>
            <a:r>
              <a:rPr kumimoji="1" lang="ja-JP" altLang="en-US" sz="1600"/>
              <a:t>詞</a:t>
            </a:r>
          </a:p>
        </p:txBody>
      </p:sp>
      <p:cxnSp>
        <p:nvCxnSpPr>
          <p:cNvPr id="78" name="直線コネクタ 77">
            <a:extLst>
              <a:ext uri="{FF2B5EF4-FFF2-40B4-BE49-F238E27FC236}">
                <a16:creationId xmlns:a16="http://schemas.microsoft.com/office/drawing/2014/main" id="{8E386D62-4F73-9845-A0E2-628BA4F2C726}"/>
              </a:ext>
            </a:extLst>
          </p:cNvPr>
          <p:cNvCxnSpPr>
            <a:cxnSpLocks/>
          </p:cNvCxnSpPr>
          <p:nvPr/>
        </p:nvCxnSpPr>
        <p:spPr>
          <a:xfrm>
            <a:off x="8191957" y="3212891"/>
            <a:ext cx="155621" cy="366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4C959B34-DE1B-254B-B217-F7EFB51AF3D0}"/>
              </a:ext>
            </a:extLst>
          </p:cNvPr>
          <p:cNvCxnSpPr>
            <a:cxnSpLocks/>
          </p:cNvCxnSpPr>
          <p:nvPr/>
        </p:nvCxnSpPr>
        <p:spPr>
          <a:xfrm flipV="1">
            <a:off x="8386998" y="3824456"/>
            <a:ext cx="0" cy="365824"/>
          </a:xfrm>
          <a:prstGeom prst="line">
            <a:avLst/>
          </a:prstGeom>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0866A27A-B672-5545-8B91-8E65F39AB7F8}"/>
              </a:ext>
            </a:extLst>
          </p:cNvPr>
          <p:cNvSpPr txBox="1"/>
          <p:nvPr/>
        </p:nvSpPr>
        <p:spPr>
          <a:xfrm>
            <a:off x="9142861" y="3553786"/>
            <a:ext cx="595035" cy="338554"/>
          </a:xfrm>
          <a:prstGeom prst="rect">
            <a:avLst/>
          </a:prstGeom>
          <a:noFill/>
        </p:spPr>
        <p:txBody>
          <a:bodyPr wrap="none" rtlCol="0">
            <a:spAutoFit/>
          </a:bodyPr>
          <a:lstStyle/>
          <a:p>
            <a:r>
              <a:rPr lang="ja-JP" altLang="en-US" sz="1600"/>
              <a:t>助</a:t>
            </a:r>
            <a:r>
              <a:rPr kumimoji="1" lang="ja-JP" altLang="en-US" sz="1600"/>
              <a:t>詞</a:t>
            </a:r>
          </a:p>
        </p:txBody>
      </p:sp>
      <p:cxnSp>
        <p:nvCxnSpPr>
          <p:cNvPr id="81" name="直線コネクタ 80">
            <a:extLst>
              <a:ext uri="{FF2B5EF4-FFF2-40B4-BE49-F238E27FC236}">
                <a16:creationId xmlns:a16="http://schemas.microsoft.com/office/drawing/2014/main" id="{29D8CE33-7C20-FC46-A016-D101D737F6DD}"/>
              </a:ext>
            </a:extLst>
          </p:cNvPr>
          <p:cNvCxnSpPr>
            <a:cxnSpLocks/>
          </p:cNvCxnSpPr>
          <p:nvPr/>
        </p:nvCxnSpPr>
        <p:spPr>
          <a:xfrm flipV="1">
            <a:off x="9480592" y="3824456"/>
            <a:ext cx="0" cy="365824"/>
          </a:xfrm>
          <a:prstGeom prst="line">
            <a:avLst/>
          </a:prstGeom>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95DEEA61-D3BD-A64B-8612-BD8B3FB9108D}"/>
              </a:ext>
            </a:extLst>
          </p:cNvPr>
          <p:cNvSpPr txBox="1"/>
          <p:nvPr/>
        </p:nvSpPr>
        <p:spPr>
          <a:xfrm>
            <a:off x="10280541" y="3533595"/>
            <a:ext cx="800219" cy="338554"/>
          </a:xfrm>
          <a:prstGeom prst="rect">
            <a:avLst/>
          </a:prstGeom>
          <a:noFill/>
        </p:spPr>
        <p:txBody>
          <a:bodyPr wrap="none" rtlCol="0">
            <a:spAutoFit/>
          </a:bodyPr>
          <a:lstStyle/>
          <a:p>
            <a:r>
              <a:rPr kumimoji="1" lang="ja-JP" altLang="en-US" sz="1600"/>
              <a:t>助動詞</a:t>
            </a:r>
          </a:p>
        </p:txBody>
      </p:sp>
      <p:cxnSp>
        <p:nvCxnSpPr>
          <p:cNvPr id="83" name="直線コネクタ 82">
            <a:extLst>
              <a:ext uri="{FF2B5EF4-FFF2-40B4-BE49-F238E27FC236}">
                <a16:creationId xmlns:a16="http://schemas.microsoft.com/office/drawing/2014/main" id="{46AFF374-8F8E-9643-BB29-C15F55FD7EF5}"/>
              </a:ext>
            </a:extLst>
          </p:cNvPr>
          <p:cNvCxnSpPr>
            <a:cxnSpLocks/>
          </p:cNvCxnSpPr>
          <p:nvPr/>
        </p:nvCxnSpPr>
        <p:spPr>
          <a:xfrm flipV="1">
            <a:off x="9896321" y="3204078"/>
            <a:ext cx="279296" cy="399230"/>
          </a:xfrm>
          <a:prstGeom prst="line">
            <a:avLst/>
          </a:prstGeom>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4DCA558C-ED6B-6645-A70F-BCDB34C46EEB}"/>
              </a:ext>
            </a:extLst>
          </p:cNvPr>
          <p:cNvSpPr txBox="1"/>
          <p:nvPr/>
        </p:nvSpPr>
        <p:spPr>
          <a:xfrm>
            <a:off x="4617750" y="6021242"/>
            <a:ext cx="595035" cy="338554"/>
          </a:xfrm>
          <a:prstGeom prst="rect">
            <a:avLst/>
          </a:prstGeom>
          <a:noFill/>
        </p:spPr>
        <p:txBody>
          <a:bodyPr wrap="none" rtlCol="0">
            <a:spAutoFit/>
          </a:bodyPr>
          <a:lstStyle/>
          <a:p>
            <a:r>
              <a:rPr kumimoji="1" lang="ja-JP" altLang="en-US" sz="1600"/>
              <a:t>名詞</a:t>
            </a:r>
          </a:p>
        </p:txBody>
      </p:sp>
      <p:sp>
        <p:nvSpPr>
          <p:cNvPr id="89" name="テキスト ボックス 88">
            <a:extLst>
              <a:ext uri="{FF2B5EF4-FFF2-40B4-BE49-F238E27FC236}">
                <a16:creationId xmlns:a16="http://schemas.microsoft.com/office/drawing/2014/main" id="{2FC083B0-2760-9646-AA42-4AB0A606CEFA}"/>
              </a:ext>
            </a:extLst>
          </p:cNvPr>
          <p:cNvSpPr txBox="1"/>
          <p:nvPr/>
        </p:nvSpPr>
        <p:spPr>
          <a:xfrm>
            <a:off x="5262293" y="6021242"/>
            <a:ext cx="595035" cy="338554"/>
          </a:xfrm>
          <a:prstGeom prst="rect">
            <a:avLst/>
          </a:prstGeom>
          <a:noFill/>
        </p:spPr>
        <p:txBody>
          <a:bodyPr wrap="none" rtlCol="0">
            <a:spAutoFit/>
          </a:bodyPr>
          <a:lstStyle/>
          <a:p>
            <a:r>
              <a:rPr kumimoji="1" lang="ja-JP" altLang="en-US" sz="1600"/>
              <a:t>動詞</a:t>
            </a:r>
          </a:p>
        </p:txBody>
      </p:sp>
      <p:sp>
        <p:nvSpPr>
          <p:cNvPr id="90" name="テキスト ボックス 89">
            <a:extLst>
              <a:ext uri="{FF2B5EF4-FFF2-40B4-BE49-F238E27FC236}">
                <a16:creationId xmlns:a16="http://schemas.microsoft.com/office/drawing/2014/main" id="{3BA63625-2B19-C84B-B707-F43E14EBB151}"/>
              </a:ext>
            </a:extLst>
          </p:cNvPr>
          <p:cNvSpPr txBox="1"/>
          <p:nvPr/>
        </p:nvSpPr>
        <p:spPr>
          <a:xfrm>
            <a:off x="5906836" y="6021242"/>
            <a:ext cx="595035" cy="338554"/>
          </a:xfrm>
          <a:prstGeom prst="rect">
            <a:avLst/>
          </a:prstGeom>
          <a:noFill/>
        </p:spPr>
        <p:txBody>
          <a:bodyPr wrap="none" rtlCol="0">
            <a:spAutoFit/>
          </a:bodyPr>
          <a:lstStyle/>
          <a:p>
            <a:r>
              <a:rPr kumimoji="1" lang="ja-JP" altLang="en-US" sz="1600"/>
              <a:t>冠詞</a:t>
            </a:r>
          </a:p>
        </p:txBody>
      </p:sp>
      <p:sp>
        <p:nvSpPr>
          <p:cNvPr id="91" name="テキスト ボックス 90">
            <a:extLst>
              <a:ext uri="{FF2B5EF4-FFF2-40B4-BE49-F238E27FC236}">
                <a16:creationId xmlns:a16="http://schemas.microsoft.com/office/drawing/2014/main" id="{E831C2E3-E6A2-B642-8F72-E867F825464E}"/>
              </a:ext>
            </a:extLst>
          </p:cNvPr>
          <p:cNvSpPr txBox="1"/>
          <p:nvPr/>
        </p:nvSpPr>
        <p:spPr>
          <a:xfrm>
            <a:off x="6551379" y="6021242"/>
            <a:ext cx="595035" cy="338554"/>
          </a:xfrm>
          <a:prstGeom prst="rect">
            <a:avLst/>
          </a:prstGeom>
          <a:noFill/>
        </p:spPr>
        <p:txBody>
          <a:bodyPr wrap="none" rtlCol="0">
            <a:spAutoFit/>
          </a:bodyPr>
          <a:lstStyle/>
          <a:p>
            <a:r>
              <a:rPr kumimoji="1" lang="ja-JP" altLang="en-US" sz="1600"/>
              <a:t>名詞</a:t>
            </a:r>
          </a:p>
        </p:txBody>
      </p:sp>
      <p:cxnSp>
        <p:nvCxnSpPr>
          <p:cNvPr id="92" name="直線コネクタ 91">
            <a:extLst>
              <a:ext uri="{FF2B5EF4-FFF2-40B4-BE49-F238E27FC236}">
                <a16:creationId xmlns:a16="http://schemas.microsoft.com/office/drawing/2014/main" id="{6A2DDE4B-6112-CD46-9109-4EADED26E387}"/>
              </a:ext>
            </a:extLst>
          </p:cNvPr>
          <p:cNvCxnSpPr>
            <a:cxnSpLocks/>
          </p:cNvCxnSpPr>
          <p:nvPr/>
        </p:nvCxnSpPr>
        <p:spPr>
          <a:xfrm flipH="1" flipV="1">
            <a:off x="6551379" y="5662896"/>
            <a:ext cx="243691" cy="33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E0C5EB74-BC43-3246-86A5-482A6F7A7696}"/>
              </a:ext>
            </a:extLst>
          </p:cNvPr>
          <p:cNvCxnSpPr>
            <a:cxnSpLocks/>
          </p:cNvCxnSpPr>
          <p:nvPr/>
        </p:nvCxnSpPr>
        <p:spPr>
          <a:xfrm flipH="1">
            <a:off x="6161540" y="5662896"/>
            <a:ext cx="241150" cy="358346"/>
          </a:xfrm>
          <a:prstGeom prst="line">
            <a:avLst/>
          </a:prstGeom>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965AFA4F-9F9E-5643-8FA8-89B1BAF2E6D4}"/>
              </a:ext>
            </a:extLst>
          </p:cNvPr>
          <p:cNvSpPr txBox="1"/>
          <p:nvPr/>
        </p:nvSpPr>
        <p:spPr>
          <a:xfrm>
            <a:off x="6118745" y="5385838"/>
            <a:ext cx="800219" cy="338554"/>
          </a:xfrm>
          <a:prstGeom prst="rect">
            <a:avLst/>
          </a:prstGeom>
          <a:noFill/>
        </p:spPr>
        <p:txBody>
          <a:bodyPr wrap="none" rtlCol="0">
            <a:spAutoFit/>
          </a:bodyPr>
          <a:lstStyle/>
          <a:p>
            <a:r>
              <a:rPr kumimoji="1" lang="ja-JP" altLang="en-US" sz="1600"/>
              <a:t>目的語</a:t>
            </a:r>
          </a:p>
        </p:txBody>
      </p:sp>
      <p:sp>
        <p:nvSpPr>
          <p:cNvPr id="95" name="テキスト ボックス 94">
            <a:extLst>
              <a:ext uri="{FF2B5EF4-FFF2-40B4-BE49-F238E27FC236}">
                <a16:creationId xmlns:a16="http://schemas.microsoft.com/office/drawing/2014/main" id="{677BBC0D-9B4C-964D-8A88-092D529E7571}"/>
              </a:ext>
            </a:extLst>
          </p:cNvPr>
          <p:cNvSpPr txBox="1"/>
          <p:nvPr/>
        </p:nvSpPr>
        <p:spPr>
          <a:xfrm>
            <a:off x="5305576" y="5386782"/>
            <a:ext cx="595035" cy="338554"/>
          </a:xfrm>
          <a:prstGeom prst="rect">
            <a:avLst/>
          </a:prstGeom>
          <a:noFill/>
        </p:spPr>
        <p:txBody>
          <a:bodyPr wrap="none" rtlCol="0">
            <a:spAutoFit/>
          </a:bodyPr>
          <a:lstStyle/>
          <a:p>
            <a:r>
              <a:rPr kumimoji="1" lang="ja-JP" altLang="en-US" sz="1600"/>
              <a:t>述語</a:t>
            </a:r>
          </a:p>
        </p:txBody>
      </p:sp>
      <p:cxnSp>
        <p:nvCxnSpPr>
          <p:cNvPr id="96" name="直線コネクタ 95">
            <a:extLst>
              <a:ext uri="{FF2B5EF4-FFF2-40B4-BE49-F238E27FC236}">
                <a16:creationId xmlns:a16="http://schemas.microsoft.com/office/drawing/2014/main" id="{3398233F-176E-904B-9708-E31F49E3389B}"/>
              </a:ext>
            </a:extLst>
          </p:cNvPr>
          <p:cNvCxnSpPr>
            <a:cxnSpLocks/>
          </p:cNvCxnSpPr>
          <p:nvPr/>
        </p:nvCxnSpPr>
        <p:spPr>
          <a:xfrm>
            <a:off x="5583205" y="5659002"/>
            <a:ext cx="0" cy="343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404D7D3B-EF6D-4B4E-A18C-DEB6C59C3A1B}"/>
              </a:ext>
            </a:extLst>
          </p:cNvPr>
          <p:cNvCxnSpPr>
            <a:cxnSpLocks/>
          </p:cNvCxnSpPr>
          <p:nvPr/>
        </p:nvCxnSpPr>
        <p:spPr>
          <a:xfrm>
            <a:off x="4967698" y="5655110"/>
            <a:ext cx="0" cy="343093"/>
          </a:xfrm>
          <a:prstGeom prst="line">
            <a:avLst/>
          </a:prstGeom>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EED1DBD4-3242-384B-B85C-8D4B34CEA07C}"/>
              </a:ext>
            </a:extLst>
          </p:cNvPr>
          <p:cNvSpPr txBox="1"/>
          <p:nvPr/>
        </p:nvSpPr>
        <p:spPr>
          <a:xfrm>
            <a:off x="4689143" y="5402122"/>
            <a:ext cx="595035" cy="338554"/>
          </a:xfrm>
          <a:prstGeom prst="rect">
            <a:avLst/>
          </a:prstGeom>
          <a:noFill/>
        </p:spPr>
        <p:txBody>
          <a:bodyPr wrap="none" rtlCol="0">
            <a:spAutoFit/>
          </a:bodyPr>
          <a:lstStyle/>
          <a:p>
            <a:r>
              <a:rPr kumimoji="1" lang="ja-JP" altLang="en-US" sz="1600"/>
              <a:t>主語</a:t>
            </a:r>
          </a:p>
        </p:txBody>
      </p:sp>
      <p:cxnSp>
        <p:nvCxnSpPr>
          <p:cNvPr id="99" name="直線コネクタ 98">
            <a:extLst>
              <a:ext uri="{FF2B5EF4-FFF2-40B4-BE49-F238E27FC236}">
                <a16:creationId xmlns:a16="http://schemas.microsoft.com/office/drawing/2014/main" id="{3662B92A-52CF-8E4A-891B-C802DC92153D}"/>
              </a:ext>
            </a:extLst>
          </p:cNvPr>
          <p:cNvCxnSpPr>
            <a:cxnSpLocks/>
          </p:cNvCxnSpPr>
          <p:nvPr/>
        </p:nvCxnSpPr>
        <p:spPr>
          <a:xfrm flipH="1">
            <a:off x="4986660" y="4872749"/>
            <a:ext cx="475026" cy="497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72469463-B19D-BA4A-86C9-078B52C276A3}"/>
              </a:ext>
            </a:extLst>
          </p:cNvPr>
          <p:cNvCxnSpPr>
            <a:cxnSpLocks/>
          </p:cNvCxnSpPr>
          <p:nvPr/>
        </p:nvCxnSpPr>
        <p:spPr>
          <a:xfrm>
            <a:off x="5619815" y="4944589"/>
            <a:ext cx="0" cy="379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9A4015D0-5ABB-654E-A2E6-E91AA39642E5}"/>
              </a:ext>
            </a:extLst>
          </p:cNvPr>
          <p:cNvCxnSpPr>
            <a:cxnSpLocks/>
          </p:cNvCxnSpPr>
          <p:nvPr/>
        </p:nvCxnSpPr>
        <p:spPr>
          <a:xfrm>
            <a:off x="5900611" y="4944589"/>
            <a:ext cx="539600" cy="425402"/>
          </a:xfrm>
          <a:prstGeom prst="line">
            <a:avLst/>
          </a:prstGeom>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5E117BAD-DF81-5D4D-BFD6-6F3FC42CD596}"/>
              </a:ext>
            </a:extLst>
          </p:cNvPr>
          <p:cNvSpPr txBox="1"/>
          <p:nvPr/>
        </p:nvSpPr>
        <p:spPr>
          <a:xfrm>
            <a:off x="5407173" y="4648683"/>
            <a:ext cx="389850" cy="338554"/>
          </a:xfrm>
          <a:prstGeom prst="rect">
            <a:avLst/>
          </a:prstGeom>
          <a:noFill/>
        </p:spPr>
        <p:txBody>
          <a:bodyPr wrap="none" rtlCol="0">
            <a:spAutoFit/>
          </a:bodyPr>
          <a:lstStyle/>
          <a:p>
            <a:r>
              <a:rPr kumimoji="1" lang="ja-JP" altLang="en-US" sz="1600"/>
              <a:t>文</a:t>
            </a:r>
          </a:p>
        </p:txBody>
      </p:sp>
      <p:sp>
        <p:nvSpPr>
          <p:cNvPr id="103" name="テキスト ボックス 102">
            <a:extLst>
              <a:ext uri="{FF2B5EF4-FFF2-40B4-BE49-F238E27FC236}">
                <a16:creationId xmlns:a16="http://schemas.microsoft.com/office/drawing/2014/main" id="{F8EDBEE0-E7CC-8D4F-BF07-BBD0C0297EE7}"/>
              </a:ext>
            </a:extLst>
          </p:cNvPr>
          <p:cNvSpPr txBox="1"/>
          <p:nvPr/>
        </p:nvSpPr>
        <p:spPr>
          <a:xfrm>
            <a:off x="7601290" y="6042774"/>
            <a:ext cx="595035" cy="338554"/>
          </a:xfrm>
          <a:prstGeom prst="rect">
            <a:avLst/>
          </a:prstGeom>
          <a:noFill/>
        </p:spPr>
        <p:txBody>
          <a:bodyPr wrap="none" rtlCol="0">
            <a:spAutoFit/>
          </a:bodyPr>
          <a:lstStyle/>
          <a:p>
            <a:r>
              <a:rPr kumimoji="1" lang="ja-JP" altLang="en-US" sz="1600"/>
              <a:t>名詞</a:t>
            </a:r>
          </a:p>
        </p:txBody>
      </p:sp>
      <p:sp>
        <p:nvSpPr>
          <p:cNvPr id="104" name="テキスト ボックス 103">
            <a:extLst>
              <a:ext uri="{FF2B5EF4-FFF2-40B4-BE49-F238E27FC236}">
                <a16:creationId xmlns:a16="http://schemas.microsoft.com/office/drawing/2014/main" id="{D48455AB-D11B-1E4A-B4E0-A5C0C1E662E9}"/>
              </a:ext>
            </a:extLst>
          </p:cNvPr>
          <p:cNvSpPr txBox="1"/>
          <p:nvPr/>
        </p:nvSpPr>
        <p:spPr>
          <a:xfrm>
            <a:off x="9688655" y="6016270"/>
            <a:ext cx="595035" cy="338554"/>
          </a:xfrm>
          <a:prstGeom prst="rect">
            <a:avLst/>
          </a:prstGeom>
          <a:noFill/>
        </p:spPr>
        <p:txBody>
          <a:bodyPr wrap="none" rtlCol="0">
            <a:spAutoFit/>
          </a:bodyPr>
          <a:lstStyle/>
          <a:p>
            <a:r>
              <a:rPr kumimoji="1" lang="ja-JP" altLang="en-US" sz="1600"/>
              <a:t>動詞</a:t>
            </a:r>
          </a:p>
        </p:txBody>
      </p:sp>
      <p:sp>
        <p:nvSpPr>
          <p:cNvPr id="105" name="テキスト ボックス 104">
            <a:extLst>
              <a:ext uri="{FF2B5EF4-FFF2-40B4-BE49-F238E27FC236}">
                <a16:creationId xmlns:a16="http://schemas.microsoft.com/office/drawing/2014/main" id="{29D53324-23EF-5A46-9484-A1462302181C}"/>
              </a:ext>
            </a:extLst>
          </p:cNvPr>
          <p:cNvSpPr txBox="1"/>
          <p:nvPr/>
        </p:nvSpPr>
        <p:spPr>
          <a:xfrm>
            <a:off x="8569887" y="6031148"/>
            <a:ext cx="595035" cy="338554"/>
          </a:xfrm>
          <a:prstGeom prst="rect">
            <a:avLst/>
          </a:prstGeom>
          <a:noFill/>
        </p:spPr>
        <p:txBody>
          <a:bodyPr wrap="none" rtlCol="0">
            <a:spAutoFit/>
          </a:bodyPr>
          <a:lstStyle/>
          <a:p>
            <a:r>
              <a:rPr kumimoji="1" lang="ja-JP" altLang="en-US" sz="1600"/>
              <a:t>名詞</a:t>
            </a:r>
          </a:p>
        </p:txBody>
      </p:sp>
      <p:cxnSp>
        <p:nvCxnSpPr>
          <p:cNvPr id="106" name="直線コネクタ 105">
            <a:extLst>
              <a:ext uri="{FF2B5EF4-FFF2-40B4-BE49-F238E27FC236}">
                <a16:creationId xmlns:a16="http://schemas.microsoft.com/office/drawing/2014/main" id="{E3393EB1-932E-F740-8188-D74E60EC4587}"/>
              </a:ext>
            </a:extLst>
          </p:cNvPr>
          <p:cNvCxnSpPr>
            <a:cxnSpLocks/>
          </p:cNvCxnSpPr>
          <p:nvPr/>
        </p:nvCxnSpPr>
        <p:spPr>
          <a:xfrm flipH="1" flipV="1">
            <a:off x="9264637" y="5698456"/>
            <a:ext cx="243691" cy="33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80E7A346-FD1D-E642-8664-91EB2E13D1D9}"/>
              </a:ext>
            </a:extLst>
          </p:cNvPr>
          <p:cNvCxnSpPr>
            <a:cxnSpLocks/>
          </p:cNvCxnSpPr>
          <p:nvPr/>
        </p:nvCxnSpPr>
        <p:spPr>
          <a:xfrm flipH="1">
            <a:off x="8874812" y="5670009"/>
            <a:ext cx="241150" cy="358346"/>
          </a:xfrm>
          <a:prstGeom prst="line">
            <a:avLst/>
          </a:prstGeom>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E902489F-0CB7-DF4D-A611-DFB3364E1397}"/>
              </a:ext>
            </a:extLst>
          </p:cNvPr>
          <p:cNvSpPr txBox="1"/>
          <p:nvPr/>
        </p:nvSpPr>
        <p:spPr>
          <a:xfrm>
            <a:off x="8717285" y="5395042"/>
            <a:ext cx="800219" cy="338554"/>
          </a:xfrm>
          <a:prstGeom prst="rect">
            <a:avLst/>
          </a:prstGeom>
          <a:noFill/>
        </p:spPr>
        <p:txBody>
          <a:bodyPr wrap="none" rtlCol="0">
            <a:spAutoFit/>
          </a:bodyPr>
          <a:lstStyle/>
          <a:p>
            <a:r>
              <a:rPr kumimoji="1" lang="ja-JP" altLang="en-US" sz="1600"/>
              <a:t>目的語</a:t>
            </a:r>
          </a:p>
        </p:txBody>
      </p:sp>
      <p:sp>
        <p:nvSpPr>
          <p:cNvPr id="109" name="テキスト ボックス 108">
            <a:extLst>
              <a:ext uri="{FF2B5EF4-FFF2-40B4-BE49-F238E27FC236}">
                <a16:creationId xmlns:a16="http://schemas.microsoft.com/office/drawing/2014/main" id="{DE207C07-5EBC-5F44-A31E-7868A61E13C0}"/>
              </a:ext>
            </a:extLst>
          </p:cNvPr>
          <p:cNvSpPr txBox="1"/>
          <p:nvPr/>
        </p:nvSpPr>
        <p:spPr>
          <a:xfrm>
            <a:off x="9927299" y="5444133"/>
            <a:ext cx="595035" cy="338554"/>
          </a:xfrm>
          <a:prstGeom prst="rect">
            <a:avLst/>
          </a:prstGeom>
          <a:noFill/>
        </p:spPr>
        <p:txBody>
          <a:bodyPr wrap="none" rtlCol="0">
            <a:spAutoFit/>
          </a:bodyPr>
          <a:lstStyle/>
          <a:p>
            <a:r>
              <a:rPr kumimoji="1" lang="ja-JP" altLang="en-US" sz="1600"/>
              <a:t>述語</a:t>
            </a:r>
          </a:p>
        </p:txBody>
      </p:sp>
      <p:cxnSp>
        <p:nvCxnSpPr>
          <p:cNvPr id="110" name="直線コネクタ 109">
            <a:extLst>
              <a:ext uri="{FF2B5EF4-FFF2-40B4-BE49-F238E27FC236}">
                <a16:creationId xmlns:a16="http://schemas.microsoft.com/office/drawing/2014/main" id="{135F50E0-F35F-3F49-96D5-1625EABAFB7E}"/>
              </a:ext>
            </a:extLst>
          </p:cNvPr>
          <p:cNvCxnSpPr>
            <a:cxnSpLocks/>
          </p:cNvCxnSpPr>
          <p:nvPr/>
        </p:nvCxnSpPr>
        <p:spPr>
          <a:xfrm>
            <a:off x="10323394" y="5721086"/>
            <a:ext cx="281245" cy="290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1804B49C-67E2-B84E-AC6D-700F26985AE6}"/>
              </a:ext>
            </a:extLst>
          </p:cNvPr>
          <p:cNvCxnSpPr>
            <a:cxnSpLocks/>
          </p:cNvCxnSpPr>
          <p:nvPr/>
        </p:nvCxnSpPr>
        <p:spPr>
          <a:xfrm flipH="1">
            <a:off x="7951238" y="5684428"/>
            <a:ext cx="156957" cy="335307"/>
          </a:xfrm>
          <a:prstGeom prst="line">
            <a:avLst/>
          </a:prstGeom>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08F7158A-EE84-E946-9F7D-8C79B45A093B}"/>
              </a:ext>
            </a:extLst>
          </p:cNvPr>
          <p:cNvSpPr txBox="1"/>
          <p:nvPr/>
        </p:nvSpPr>
        <p:spPr>
          <a:xfrm>
            <a:off x="7931665" y="5448380"/>
            <a:ext cx="595035" cy="338554"/>
          </a:xfrm>
          <a:prstGeom prst="rect">
            <a:avLst/>
          </a:prstGeom>
          <a:noFill/>
        </p:spPr>
        <p:txBody>
          <a:bodyPr wrap="none" rtlCol="0">
            <a:spAutoFit/>
          </a:bodyPr>
          <a:lstStyle/>
          <a:p>
            <a:r>
              <a:rPr kumimoji="1" lang="ja-JP" altLang="en-US" sz="1600"/>
              <a:t>主語</a:t>
            </a:r>
          </a:p>
        </p:txBody>
      </p:sp>
      <p:cxnSp>
        <p:nvCxnSpPr>
          <p:cNvPr id="113" name="直線コネクタ 112">
            <a:extLst>
              <a:ext uri="{FF2B5EF4-FFF2-40B4-BE49-F238E27FC236}">
                <a16:creationId xmlns:a16="http://schemas.microsoft.com/office/drawing/2014/main" id="{8519222C-53DC-9D4C-917D-98EB41E8C213}"/>
              </a:ext>
            </a:extLst>
          </p:cNvPr>
          <p:cNvCxnSpPr>
            <a:cxnSpLocks/>
            <a:endCxn id="112" idx="0"/>
          </p:cNvCxnSpPr>
          <p:nvPr/>
        </p:nvCxnSpPr>
        <p:spPr>
          <a:xfrm flipH="1">
            <a:off x="8229183" y="4894281"/>
            <a:ext cx="216044" cy="554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8B56FE3E-BF50-D341-9DF6-7CAF5E8A0C4D}"/>
              </a:ext>
            </a:extLst>
          </p:cNvPr>
          <p:cNvCxnSpPr>
            <a:cxnSpLocks/>
            <a:stCxn id="116" idx="3"/>
            <a:endCxn id="109" idx="0"/>
          </p:cNvCxnSpPr>
          <p:nvPr/>
        </p:nvCxnSpPr>
        <p:spPr>
          <a:xfrm>
            <a:off x="8780563" y="4839492"/>
            <a:ext cx="1444254" cy="604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00E869BD-466B-3540-A182-2CA8C0B8C56B}"/>
              </a:ext>
            </a:extLst>
          </p:cNvPr>
          <p:cNvCxnSpPr>
            <a:cxnSpLocks/>
            <a:endCxn id="108" idx="0"/>
          </p:cNvCxnSpPr>
          <p:nvPr/>
        </p:nvCxnSpPr>
        <p:spPr>
          <a:xfrm>
            <a:off x="8698370" y="4878876"/>
            <a:ext cx="419025" cy="516166"/>
          </a:xfrm>
          <a:prstGeom prst="line">
            <a:avLst/>
          </a:prstGeom>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6E9F6490-9E02-3D4E-BE3E-0F05FED109A9}"/>
              </a:ext>
            </a:extLst>
          </p:cNvPr>
          <p:cNvSpPr txBox="1"/>
          <p:nvPr/>
        </p:nvSpPr>
        <p:spPr>
          <a:xfrm>
            <a:off x="8390713" y="4670215"/>
            <a:ext cx="389850" cy="338554"/>
          </a:xfrm>
          <a:prstGeom prst="rect">
            <a:avLst/>
          </a:prstGeom>
          <a:noFill/>
        </p:spPr>
        <p:txBody>
          <a:bodyPr wrap="none" rtlCol="0">
            <a:spAutoFit/>
          </a:bodyPr>
          <a:lstStyle/>
          <a:p>
            <a:r>
              <a:rPr kumimoji="1" lang="ja-JP" altLang="en-US" sz="1600"/>
              <a:t>文</a:t>
            </a:r>
          </a:p>
        </p:txBody>
      </p:sp>
      <p:sp>
        <p:nvSpPr>
          <p:cNvPr id="117" name="テキスト ボックス 116">
            <a:extLst>
              <a:ext uri="{FF2B5EF4-FFF2-40B4-BE49-F238E27FC236}">
                <a16:creationId xmlns:a16="http://schemas.microsoft.com/office/drawing/2014/main" id="{26AF5445-DC22-6F4F-847C-116A1EB101BD}"/>
              </a:ext>
            </a:extLst>
          </p:cNvPr>
          <p:cNvSpPr txBox="1"/>
          <p:nvPr/>
        </p:nvSpPr>
        <p:spPr>
          <a:xfrm>
            <a:off x="8111132" y="6033763"/>
            <a:ext cx="595035" cy="338554"/>
          </a:xfrm>
          <a:prstGeom prst="rect">
            <a:avLst/>
          </a:prstGeom>
          <a:noFill/>
        </p:spPr>
        <p:txBody>
          <a:bodyPr wrap="none" rtlCol="0">
            <a:spAutoFit/>
          </a:bodyPr>
          <a:lstStyle/>
          <a:p>
            <a:r>
              <a:rPr lang="ja-JP" altLang="en-US" sz="1600"/>
              <a:t>助</a:t>
            </a:r>
            <a:r>
              <a:rPr kumimoji="1" lang="ja-JP" altLang="en-US" sz="1600"/>
              <a:t>詞</a:t>
            </a:r>
          </a:p>
        </p:txBody>
      </p:sp>
      <p:cxnSp>
        <p:nvCxnSpPr>
          <p:cNvPr id="118" name="直線コネクタ 117">
            <a:extLst>
              <a:ext uri="{FF2B5EF4-FFF2-40B4-BE49-F238E27FC236}">
                <a16:creationId xmlns:a16="http://schemas.microsoft.com/office/drawing/2014/main" id="{C1989492-28EE-4D4D-A73D-7A0E0A22527B}"/>
              </a:ext>
            </a:extLst>
          </p:cNvPr>
          <p:cNvCxnSpPr>
            <a:cxnSpLocks/>
          </p:cNvCxnSpPr>
          <p:nvPr/>
        </p:nvCxnSpPr>
        <p:spPr>
          <a:xfrm>
            <a:off x="8213759" y="5684428"/>
            <a:ext cx="155621" cy="366212"/>
          </a:xfrm>
          <a:prstGeom prst="line">
            <a:avLst/>
          </a:prstGeom>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1A5881AF-86B4-2D47-BFA4-EFA8C73570A5}"/>
              </a:ext>
            </a:extLst>
          </p:cNvPr>
          <p:cNvSpPr txBox="1"/>
          <p:nvPr/>
        </p:nvSpPr>
        <p:spPr>
          <a:xfrm>
            <a:off x="9164663" y="6025323"/>
            <a:ext cx="595035" cy="338554"/>
          </a:xfrm>
          <a:prstGeom prst="rect">
            <a:avLst/>
          </a:prstGeom>
          <a:noFill/>
        </p:spPr>
        <p:txBody>
          <a:bodyPr wrap="none" rtlCol="0">
            <a:spAutoFit/>
          </a:bodyPr>
          <a:lstStyle/>
          <a:p>
            <a:r>
              <a:rPr lang="ja-JP" altLang="en-US" sz="1600"/>
              <a:t>助</a:t>
            </a:r>
            <a:r>
              <a:rPr kumimoji="1" lang="ja-JP" altLang="en-US" sz="1600"/>
              <a:t>詞</a:t>
            </a:r>
          </a:p>
        </p:txBody>
      </p:sp>
      <p:sp>
        <p:nvSpPr>
          <p:cNvPr id="121" name="テキスト ボックス 120">
            <a:extLst>
              <a:ext uri="{FF2B5EF4-FFF2-40B4-BE49-F238E27FC236}">
                <a16:creationId xmlns:a16="http://schemas.microsoft.com/office/drawing/2014/main" id="{147485C0-A1A4-C34C-8B8F-1198C988D6BA}"/>
              </a:ext>
            </a:extLst>
          </p:cNvPr>
          <p:cNvSpPr txBox="1"/>
          <p:nvPr/>
        </p:nvSpPr>
        <p:spPr>
          <a:xfrm>
            <a:off x="10302343" y="6005132"/>
            <a:ext cx="800219" cy="338554"/>
          </a:xfrm>
          <a:prstGeom prst="rect">
            <a:avLst/>
          </a:prstGeom>
          <a:noFill/>
        </p:spPr>
        <p:txBody>
          <a:bodyPr wrap="none" rtlCol="0">
            <a:spAutoFit/>
          </a:bodyPr>
          <a:lstStyle/>
          <a:p>
            <a:r>
              <a:rPr kumimoji="1" lang="ja-JP" altLang="en-US" sz="1600"/>
              <a:t>助動詞</a:t>
            </a:r>
          </a:p>
        </p:txBody>
      </p:sp>
      <p:cxnSp>
        <p:nvCxnSpPr>
          <p:cNvPr id="122" name="直線コネクタ 121">
            <a:extLst>
              <a:ext uri="{FF2B5EF4-FFF2-40B4-BE49-F238E27FC236}">
                <a16:creationId xmlns:a16="http://schemas.microsoft.com/office/drawing/2014/main" id="{A1B2ED1D-E3F4-7D47-9393-624ABACAA52A}"/>
              </a:ext>
            </a:extLst>
          </p:cNvPr>
          <p:cNvCxnSpPr>
            <a:cxnSpLocks/>
          </p:cNvCxnSpPr>
          <p:nvPr/>
        </p:nvCxnSpPr>
        <p:spPr>
          <a:xfrm flipV="1">
            <a:off x="9918123" y="5675615"/>
            <a:ext cx="279296" cy="399230"/>
          </a:xfrm>
          <a:prstGeom prst="line">
            <a:avLst/>
          </a:prstGeom>
        </p:spPr>
        <p:style>
          <a:lnRef idx="1">
            <a:schemeClr val="accent1"/>
          </a:lnRef>
          <a:fillRef idx="0">
            <a:schemeClr val="accent1"/>
          </a:fillRef>
          <a:effectRef idx="0">
            <a:schemeClr val="accent1"/>
          </a:effectRef>
          <a:fontRef idx="minor">
            <a:schemeClr val="tx1"/>
          </a:fontRef>
        </p:style>
      </p:cxnSp>
      <p:sp>
        <p:nvSpPr>
          <p:cNvPr id="87" name="左右矢印 86">
            <a:extLst>
              <a:ext uri="{FF2B5EF4-FFF2-40B4-BE49-F238E27FC236}">
                <a16:creationId xmlns:a16="http://schemas.microsoft.com/office/drawing/2014/main" id="{57D05033-D6D9-5842-87E1-E4218A2B5A04}"/>
              </a:ext>
            </a:extLst>
          </p:cNvPr>
          <p:cNvSpPr/>
          <p:nvPr/>
        </p:nvSpPr>
        <p:spPr>
          <a:xfrm>
            <a:off x="6998628" y="5339214"/>
            <a:ext cx="783022" cy="4014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a:extLst>
              <a:ext uri="{FF2B5EF4-FFF2-40B4-BE49-F238E27FC236}">
                <a16:creationId xmlns:a16="http://schemas.microsoft.com/office/drawing/2014/main" id="{92C57456-CA53-D848-8687-D485C208563E}"/>
              </a:ext>
            </a:extLst>
          </p:cNvPr>
          <p:cNvSpPr txBox="1"/>
          <p:nvPr/>
        </p:nvSpPr>
        <p:spPr>
          <a:xfrm>
            <a:off x="6904371" y="5009269"/>
            <a:ext cx="877163" cy="369332"/>
          </a:xfrm>
          <a:prstGeom prst="rect">
            <a:avLst/>
          </a:prstGeom>
          <a:noFill/>
        </p:spPr>
        <p:txBody>
          <a:bodyPr wrap="none" rtlCol="0">
            <a:spAutoFit/>
          </a:bodyPr>
          <a:lstStyle/>
          <a:p>
            <a:r>
              <a:rPr kumimoji="1" lang="ja-JP" altLang="en-US"/>
              <a:t>ルール</a:t>
            </a:r>
          </a:p>
        </p:txBody>
      </p:sp>
    </p:spTree>
    <p:extLst>
      <p:ext uri="{BB962C8B-B14F-4D97-AF65-F5344CB8AC3E}">
        <p14:creationId xmlns:p14="http://schemas.microsoft.com/office/powerpoint/2010/main" val="285932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5D8076B-1570-4A4A-9E3D-A83638438E9B}"/>
              </a:ext>
            </a:extLst>
          </p:cNvPr>
          <p:cNvSpPr>
            <a:spLocks noGrp="1"/>
          </p:cNvSpPr>
          <p:nvPr>
            <p:ph idx="1"/>
          </p:nvPr>
        </p:nvSpPr>
        <p:spPr/>
        <p:txBody>
          <a:bodyPr/>
          <a:lstStyle/>
          <a:p>
            <a:r>
              <a:rPr kumimoji="1" lang="ja-JP" altLang="en-US"/>
              <a:t>青空文庫</a:t>
            </a:r>
            <a:endParaRPr kumimoji="1" lang="en-US" altLang="ja-JP" dirty="0"/>
          </a:p>
          <a:p>
            <a:pPr lvl="1"/>
            <a:r>
              <a:rPr lang="ja-JP" altLang="en-US"/>
              <a:t>著作権の消滅した作品と、「自由に読んでもらってかまわない」とされた作品を、テキストと</a:t>
            </a:r>
            <a:r>
              <a:rPr lang="en-US" altLang="ja-JP" dirty="0"/>
              <a:t>XHTML</a:t>
            </a:r>
            <a:r>
              <a:rPr lang="ja-JP" altLang="en"/>
              <a:t>（</a:t>
            </a:r>
            <a:r>
              <a:rPr lang="ja-JP" altLang="en-US"/>
              <a:t>一部は</a:t>
            </a:r>
            <a:r>
              <a:rPr lang="en-US" altLang="ja-JP" dirty="0"/>
              <a:t>HTML</a:t>
            </a:r>
            <a:r>
              <a:rPr lang="ja-JP" altLang="en"/>
              <a:t>）</a:t>
            </a:r>
            <a:r>
              <a:rPr lang="ja-JP" altLang="en-US"/>
              <a:t>形式に電子化</a:t>
            </a:r>
            <a:endParaRPr lang="en-US" altLang="ja-JP" dirty="0"/>
          </a:p>
          <a:p>
            <a:pPr lvl="1"/>
            <a:r>
              <a:rPr lang="ja-JP" altLang="en-US"/>
              <a:t>公開されている作品を、「作家別」「作品別」「分野別」で検索可能</a:t>
            </a:r>
            <a:endParaRPr lang="en-US" altLang="ja-JP" dirty="0"/>
          </a:p>
          <a:p>
            <a:pPr lvl="1"/>
            <a:r>
              <a:rPr lang="ja-JP" altLang="en-US"/>
              <a:t>収録作品数：</a:t>
            </a:r>
            <a:r>
              <a:rPr lang="en-US" altLang="ja-JP" dirty="0"/>
              <a:t>16075</a:t>
            </a:r>
            <a:r>
              <a:rPr lang="ja-JP" altLang="en-US"/>
              <a:t>（著作権なし：</a:t>
            </a:r>
            <a:r>
              <a:rPr lang="en-US" altLang="ja-JP" dirty="0"/>
              <a:t>15738</a:t>
            </a:r>
            <a:r>
              <a:rPr lang="ja-JP" altLang="en-US"/>
              <a:t>、著作権あり：</a:t>
            </a:r>
            <a:r>
              <a:rPr lang="en-US" altLang="ja-JP" dirty="0"/>
              <a:t>337</a:t>
            </a:r>
            <a:r>
              <a:rPr lang="ja-JP" altLang="en-US"/>
              <a:t>）</a:t>
            </a:r>
            <a:r>
              <a:rPr lang="en-US" altLang="ja-JP" dirty="0"/>
              <a:t>(2020/07/17)</a:t>
            </a:r>
            <a:endParaRPr lang="en" altLang="ja-JP" dirty="0"/>
          </a:p>
          <a:p>
            <a:pPr lvl="1"/>
            <a:r>
              <a:rPr lang="en" altLang="ja-JP" dirty="0">
                <a:hlinkClick r:id="rId2"/>
              </a:rPr>
              <a:t>https://www.aozora.gr.jp/</a:t>
            </a:r>
            <a:endParaRPr lang="en" altLang="ja-JP" dirty="0"/>
          </a:p>
          <a:p>
            <a:endParaRPr lang="en" altLang="ja-JP" dirty="0"/>
          </a:p>
          <a:p>
            <a:pPr lvl="1"/>
            <a:endParaRPr kumimoji="1" lang="ja-JP" altLang="en-US"/>
          </a:p>
        </p:txBody>
      </p:sp>
      <p:sp>
        <p:nvSpPr>
          <p:cNvPr id="5" name="テキスト プレースホルダー 4">
            <a:extLst>
              <a:ext uri="{FF2B5EF4-FFF2-40B4-BE49-F238E27FC236}">
                <a16:creationId xmlns:a16="http://schemas.microsoft.com/office/drawing/2014/main" id="{BBB71471-ABC0-A240-9B3F-A6A4D8F9D6A8}"/>
              </a:ext>
            </a:extLst>
          </p:cNvPr>
          <p:cNvSpPr>
            <a:spLocks noGrp="1"/>
          </p:cNvSpPr>
          <p:nvPr>
            <p:ph type="body" sz="quarter" idx="13"/>
          </p:nvPr>
        </p:nvSpPr>
        <p:spPr/>
        <p:txBody>
          <a:bodyPr>
            <a:normAutofit fontScale="92500" lnSpcReduction="20000"/>
          </a:bodyPr>
          <a:lstStyle/>
          <a:p>
            <a:r>
              <a:rPr kumimoji="1" lang="ja-JP" altLang="en-US"/>
              <a:t>分析したいテキストデータを見つける</a:t>
            </a:r>
          </a:p>
        </p:txBody>
      </p:sp>
      <p:sp>
        <p:nvSpPr>
          <p:cNvPr id="6" name="タイトル 5">
            <a:extLst>
              <a:ext uri="{FF2B5EF4-FFF2-40B4-BE49-F238E27FC236}">
                <a16:creationId xmlns:a16="http://schemas.microsoft.com/office/drawing/2014/main" id="{8B80A527-74C1-5243-9566-1C5B96A594AC}"/>
              </a:ext>
            </a:extLst>
          </p:cNvPr>
          <p:cNvSpPr>
            <a:spLocks noGrp="1"/>
          </p:cNvSpPr>
          <p:nvPr>
            <p:ph type="title"/>
          </p:nvPr>
        </p:nvSpPr>
        <p:spPr/>
        <p:txBody>
          <a:bodyPr/>
          <a:lstStyle/>
          <a:p>
            <a:r>
              <a:rPr kumimoji="1" lang="en-US" altLang="ja-JP" dirty="0"/>
              <a:t>AI</a:t>
            </a:r>
            <a:r>
              <a:rPr kumimoji="1" lang="ja-JP" altLang="en-US"/>
              <a:t>テキストマイニング演習</a:t>
            </a:r>
          </a:p>
        </p:txBody>
      </p:sp>
      <p:sp>
        <p:nvSpPr>
          <p:cNvPr id="7" name="テキスト プレースホルダー 6">
            <a:extLst>
              <a:ext uri="{FF2B5EF4-FFF2-40B4-BE49-F238E27FC236}">
                <a16:creationId xmlns:a16="http://schemas.microsoft.com/office/drawing/2014/main" id="{AFC93F5D-6126-044B-9763-968AEF773B47}"/>
              </a:ext>
            </a:extLst>
          </p:cNvPr>
          <p:cNvSpPr>
            <a:spLocks noGrp="1"/>
          </p:cNvSpPr>
          <p:nvPr>
            <p:ph type="body" sz="quarter" idx="14"/>
          </p:nvPr>
        </p:nvSpPr>
        <p:spPr/>
        <p:txBody>
          <a:bodyPr/>
          <a:lstStyle/>
          <a:p>
            <a:r>
              <a:rPr lang="en-US" altLang="ja-JP" dirty="0"/>
              <a:t>AI</a:t>
            </a:r>
            <a:r>
              <a:rPr lang="ja-JP" altLang="en-US"/>
              <a:t>テキストマイニング</a:t>
            </a:r>
          </a:p>
        </p:txBody>
      </p:sp>
    </p:spTree>
    <p:extLst>
      <p:ext uri="{BB962C8B-B14F-4D97-AF65-F5344CB8AC3E}">
        <p14:creationId xmlns:p14="http://schemas.microsoft.com/office/powerpoint/2010/main" val="40610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8CF7D77A-B185-914F-9623-D2301BC95F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117"/>
          <a:stretch/>
        </p:blipFill>
        <p:spPr>
          <a:xfrm>
            <a:off x="0" y="1180142"/>
            <a:ext cx="6244060" cy="5273194"/>
          </a:xfrm>
        </p:spPr>
      </p:pic>
      <p:sp>
        <p:nvSpPr>
          <p:cNvPr id="10" name="タイトル 9">
            <a:extLst>
              <a:ext uri="{FF2B5EF4-FFF2-40B4-BE49-F238E27FC236}">
                <a16:creationId xmlns:a16="http://schemas.microsoft.com/office/drawing/2014/main" id="{0915F038-D0C7-5D46-9DD5-3F069E13FDAB}"/>
              </a:ext>
            </a:extLst>
          </p:cNvPr>
          <p:cNvSpPr>
            <a:spLocks noGrp="1"/>
          </p:cNvSpPr>
          <p:nvPr>
            <p:ph type="title"/>
          </p:nvPr>
        </p:nvSpPr>
        <p:spPr/>
        <p:txBody>
          <a:bodyPr/>
          <a:lstStyle/>
          <a:p>
            <a:r>
              <a:rPr lang="ja-JP" altLang="en-US"/>
              <a:t>青空文庫　ーオープンデータ</a:t>
            </a:r>
          </a:p>
        </p:txBody>
      </p:sp>
      <p:sp>
        <p:nvSpPr>
          <p:cNvPr id="11" name="テキスト プレースホルダー 10">
            <a:extLst>
              <a:ext uri="{FF2B5EF4-FFF2-40B4-BE49-F238E27FC236}">
                <a16:creationId xmlns:a16="http://schemas.microsoft.com/office/drawing/2014/main" id="{49B428EB-9DEB-4C4F-8B36-9D965EE602B9}"/>
              </a:ext>
            </a:extLst>
          </p:cNvPr>
          <p:cNvSpPr>
            <a:spLocks noGrp="1"/>
          </p:cNvSpPr>
          <p:nvPr>
            <p:ph type="body" sz="quarter" idx="14"/>
          </p:nvPr>
        </p:nvSpPr>
        <p:spPr/>
        <p:txBody>
          <a:bodyPr/>
          <a:lstStyle/>
          <a:p>
            <a:r>
              <a:rPr lang="en-US" altLang="ja-JP" dirty="0"/>
              <a:t>AI</a:t>
            </a:r>
            <a:r>
              <a:rPr lang="ja-JP" altLang="en-US"/>
              <a:t>テキストマイニング</a:t>
            </a:r>
          </a:p>
        </p:txBody>
      </p:sp>
      <p:pic>
        <p:nvPicPr>
          <p:cNvPr id="13" name="図 12">
            <a:extLst>
              <a:ext uri="{FF2B5EF4-FFF2-40B4-BE49-F238E27FC236}">
                <a16:creationId xmlns:a16="http://schemas.microsoft.com/office/drawing/2014/main" id="{045132C7-7113-FD4A-BB49-54459AF9CC27}"/>
              </a:ext>
            </a:extLst>
          </p:cNvPr>
          <p:cNvPicPr>
            <a:picLocks noChangeAspect="1"/>
          </p:cNvPicPr>
          <p:nvPr/>
        </p:nvPicPr>
        <p:blipFill rotWithShape="1">
          <a:blip r:embed="rId3">
            <a:extLst>
              <a:ext uri="{28A0092B-C50C-407E-A947-70E740481C1C}">
                <a14:useLocalDpi xmlns:a14="http://schemas.microsoft.com/office/drawing/2010/main" val="0"/>
              </a:ext>
            </a:extLst>
          </a:blip>
          <a:srcRect r="32872"/>
          <a:stretch/>
        </p:blipFill>
        <p:spPr>
          <a:xfrm>
            <a:off x="4692980" y="1124744"/>
            <a:ext cx="7499020" cy="4355541"/>
          </a:xfrm>
          <a:prstGeom prst="rect">
            <a:avLst/>
          </a:prstGeom>
        </p:spPr>
      </p:pic>
      <p:sp>
        <p:nvSpPr>
          <p:cNvPr id="14" name="円/楕円 13">
            <a:extLst>
              <a:ext uri="{FF2B5EF4-FFF2-40B4-BE49-F238E27FC236}">
                <a16:creationId xmlns:a16="http://schemas.microsoft.com/office/drawing/2014/main" id="{0402B3D9-F4B6-A440-ABF0-8497721BC95B}"/>
              </a:ext>
            </a:extLst>
          </p:cNvPr>
          <p:cNvSpPr/>
          <p:nvPr/>
        </p:nvSpPr>
        <p:spPr>
          <a:xfrm>
            <a:off x="7176120" y="2564904"/>
            <a:ext cx="850280"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円/楕円 14">
            <a:extLst>
              <a:ext uri="{FF2B5EF4-FFF2-40B4-BE49-F238E27FC236}">
                <a16:creationId xmlns:a16="http://schemas.microsoft.com/office/drawing/2014/main" id="{3A39B117-3588-3A48-9764-A804E35271A6}"/>
              </a:ext>
            </a:extLst>
          </p:cNvPr>
          <p:cNvSpPr/>
          <p:nvPr/>
        </p:nvSpPr>
        <p:spPr>
          <a:xfrm>
            <a:off x="7176120" y="3212976"/>
            <a:ext cx="850280"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6" name="円/楕円 15">
            <a:extLst>
              <a:ext uri="{FF2B5EF4-FFF2-40B4-BE49-F238E27FC236}">
                <a16:creationId xmlns:a16="http://schemas.microsoft.com/office/drawing/2014/main" id="{45800F81-7EEB-3546-9A44-85E33E0AC40C}"/>
              </a:ext>
            </a:extLst>
          </p:cNvPr>
          <p:cNvSpPr/>
          <p:nvPr/>
        </p:nvSpPr>
        <p:spPr>
          <a:xfrm>
            <a:off x="4482332" y="5013176"/>
            <a:ext cx="2205409"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7" name="右カーブ矢印 16">
            <a:extLst>
              <a:ext uri="{FF2B5EF4-FFF2-40B4-BE49-F238E27FC236}">
                <a16:creationId xmlns:a16="http://schemas.microsoft.com/office/drawing/2014/main" id="{BE4AB0A6-4BF2-C642-9BEF-2246FACF7B39}"/>
              </a:ext>
            </a:extLst>
          </p:cNvPr>
          <p:cNvSpPr/>
          <p:nvPr/>
        </p:nvSpPr>
        <p:spPr>
          <a:xfrm rot="1815101" flipV="1">
            <a:off x="3895506" y="3111040"/>
            <a:ext cx="936104" cy="1556273"/>
          </a:xfrm>
          <a:prstGeom prst="curved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8" name="テキスト ボックス 17">
            <a:extLst>
              <a:ext uri="{FF2B5EF4-FFF2-40B4-BE49-F238E27FC236}">
                <a16:creationId xmlns:a16="http://schemas.microsoft.com/office/drawing/2014/main" id="{8B936EE7-AEAB-9A4A-B2E3-41D0C30699E7}"/>
              </a:ext>
            </a:extLst>
          </p:cNvPr>
          <p:cNvSpPr txBox="1"/>
          <p:nvPr/>
        </p:nvSpPr>
        <p:spPr>
          <a:xfrm>
            <a:off x="6816080" y="5517232"/>
            <a:ext cx="5056192" cy="923330"/>
          </a:xfrm>
          <a:prstGeom prst="rect">
            <a:avLst/>
          </a:prstGeom>
          <a:noFill/>
        </p:spPr>
        <p:txBody>
          <a:bodyPr wrap="none" rtlCol="0">
            <a:spAutoFit/>
          </a:bodyPr>
          <a:lstStyle/>
          <a:p>
            <a:r>
              <a:rPr kumimoji="1" lang="ja-JP" altLang="en-US"/>
              <a:t>作家別、作品別、分野別リストから分析する著作を</a:t>
            </a:r>
            <a:endParaRPr kumimoji="1" lang="en-US" altLang="ja-JP" dirty="0"/>
          </a:p>
          <a:p>
            <a:r>
              <a:rPr lang="ja-JP" altLang="en-US"/>
              <a:t>選定し、「</a:t>
            </a:r>
            <a:r>
              <a:rPr lang="en-US" altLang="ja-JP" dirty="0"/>
              <a:t>HTML</a:t>
            </a:r>
            <a:r>
              <a:rPr lang="ja-JP" altLang="en-US"/>
              <a:t>で読む」で表示された文章から</a:t>
            </a:r>
            <a:endParaRPr lang="en-US" altLang="ja-JP" dirty="0"/>
          </a:p>
          <a:p>
            <a:r>
              <a:rPr lang="ja-JP" altLang="en-US" b="1">
                <a:solidFill>
                  <a:srgbClr val="FF0000"/>
                </a:solidFill>
              </a:rPr>
              <a:t>文章を</a:t>
            </a:r>
            <a:r>
              <a:rPr lang="en-US" altLang="ja-JP" b="1" dirty="0">
                <a:solidFill>
                  <a:srgbClr val="FF0000"/>
                </a:solidFill>
              </a:rPr>
              <a:t>1</a:t>
            </a:r>
            <a:r>
              <a:rPr lang="ja-JP" altLang="en-US" b="1">
                <a:solidFill>
                  <a:srgbClr val="FF0000"/>
                </a:solidFill>
              </a:rPr>
              <a:t>万字程度コピー</a:t>
            </a:r>
            <a:r>
              <a:rPr lang="ja-JP" altLang="en-US"/>
              <a:t>する。</a:t>
            </a:r>
            <a:endParaRPr kumimoji="1" lang="ja-JP" altLang="en-US"/>
          </a:p>
        </p:txBody>
      </p:sp>
      <p:pic>
        <p:nvPicPr>
          <p:cNvPr id="1026" name="Picture 2" descr="縦書きのイメージ図">
            <a:extLst>
              <a:ext uri="{FF2B5EF4-FFF2-40B4-BE49-F238E27FC236}">
                <a16:creationId xmlns:a16="http://schemas.microsoft.com/office/drawing/2014/main" id="{E239D0E6-46B6-A341-9307-8C53D3D09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632" y="10232"/>
            <a:ext cx="3492500" cy="2806700"/>
          </a:xfrm>
          <a:prstGeom prst="rect">
            <a:avLst/>
          </a:prstGeom>
          <a:noFill/>
          <a:extLst>
            <a:ext uri="{909E8E84-426E-40DD-AFC4-6F175D3DCCD1}">
              <a14:hiddenFill xmlns:a14="http://schemas.microsoft.com/office/drawing/2010/main">
                <a:solidFill>
                  <a:srgbClr val="FFFFFF"/>
                </a:solidFill>
              </a14:hiddenFill>
            </a:ext>
          </a:extLst>
        </p:spPr>
      </p:pic>
      <p:sp>
        <p:nvSpPr>
          <p:cNvPr id="20" name="右カーブ矢印 19">
            <a:extLst>
              <a:ext uri="{FF2B5EF4-FFF2-40B4-BE49-F238E27FC236}">
                <a16:creationId xmlns:a16="http://schemas.microsoft.com/office/drawing/2014/main" id="{D2A50333-AB90-844B-A67B-03C9338267C9}"/>
              </a:ext>
            </a:extLst>
          </p:cNvPr>
          <p:cNvSpPr/>
          <p:nvPr/>
        </p:nvSpPr>
        <p:spPr>
          <a:xfrm rot="1815101" flipV="1">
            <a:off x="7740298" y="418616"/>
            <a:ext cx="936104" cy="1556273"/>
          </a:xfrm>
          <a:prstGeom prst="curved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extLst>
      <p:ext uri="{BB962C8B-B14F-4D97-AF65-F5344CB8AC3E}">
        <p14:creationId xmlns:p14="http://schemas.microsoft.com/office/powerpoint/2010/main" val="321489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FE38730C-BC5A-B84D-A713-C5C181CBE3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884" y="1281113"/>
            <a:ext cx="10590231" cy="5075237"/>
          </a:xfrm>
        </p:spPr>
      </p:pic>
      <p:sp>
        <p:nvSpPr>
          <p:cNvPr id="6" name="タイトル 5">
            <a:extLst>
              <a:ext uri="{FF2B5EF4-FFF2-40B4-BE49-F238E27FC236}">
                <a16:creationId xmlns:a16="http://schemas.microsoft.com/office/drawing/2014/main" id="{0DF63266-7C0F-AC42-A13F-BFACD25D044C}"/>
              </a:ext>
            </a:extLst>
          </p:cNvPr>
          <p:cNvSpPr>
            <a:spLocks noGrp="1"/>
          </p:cNvSpPr>
          <p:nvPr>
            <p:ph type="title"/>
          </p:nvPr>
        </p:nvSpPr>
        <p:spPr/>
        <p:txBody>
          <a:bodyPr/>
          <a:lstStyle/>
          <a:p>
            <a:r>
              <a:rPr lang="en-US" altLang="ja-JP" dirty="0"/>
              <a:t>AI</a:t>
            </a:r>
            <a:r>
              <a:rPr lang="ja-JP" altLang="en-US"/>
              <a:t>テキストマイニング演習</a:t>
            </a:r>
            <a:endParaRPr kumimoji="1" lang="ja-JP" altLang="en-US"/>
          </a:p>
        </p:txBody>
      </p:sp>
      <p:sp>
        <p:nvSpPr>
          <p:cNvPr id="4" name="スライド番号プレースホルダー 3">
            <a:extLst>
              <a:ext uri="{FF2B5EF4-FFF2-40B4-BE49-F238E27FC236}">
                <a16:creationId xmlns:a16="http://schemas.microsoft.com/office/drawing/2014/main" id="{B71F6A3B-3972-7E4E-A441-9B76E95E0377}"/>
              </a:ext>
            </a:extLst>
          </p:cNvPr>
          <p:cNvSpPr>
            <a:spLocks noGrp="1"/>
          </p:cNvSpPr>
          <p:nvPr>
            <p:ph type="sldNum" sz="quarter" idx="12"/>
          </p:nvPr>
        </p:nvSpPr>
        <p:spPr/>
        <p:txBody>
          <a:bodyPr/>
          <a:lstStyle/>
          <a:p>
            <a:fld id="{AC026BDF-97B0-402E-8580-15579999136A}" type="slidenum">
              <a:rPr lang="ja-JP" altLang="en-US" smtClean="0"/>
              <a:pPr/>
              <a:t>8</a:t>
            </a:fld>
            <a:endParaRPr lang="ja-JP" altLang="en-US"/>
          </a:p>
        </p:txBody>
      </p:sp>
      <p:sp>
        <p:nvSpPr>
          <p:cNvPr id="7" name="テキスト プレースホルダー 6">
            <a:extLst>
              <a:ext uri="{FF2B5EF4-FFF2-40B4-BE49-F238E27FC236}">
                <a16:creationId xmlns:a16="http://schemas.microsoft.com/office/drawing/2014/main" id="{E495038A-976C-E742-935C-1E4DDA99586F}"/>
              </a:ext>
            </a:extLst>
          </p:cNvPr>
          <p:cNvSpPr>
            <a:spLocks noGrp="1"/>
          </p:cNvSpPr>
          <p:nvPr>
            <p:ph type="body" sz="quarter" idx="14"/>
          </p:nvPr>
        </p:nvSpPr>
        <p:spPr/>
        <p:txBody>
          <a:bodyPr/>
          <a:lstStyle/>
          <a:p>
            <a:r>
              <a:rPr lang="en-US" altLang="ja-JP" dirty="0"/>
              <a:t>AI</a:t>
            </a:r>
            <a:r>
              <a:rPr lang="ja-JP" altLang="en-US"/>
              <a:t>テキストマイニング</a:t>
            </a:r>
          </a:p>
        </p:txBody>
      </p:sp>
      <p:sp>
        <p:nvSpPr>
          <p:cNvPr id="10" name="下矢印 9">
            <a:extLst>
              <a:ext uri="{FF2B5EF4-FFF2-40B4-BE49-F238E27FC236}">
                <a16:creationId xmlns:a16="http://schemas.microsoft.com/office/drawing/2014/main" id="{6FE59056-921E-3A4A-84D4-780113C263AA}"/>
              </a:ext>
            </a:extLst>
          </p:cNvPr>
          <p:cNvSpPr/>
          <p:nvPr/>
        </p:nvSpPr>
        <p:spPr>
          <a:xfrm rot="6084372">
            <a:off x="6995599" y="5780593"/>
            <a:ext cx="498518" cy="595107"/>
          </a:xfrm>
          <a:prstGeom prst="downArrow">
            <a:avLst>
              <a:gd name="adj1" fmla="val 50000"/>
              <a:gd name="adj2" fmla="val 71222"/>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1" name="下矢印 10">
            <a:extLst>
              <a:ext uri="{FF2B5EF4-FFF2-40B4-BE49-F238E27FC236}">
                <a16:creationId xmlns:a16="http://schemas.microsoft.com/office/drawing/2014/main" id="{2DACDF64-1EEC-394E-92D3-7FA3CCEB9333}"/>
              </a:ext>
            </a:extLst>
          </p:cNvPr>
          <p:cNvSpPr/>
          <p:nvPr/>
        </p:nvSpPr>
        <p:spPr>
          <a:xfrm rot="16200000">
            <a:off x="2084802" y="4102773"/>
            <a:ext cx="498518" cy="447113"/>
          </a:xfrm>
          <a:prstGeom prst="downArrow">
            <a:avLst>
              <a:gd name="adj1" fmla="val 50000"/>
              <a:gd name="adj2" fmla="val 71222"/>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1FD70D11-2EFD-8542-9961-08B616E8ED4F}"/>
              </a:ext>
            </a:extLst>
          </p:cNvPr>
          <p:cNvSpPr txBox="1"/>
          <p:nvPr/>
        </p:nvSpPr>
        <p:spPr>
          <a:xfrm>
            <a:off x="42309" y="4003165"/>
            <a:ext cx="2068195" cy="646331"/>
          </a:xfrm>
          <a:prstGeom prst="rect">
            <a:avLst/>
          </a:prstGeom>
          <a:noFill/>
          <a:ln>
            <a:solidFill>
              <a:schemeClr val="accent2"/>
            </a:solidFill>
          </a:ln>
        </p:spPr>
        <p:txBody>
          <a:bodyPr wrap="none" rtlCol="0">
            <a:spAutoFit/>
          </a:bodyPr>
          <a:lstStyle/>
          <a:p>
            <a:r>
              <a:rPr kumimoji="1" lang="ja-JP" altLang="en-US"/>
              <a:t>①コピーした文章を</a:t>
            </a:r>
            <a:endParaRPr kumimoji="1" lang="en-US" altLang="ja-JP" dirty="0"/>
          </a:p>
          <a:p>
            <a:r>
              <a:rPr lang="ja-JP" altLang="en-US"/>
              <a:t>枠内にペースト</a:t>
            </a:r>
            <a:endParaRPr kumimoji="1" lang="ja-JP" altLang="en-US"/>
          </a:p>
        </p:txBody>
      </p:sp>
      <p:sp>
        <p:nvSpPr>
          <p:cNvPr id="13" name="テキスト ボックス 12">
            <a:extLst>
              <a:ext uri="{FF2B5EF4-FFF2-40B4-BE49-F238E27FC236}">
                <a16:creationId xmlns:a16="http://schemas.microsoft.com/office/drawing/2014/main" id="{A79F0283-A988-DD40-AC34-B368B347BD0B}"/>
              </a:ext>
            </a:extLst>
          </p:cNvPr>
          <p:cNvSpPr txBox="1"/>
          <p:nvPr/>
        </p:nvSpPr>
        <p:spPr>
          <a:xfrm>
            <a:off x="9063888" y="4365104"/>
            <a:ext cx="2792752" cy="646331"/>
          </a:xfrm>
          <a:prstGeom prst="rect">
            <a:avLst/>
          </a:prstGeom>
          <a:noFill/>
          <a:ln>
            <a:solidFill>
              <a:schemeClr val="accent2"/>
            </a:solidFill>
          </a:ln>
        </p:spPr>
        <p:txBody>
          <a:bodyPr wrap="none" rtlCol="0">
            <a:spAutoFit/>
          </a:bodyPr>
          <a:lstStyle/>
          <a:p>
            <a:r>
              <a:rPr lang="ja-JP" altLang="en-US"/>
              <a:t>②</a:t>
            </a:r>
            <a:r>
              <a:rPr lang="en-US" altLang="ja-JP" dirty="0"/>
              <a:t>1</a:t>
            </a:r>
            <a:r>
              <a:rPr lang="ja-JP" altLang="en-US"/>
              <a:t>万字以下になるように</a:t>
            </a:r>
            <a:endParaRPr lang="en-US" altLang="ja-JP" dirty="0"/>
          </a:p>
          <a:p>
            <a:r>
              <a:rPr kumimoji="1" lang="ja-JP" altLang="en-US"/>
              <a:t>文章を部分的に削除・調整</a:t>
            </a:r>
          </a:p>
        </p:txBody>
      </p:sp>
      <p:sp>
        <p:nvSpPr>
          <p:cNvPr id="14" name="下矢印 13">
            <a:extLst>
              <a:ext uri="{FF2B5EF4-FFF2-40B4-BE49-F238E27FC236}">
                <a16:creationId xmlns:a16="http://schemas.microsoft.com/office/drawing/2014/main" id="{351E7AFA-6714-5843-9893-A56405B16E34}"/>
              </a:ext>
            </a:extLst>
          </p:cNvPr>
          <p:cNvSpPr/>
          <p:nvPr/>
        </p:nvSpPr>
        <p:spPr>
          <a:xfrm>
            <a:off x="9619915" y="5011436"/>
            <a:ext cx="498518" cy="391367"/>
          </a:xfrm>
          <a:prstGeom prst="downArrow">
            <a:avLst>
              <a:gd name="adj1" fmla="val 50000"/>
              <a:gd name="adj2" fmla="val 5429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テキスト ボックス 14">
            <a:extLst>
              <a:ext uri="{FF2B5EF4-FFF2-40B4-BE49-F238E27FC236}">
                <a16:creationId xmlns:a16="http://schemas.microsoft.com/office/drawing/2014/main" id="{12CB0AEA-882B-284A-90C3-8A370D7D9E49}"/>
              </a:ext>
            </a:extLst>
          </p:cNvPr>
          <p:cNvSpPr txBox="1"/>
          <p:nvPr/>
        </p:nvSpPr>
        <p:spPr>
          <a:xfrm>
            <a:off x="7540576" y="5877272"/>
            <a:ext cx="3667992" cy="646331"/>
          </a:xfrm>
          <a:prstGeom prst="rect">
            <a:avLst/>
          </a:prstGeom>
          <a:noFill/>
          <a:ln>
            <a:solidFill>
              <a:schemeClr val="accent2"/>
            </a:solidFill>
          </a:ln>
        </p:spPr>
        <p:txBody>
          <a:bodyPr wrap="none" rtlCol="0">
            <a:spAutoFit/>
          </a:bodyPr>
          <a:lstStyle/>
          <a:p>
            <a:r>
              <a:rPr lang="en-US" altLang="ja-JP" dirty="0"/>
              <a:t>③</a:t>
            </a:r>
            <a:r>
              <a:rPr lang="ja-JP" altLang="en-US"/>
              <a:t>「テキストマイニングする」ボタンを</a:t>
            </a:r>
            <a:endParaRPr lang="en-US" altLang="ja-JP" dirty="0"/>
          </a:p>
          <a:p>
            <a:r>
              <a:rPr lang="ja-JP" altLang="en-US"/>
              <a:t>クリック</a:t>
            </a:r>
            <a:r>
              <a:rPr kumimoji="1" lang="ja-JP" altLang="en-US"/>
              <a:t>して分析実行</a:t>
            </a:r>
          </a:p>
        </p:txBody>
      </p:sp>
      <p:sp>
        <p:nvSpPr>
          <p:cNvPr id="16" name="フッター プレースホルダー 2">
            <a:extLst>
              <a:ext uri="{FF2B5EF4-FFF2-40B4-BE49-F238E27FC236}">
                <a16:creationId xmlns:a16="http://schemas.microsoft.com/office/drawing/2014/main" id="{9A7E50B8-4E75-5546-B5BB-96A72B9858EF}"/>
              </a:ext>
            </a:extLst>
          </p:cNvPr>
          <p:cNvSpPr txBox="1">
            <a:spLocks/>
          </p:cNvSpPr>
          <p:nvPr/>
        </p:nvSpPr>
        <p:spPr>
          <a:xfrm>
            <a:off x="7752185" y="476672"/>
            <a:ext cx="3863362" cy="487286"/>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 altLang="ja-JP" sz="1600">
                <a:hlinkClick r:id="rId3"/>
              </a:rPr>
              <a:t>https://textmining.userlocal.jp/</a:t>
            </a:r>
            <a:endParaRPr lang="ja-JP" altLang="en-US" sz="1600"/>
          </a:p>
        </p:txBody>
      </p:sp>
      <p:pic>
        <p:nvPicPr>
          <p:cNvPr id="17" name="図 16">
            <a:extLst>
              <a:ext uri="{FF2B5EF4-FFF2-40B4-BE49-F238E27FC236}">
                <a16:creationId xmlns:a16="http://schemas.microsoft.com/office/drawing/2014/main" id="{DF44C52D-E8BC-D34C-9715-D7A988DB9055}"/>
              </a:ext>
            </a:extLst>
          </p:cNvPr>
          <p:cNvPicPr>
            <a:picLocks noChangeAspect="1"/>
          </p:cNvPicPr>
          <p:nvPr/>
        </p:nvPicPr>
        <p:blipFill>
          <a:blip r:embed="rId4"/>
          <a:stretch>
            <a:fillRect/>
          </a:stretch>
        </p:blipFill>
        <p:spPr>
          <a:xfrm>
            <a:off x="6618871" y="61394"/>
            <a:ext cx="4739955" cy="487286"/>
          </a:xfrm>
          <a:prstGeom prst="rect">
            <a:avLst/>
          </a:prstGeom>
        </p:spPr>
      </p:pic>
    </p:spTree>
    <p:extLst>
      <p:ext uri="{BB962C8B-B14F-4D97-AF65-F5344CB8AC3E}">
        <p14:creationId xmlns:p14="http://schemas.microsoft.com/office/powerpoint/2010/main" val="287751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AE9ECA8-3CAC-C648-8A93-86B5ED20B4F9}"/>
              </a:ext>
            </a:extLst>
          </p:cNvPr>
          <p:cNvSpPr>
            <a:spLocks noGrp="1"/>
          </p:cNvSpPr>
          <p:nvPr>
            <p:ph type="ftr" sz="quarter" idx="4294967295"/>
          </p:nvPr>
        </p:nvSpPr>
        <p:spPr>
          <a:xfrm>
            <a:off x="7752185" y="476672"/>
            <a:ext cx="3863362" cy="487286"/>
          </a:xfrm>
          <a:prstGeom prst="rect">
            <a:avLst/>
          </a:prstGeom>
        </p:spPr>
        <p:txBody>
          <a:bodyPr/>
          <a:lstStyle/>
          <a:p>
            <a:r>
              <a:rPr lang="en" altLang="ja-JP" sz="1600" dirty="0">
                <a:hlinkClick r:id="rId2"/>
              </a:rPr>
              <a:t>https://textmining.userlocal.jp/</a:t>
            </a:r>
            <a:endParaRPr lang="ja-JP" altLang="en-US" sz="1600"/>
          </a:p>
        </p:txBody>
      </p:sp>
      <p:sp>
        <p:nvSpPr>
          <p:cNvPr id="4" name="スライド番号プレースホルダー 3">
            <a:extLst>
              <a:ext uri="{FF2B5EF4-FFF2-40B4-BE49-F238E27FC236}">
                <a16:creationId xmlns:a16="http://schemas.microsoft.com/office/drawing/2014/main" id="{0F50EEB4-73E5-7244-89BE-68B5F3B6F2C8}"/>
              </a:ext>
            </a:extLst>
          </p:cNvPr>
          <p:cNvSpPr>
            <a:spLocks noGrp="1"/>
          </p:cNvSpPr>
          <p:nvPr>
            <p:ph type="sldNum" sz="quarter" idx="12"/>
          </p:nvPr>
        </p:nvSpPr>
        <p:spPr/>
        <p:txBody>
          <a:bodyPr/>
          <a:lstStyle/>
          <a:p>
            <a:fld id="{AC026BDF-97B0-402E-8580-15579999136A}" type="slidenum">
              <a:rPr lang="ja-JP" altLang="en-US" smtClean="0"/>
              <a:pPr/>
              <a:t>9</a:t>
            </a:fld>
            <a:endParaRPr lang="ja-JP" altLang="en-US"/>
          </a:p>
        </p:txBody>
      </p:sp>
      <p:sp>
        <p:nvSpPr>
          <p:cNvPr id="5" name="テキスト プレースホルダー 4">
            <a:extLst>
              <a:ext uri="{FF2B5EF4-FFF2-40B4-BE49-F238E27FC236}">
                <a16:creationId xmlns:a16="http://schemas.microsoft.com/office/drawing/2014/main" id="{7D54732D-A441-3F4F-8DC3-07226D48C353}"/>
              </a:ext>
            </a:extLst>
          </p:cNvPr>
          <p:cNvSpPr>
            <a:spLocks noGrp="1"/>
          </p:cNvSpPr>
          <p:nvPr>
            <p:ph type="body" sz="quarter" idx="13"/>
          </p:nvPr>
        </p:nvSpPr>
        <p:spPr>
          <a:xfrm>
            <a:off x="527051" y="1196753"/>
            <a:ext cx="11137900" cy="864096"/>
          </a:xfrm>
        </p:spPr>
        <p:txBody>
          <a:bodyPr>
            <a:normAutofit fontScale="77500" lnSpcReduction="20000"/>
          </a:bodyPr>
          <a:lstStyle/>
          <a:p>
            <a:r>
              <a:rPr kumimoji="1" lang="ja-JP" altLang="en-US"/>
              <a:t>出現頻度が高い単語を選び、頻度に応じた大きさで図示</a:t>
            </a:r>
            <a:endParaRPr kumimoji="1" lang="en-US" altLang="ja-JP" dirty="0"/>
          </a:p>
          <a:p>
            <a:r>
              <a:rPr kumimoji="1" lang="ja-JP" altLang="en-US"/>
              <a:t>青色：名詞、赤色：動詞、緑色：形容詞、灰色：感動詞</a:t>
            </a:r>
          </a:p>
        </p:txBody>
      </p:sp>
      <p:sp>
        <p:nvSpPr>
          <p:cNvPr id="6" name="タイトル 5">
            <a:extLst>
              <a:ext uri="{FF2B5EF4-FFF2-40B4-BE49-F238E27FC236}">
                <a16:creationId xmlns:a16="http://schemas.microsoft.com/office/drawing/2014/main" id="{C60520DC-13FE-8C4C-A994-B43B3560075F}"/>
              </a:ext>
            </a:extLst>
          </p:cNvPr>
          <p:cNvSpPr>
            <a:spLocks noGrp="1"/>
          </p:cNvSpPr>
          <p:nvPr>
            <p:ph type="title"/>
          </p:nvPr>
        </p:nvSpPr>
        <p:spPr/>
        <p:txBody>
          <a:bodyPr/>
          <a:lstStyle/>
          <a:p>
            <a:r>
              <a:rPr kumimoji="1" lang="ja-JP" altLang="en-US"/>
              <a:t>ワードクラウド</a:t>
            </a:r>
          </a:p>
        </p:txBody>
      </p:sp>
      <p:sp>
        <p:nvSpPr>
          <p:cNvPr id="7" name="テキスト プレースホルダー 6">
            <a:extLst>
              <a:ext uri="{FF2B5EF4-FFF2-40B4-BE49-F238E27FC236}">
                <a16:creationId xmlns:a16="http://schemas.microsoft.com/office/drawing/2014/main" id="{EDA88477-2164-204A-A8FA-338B92284DC6}"/>
              </a:ext>
            </a:extLst>
          </p:cNvPr>
          <p:cNvSpPr>
            <a:spLocks noGrp="1"/>
          </p:cNvSpPr>
          <p:nvPr>
            <p:ph type="body" sz="quarter" idx="14"/>
          </p:nvPr>
        </p:nvSpPr>
        <p:spPr/>
        <p:txBody>
          <a:bodyPr/>
          <a:lstStyle/>
          <a:p>
            <a:r>
              <a:rPr lang="en-US" altLang="ja-JP" dirty="0"/>
              <a:t>AI</a:t>
            </a:r>
            <a:r>
              <a:rPr lang="ja-JP" altLang="en-US"/>
              <a:t>テキストマイニング</a:t>
            </a:r>
            <a:endParaRPr kumimoji="1" lang="ja-JP" altLang="en-US"/>
          </a:p>
        </p:txBody>
      </p:sp>
      <p:sp>
        <p:nvSpPr>
          <p:cNvPr id="13" name="テキスト ボックス 12">
            <a:extLst>
              <a:ext uri="{FF2B5EF4-FFF2-40B4-BE49-F238E27FC236}">
                <a16:creationId xmlns:a16="http://schemas.microsoft.com/office/drawing/2014/main" id="{F8064FB5-573A-2444-9792-26087AD27E2C}"/>
              </a:ext>
            </a:extLst>
          </p:cNvPr>
          <p:cNvSpPr txBox="1"/>
          <p:nvPr/>
        </p:nvSpPr>
        <p:spPr>
          <a:xfrm>
            <a:off x="295578" y="6093296"/>
            <a:ext cx="2416046" cy="369332"/>
          </a:xfrm>
          <a:prstGeom prst="rect">
            <a:avLst/>
          </a:prstGeom>
          <a:noFill/>
        </p:spPr>
        <p:txBody>
          <a:bodyPr wrap="none" rtlCol="0">
            <a:spAutoFit/>
          </a:bodyPr>
          <a:lstStyle/>
          <a:p>
            <a:r>
              <a:rPr kumimoji="1" lang="ja-JP" altLang="en-US"/>
              <a:t>芥川龍之介　「羅生門」</a:t>
            </a:r>
          </a:p>
        </p:txBody>
      </p:sp>
      <p:grpSp>
        <p:nvGrpSpPr>
          <p:cNvPr id="8" name="グループ化 7">
            <a:extLst>
              <a:ext uri="{FF2B5EF4-FFF2-40B4-BE49-F238E27FC236}">
                <a16:creationId xmlns:a16="http://schemas.microsoft.com/office/drawing/2014/main" id="{04B08F13-89B0-6349-A27E-06E9C757BC43}"/>
              </a:ext>
            </a:extLst>
          </p:cNvPr>
          <p:cNvGrpSpPr/>
          <p:nvPr/>
        </p:nvGrpSpPr>
        <p:grpSpPr>
          <a:xfrm>
            <a:off x="623392" y="2060848"/>
            <a:ext cx="7704856" cy="4433927"/>
            <a:chOff x="839416" y="2060848"/>
            <a:chExt cx="8174379" cy="4704124"/>
          </a:xfrm>
        </p:grpSpPr>
        <p:pic>
          <p:nvPicPr>
            <p:cNvPr id="12" name="コンテンツ プレースホルダー 8">
              <a:extLst>
                <a:ext uri="{FF2B5EF4-FFF2-40B4-BE49-F238E27FC236}">
                  <a16:creationId xmlns:a16="http://schemas.microsoft.com/office/drawing/2014/main" id="{21F21ACC-9FB0-1B4D-886A-B16A6062CE1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407" t="24160" r="17201" b="8523"/>
            <a:stretch/>
          </p:blipFill>
          <p:spPr>
            <a:xfrm>
              <a:off x="839416" y="2060848"/>
              <a:ext cx="8174379" cy="4704124"/>
            </a:xfrm>
            <a:prstGeom prst="rect">
              <a:avLst/>
            </a:prstGeom>
            <a:ln w="6350">
              <a:noFill/>
            </a:ln>
          </p:spPr>
        </p:pic>
        <p:grpSp>
          <p:nvGrpSpPr>
            <p:cNvPr id="16" name="グループ化 15">
              <a:extLst>
                <a:ext uri="{FF2B5EF4-FFF2-40B4-BE49-F238E27FC236}">
                  <a16:creationId xmlns:a16="http://schemas.microsoft.com/office/drawing/2014/main" id="{E6C43E5D-C608-2B47-99BC-4C63FE1ED5A4}"/>
                </a:ext>
              </a:extLst>
            </p:cNvPr>
            <p:cNvGrpSpPr/>
            <p:nvPr/>
          </p:nvGrpSpPr>
          <p:grpSpPr>
            <a:xfrm>
              <a:off x="4172448" y="3284984"/>
              <a:ext cx="3411747" cy="2088232"/>
              <a:chOff x="4727848" y="3284984"/>
              <a:chExt cx="3411747" cy="2088232"/>
            </a:xfrm>
          </p:grpSpPr>
          <p:sp>
            <p:nvSpPr>
              <p:cNvPr id="14" name="円/楕円 13">
                <a:extLst>
                  <a:ext uri="{FF2B5EF4-FFF2-40B4-BE49-F238E27FC236}">
                    <a16:creationId xmlns:a16="http://schemas.microsoft.com/office/drawing/2014/main" id="{783C2F17-A6BE-1F46-A83E-2CFF88C75530}"/>
                  </a:ext>
                </a:extLst>
              </p:cNvPr>
              <p:cNvSpPr/>
              <p:nvPr/>
            </p:nvSpPr>
            <p:spPr>
              <a:xfrm>
                <a:off x="4727848" y="3284984"/>
                <a:ext cx="2088232" cy="1296144"/>
              </a:xfrm>
              <a:prstGeom prst="ellipse">
                <a:avLst/>
              </a:prstGeom>
              <a:solidFill>
                <a:srgbClr val="FF40FF">
                  <a:alpha val="29804"/>
                </a:srgbClr>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円/楕円 14">
                <a:extLst>
                  <a:ext uri="{FF2B5EF4-FFF2-40B4-BE49-F238E27FC236}">
                    <a16:creationId xmlns:a16="http://schemas.microsoft.com/office/drawing/2014/main" id="{6E0AAFD0-A7F2-7641-90BC-F78051E77FFA}"/>
                  </a:ext>
                </a:extLst>
              </p:cNvPr>
              <p:cNvSpPr/>
              <p:nvPr/>
            </p:nvSpPr>
            <p:spPr>
              <a:xfrm>
                <a:off x="6816080" y="4456751"/>
                <a:ext cx="1323515" cy="916465"/>
              </a:xfrm>
              <a:prstGeom prst="ellipse">
                <a:avLst/>
              </a:prstGeom>
              <a:solidFill>
                <a:srgbClr val="FF40FF">
                  <a:alpha val="29804"/>
                </a:srgbClr>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20" name="円/楕円 19">
              <a:extLst>
                <a:ext uri="{FF2B5EF4-FFF2-40B4-BE49-F238E27FC236}">
                  <a16:creationId xmlns:a16="http://schemas.microsoft.com/office/drawing/2014/main" id="{C89EA221-9301-5343-9B8E-7DD0D662C500}"/>
                </a:ext>
              </a:extLst>
            </p:cNvPr>
            <p:cNvSpPr/>
            <p:nvPr/>
          </p:nvSpPr>
          <p:spPr>
            <a:xfrm>
              <a:off x="4892528" y="5042203"/>
              <a:ext cx="2088232" cy="763061"/>
            </a:xfrm>
            <a:prstGeom prst="ellipse">
              <a:avLst/>
            </a:prstGeom>
            <a:solidFill>
              <a:srgbClr val="FF40FF">
                <a:alpha val="29804"/>
              </a:srgbClr>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nvGrpSpPr>
            <p:cNvPr id="24" name="グループ化 23">
              <a:extLst>
                <a:ext uri="{FF2B5EF4-FFF2-40B4-BE49-F238E27FC236}">
                  <a16:creationId xmlns:a16="http://schemas.microsoft.com/office/drawing/2014/main" id="{20C7B64C-DF59-3F4E-AFB5-5B67475328C7}"/>
                </a:ext>
              </a:extLst>
            </p:cNvPr>
            <p:cNvGrpSpPr/>
            <p:nvPr/>
          </p:nvGrpSpPr>
          <p:grpSpPr>
            <a:xfrm>
              <a:off x="2419177" y="2852936"/>
              <a:ext cx="3193431" cy="3312368"/>
              <a:chOff x="2974577" y="2852936"/>
              <a:chExt cx="3193431" cy="3312368"/>
            </a:xfrm>
          </p:grpSpPr>
          <p:grpSp>
            <p:nvGrpSpPr>
              <p:cNvPr id="17" name="グループ化 16">
                <a:extLst>
                  <a:ext uri="{FF2B5EF4-FFF2-40B4-BE49-F238E27FC236}">
                    <a16:creationId xmlns:a16="http://schemas.microsoft.com/office/drawing/2014/main" id="{F0A35C8D-7E07-CB4A-A6CD-2481F8E14BDF}"/>
                  </a:ext>
                </a:extLst>
              </p:cNvPr>
              <p:cNvGrpSpPr/>
              <p:nvPr/>
            </p:nvGrpSpPr>
            <p:grpSpPr>
              <a:xfrm>
                <a:off x="3052897" y="4365104"/>
                <a:ext cx="3115111" cy="1800200"/>
                <a:chOff x="3740890" y="3602044"/>
                <a:chExt cx="3115111" cy="1800200"/>
              </a:xfrm>
            </p:grpSpPr>
            <p:sp>
              <p:nvSpPr>
                <p:cNvPr id="18" name="円/楕円 17">
                  <a:extLst>
                    <a:ext uri="{FF2B5EF4-FFF2-40B4-BE49-F238E27FC236}">
                      <a16:creationId xmlns:a16="http://schemas.microsoft.com/office/drawing/2014/main" id="{D3C21268-F474-F94C-B786-9249590EE95A}"/>
                    </a:ext>
                  </a:extLst>
                </p:cNvPr>
                <p:cNvSpPr/>
                <p:nvPr/>
              </p:nvSpPr>
              <p:spPr>
                <a:xfrm>
                  <a:off x="4767769" y="3602044"/>
                  <a:ext cx="2088232" cy="763060"/>
                </a:xfrm>
                <a:prstGeom prst="ellipse">
                  <a:avLst/>
                </a:prstGeom>
                <a:solidFill>
                  <a:srgbClr val="FF40FF">
                    <a:alpha val="29804"/>
                  </a:srgbClr>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9" name="円/楕円 18">
                  <a:extLst>
                    <a:ext uri="{FF2B5EF4-FFF2-40B4-BE49-F238E27FC236}">
                      <a16:creationId xmlns:a16="http://schemas.microsoft.com/office/drawing/2014/main" id="{7167FB7C-E300-074D-BF0A-4B684D723744}"/>
                    </a:ext>
                  </a:extLst>
                </p:cNvPr>
                <p:cNvSpPr/>
                <p:nvPr/>
              </p:nvSpPr>
              <p:spPr>
                <a:xfrm>
                  <a:off x="3740890" y="4639183"/>
                  <a:ext cx="2395031" cy="763061"/>
                </a:xfrm>
                <a:prstGeom prst="ellipse">
                  <a:avLst/>
                </a:prstGeom>
                <a:solidFill>
                  <a:srgbClr val="FF40FF">
                    <a:alpha val="29804"/>
                  </a:srgbClr>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21" name="グループ化 20">
                <a:extLst>
                  <a:ext uri="{FF2B5EF4-FFF2-40B4-BE49-F238E27FC236}">
                    <a16:creationId xmlns:a16="http://schemas.microsoft.com/office/drawing/2014/main" id="{35DF60E8-71B8-A44E-BB11-87DFA76ECF7F}"/>
                  </a:ext>
                </a:extLst>
              </p:cNvPr>
              <p:cNvGrpSpPr/>
              <p:nvPr/>
            </p:nvGrpSpPr>
            <p:grpSpPr>
              <a:xfrm>
                <a:off x="2974577" y="2852936"/>
                <a:ext cx="1753271" cy="2666002"/>
                <a:chOff x="4868690" y="4029806"/>
                <a:chExt cx="1753271" cy="2666002"/>
              </a:xfrm>
            </p:grpSpPr>
            <p:sp>
              <p:nvSpPr>
                <p:cNvPr id="22" name="円/楕円 21">
                  <a:extLst>
                    <a:ext uri="{FF2B5EF4-FFF2-40B4-BE49-F238E27FC236}">
                      <a16:creationId xmlns:a16="http://schemas.microsoft.com/office/drawing/2014/main" id="{356D904B-0FFC-4E4F-A196-B8186F48CFEF}"/>
                    </a:ext>
                  </a:extLst>
                </p:cNvPr>
                <p:cNvSpPr/>
                <p:nvPr/>
              </p:nvSpPr>
              <p:spPr>
                <a:xfrm rot="1783235">
                  <a:off x="4947010" y="5519779"/>
                  <a:ext cx="1674951" cy="1176029"/>
                </a:xfrm>
                <a:prstGeom prst="ellipse">
                  <a:avLst/>
                </a:prstGeom>
                <a:solidFill>
                  <a:srgbClr val="FF40FF">
                    <a:alpha val="29804"/>
                  </a:srgbClr>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3" name="円/楕円 22">
                  <a:extLst>
                    <a:ext uri="{FF2B5EF4-FFF2-40B4-BE49-F238E27FC236}">
                      <a16:creationId xmlns:a16="http://schemas.microsoft.com/office/drawing/2014/main" id="{90FBE5AA-CF3A-6F45-A9F7-0906B59356F7}"/>
                    </a:ext>
                  </a:extLst>
                </p:cNvPr>
                <p:cNvSpPr/>
                <p:nvPr/>
              </p:nvSpPr>
              <p:spPr>
                <a:xfrm>
                  <a:off x="4868690" y="4029806"/>
                  <a:ext cx="1105199" cy="865610"/>
                </a:xfrm>
                <a:prstGeom prst="ellipse">
                  <a:avLst/>
                </a:prstGeom>
                <a:solidFill>
                  <a:srgbClr val="FF40FF">
                    <a:alpha val="29804"/>
                  </a:srgbClr>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grpSp>
      <p:sp>
        <p:nvSpPr>
          <p:cNvPr id="27" name="テキスト ボックス 26">
            <a:extLst>
              <a:ext uri="{FF2B5EF4-FFF2-40B4-BE49-F238E27FC236}">
                <a16:creationId xmlns:a16="http://schemas.microsoft.com/office/drawing/2014/main" id="{1E8679F3-73A2-D347-924E-C14C7078D8E8}"/>
              </a:ext>
            </a:extLst>
          </p:cNvPr>
          <p:cNvSpPr txBox="1"/>
          <p:nvPr/>
        </p:nvSpPr>
        <p:spPr>
          <a:xfrm>
            <a:off x="8291114" y="2389893"/>
            <a:ext cx="3637534" cy="1938992"/>
          </a:xfrm>
          <a:prstGeom prst="rect">
            <a:avLst/>
          </a:prstGeom>
          <a:noFill/>
        </p:spPr>
        <p:txBody>
          <a:bodyPr wrap="square" lIns="0" tIns="0" rIns="0" bIns="0" rtlCol="0">
            <a:spAutoFit/>
          </a:bodyPr>
          <a:lstStyle/>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主人公である「下人」や「老婆」</a:t>
            </a:r>
            <a:r>
              <a:rPr lang="ja-JP" altLang="en-US">
                <a:latin typeface="Meiryo UI" panose="020B0604030504040204" pitchFamily="34" charset="-128"/>
                <a:ea typeface="Meiryo UI" panose="020B0604030504040204" pitchFamily="34" charset="-128"/>
              </a:rPr>
              <a:t>の頻度が非常に高い。</a:t>
            </a:r>
            <a:endParaRPr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lang="ja-JP" altLang="en-US">
                <a:latin typeface="Meiryo UI" panose="020B0604030504040204" pitchFamily="34" charset="-128"/>
                <a:ea typeface="Meiryo UI" panose="020B0604030504040204" pitchFamily="34" charset="-128"/>
              </a:rPr>
              <a:t>下人</a:t>
            </a:r>
            <a:r>
              <a:rPr kumimoji="1" lang="ja-JP" altLang="en-US">
                <a:latin typeface="Meiryo UI" panose="020B0604030504040204" pitchFamily="34" charset="-128"/>
                <a:ea typeface="Meiryo UI" panose="020B0604030504040204" pitchFamily="34" charset="-128"/>
              </a:rPr>
              <a:t>の特徴である「面皰（にきび）」が頻度が高く強調されている。</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lang="ja-JP" altLang="en-US">
                <a:latin typeface="Meiryo UI" panose="020B0604030504040204" pitchFamily="34" charset="-128"/>
                <a:ea typeface="Meiryo UI" panose="020B0604030504040204" pitchFamily="34" charset="-128"/>
              </a:rPr>
              <a:t>舞台である羅生門と梯子、さらに状況を示す陰鬱な印象を与える言葉が多く使用されている。</a:t>
            </a:r>
            <a:endParaRPr kumimoji="1" lang="en-US" altLang="ja-JP" dirty="0">
              <a:latin typeface="Meiryo UI" panose="020B0604030504040204" pitchFamily="34" charset="-128"/>
              <a:ea typeface="Meiryo UI" panose="020B0604030504040204" pitchFamily="34" charset="-128"/>
            </a:endParaRPr>
          </a:p>
        </p:txBody>
      </p:sp>
      <p:pic>
        <p:nvPicPr>
          <p:cNvPr id="2" name="図 1">
            <a:extLst>
              <a:ext uri="{FF2B5EF4-FFF2-40B4-BE49-F238E27FC236}">
                <a16:creationId xmlns:a16="http://schemas.microsoft.com/office/drawing/2014/main" id="{4D485202-BB8C-F54E-B53A-FF295813701C}"/>
              </a:ext>
            </a:extLst>
          </p:cNvPr>
          <p:cNvPicPr>
            <a:picLocks noChangeAspect="1"/>
          </p:cNvPicPr>
          <p:nvPr/>
        </p:nvPicPr>
        <p:blipFill>
          <a:blip r:embed="rId4"/>
          <a:stretch>
            <a:fillRect/>
          </a:stretch>
        </p:blipFill>
        <p:spPr>
          <a:xfrm>
            <a:off x="6618871" y="61394"/>
            <a:ext cx="4739955" cy="487286"/>
          </a:xfrm>
          <a:prstGeom prst="rect">
            <a:avLst/>
          </a:prstGeom>
        </p:spPr>
      </p:pic>
    </p:spTree>
    <p:extLst>
      <p:ext uri="{BB962C8B-B14F-4D97-AF65-F5344CB8AC3E}">
        <p14:creationId xmlns:p14="http://schemas.microsoft.com/office/powerpoint/2010/main" val="13174398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9050">
          <a:solidFill>
            <a:srgbClr val="FF0000"/>
          </a:solidFill>
        </a:ln>
      </a:spPr>
      <a:bodyPr rtlCol="0" anchor="ctr"/>
      <a:lstStyle>
        <a:defPPr algn="ctr">
          <a:defRPr kumimoji="1"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86E20ECB-A5C2-D040-8E76-57FAAEAA2B02}" vid="{6102943B-52AD-BA4D-AC26-286A1C21306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​​テーマ</Template>
  <TotalTime>37082</TotalTime>
  <Words>1786</Words>
  <Application>Microsoft Macintosh PowerPoint</Application>
  <PresentationFormat>ワイド画面</PresentationFormat>
  <Paragraphs>292</Paragraphs>
  <Slides>22</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Meiryo UI</vt:lpstr>
      <vt:lpstr>Arial</vt:lpstr>
      <vt:lpstr>Calibri</vt:lpstr>
      <vt:lpstr>Wingdings</vt:lpstr>
      <vt:lpstr>Office ​​テーマ</vt:lpstr>
      <vt:lpstr>データサイエンス・リテラシー（１）</vt:lpstr>
      <vt:lpstr>Table of Contents</vt:lpstr>
      <vt:lpstr>PowerPoint プレゼンテーション</vt:lpstr>
      <vt:lpstr>PowerPoint プレゼンテーション</vt:lpstr>
      <vt:lpstr>機械翻訳</vt:lpstr>
      <vt:lpstr>AIテキストマイニング演習</vt:lpstr>
      <vt:lpstr>青空文庫　ーオープンデータ</vt:lpstr>
      <vt:lpstr>AIテキストマイニング演習</vt:lpstr>
      <vt:lpstr>ワードクラウド</vt:lpstr>
      <vt:lpstr>単語出現頻度</vt:lpstr>
      <vt:lpstr>共起キーワード</vt:lpstr>
      <vt:lpstr>階層的クラスタリング</vt:lpstr>
      <vt:lpstr>Table of Contents</vt:lpstr>
      <vt:lpstr>AIテキストマイニング演習（グループ）</vt:lpstr>
      <vt:lpstr>AIテキストマイニング演習（グループ）</vt:lpstr>
      <vt:lpstr>AIテキストマイニング演習（グループ）</vt:lpstr>
      <vt:lpstr>AIテキストマイニング演習（グループ）</vt:lpstr>
      <vt:lpstr>AIテキストマイニング演習（グループ）　</vt:lpstr>
      <vt:lpstr>テキストマイニング分析結果の発表</vt:lpstr>
      <vt:lpstr>データの収集</vt:lpstr>
      <vt:lpstr>データの収集</vt:lpstr>
      <vt:lpstr>テキストマイニング分析結果の発表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データサイエンスリテラシー</dc:title>
  <dc:creator>KAWAI Takazumi</dc:creator>
  <cp:lastModifiedBy>KAWAI Takazumi</cp:lastModifiedBy>
  <cp:revision>735</cp:revision>
  <cp:lastPrinted>2020-07-06T01:07:31Z</cp:lastPrinted>
  <dcterms:created xsi:type="dcterms:W3CDTF">2020-06-02T07:08:32Z</dcterms:created>
  <dcterms:modified xsi:type="dcterms:W3CDTF">2021-06-30T08:48:57Z</dcterms:modified>
</cp:coreProperties>
</file>