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486" r:id="rId2"/>
    <p:sldId id="1332" r:id="rId3"/>
    <p:sldId id="526" r:id="rId4"/>
    <p:sldId id="1071" r:id="rId5"/>
    <p:sldId id="516" r:id="rId6"/>
    <p:sldId id="1070" r:id="rId7"/>
    <p:sldId id="518" r:id="rId8"/>
    <p:sldId id="519" r:id="rId9"/>
    <p:sldId id="256" r:id="rId10"/>
    <p:sldId id="257" r:id="rId11"/>
    <p:sldId id="1072" r:id="rId12"/>
    <p:sldId id="258" r:id="rId13"/>
    <p:sldId id="1073" r:id="rId14"/>
    <p:sldId id="259" r:id="rId15"/>
    <p:sldId id="1074" r:id="rId16"/>
    <p:sldId id="1337" r:id="rId17"/>
    <p:sldId id="1338" r:id="rId18"/>
    <p:sldId id="1343" r:id="rId19"/>
    <p:sldId id="1344" r:id="rId20"/>
    <p:sldId id="1345" r:id="rId21"/>
    <p:sldId id="1346" r:id="rId22"/>
    <p:sldId id="1347" r:id="rId23"/>
    <p:sldId id="524" r:id="rId24"/>
    <p:sldId id="521" r:id="rId25"/>
    <p:sldId id="528" r:id="rId26"/>
    <p:sldId id="1333" r:id="rId27"/>
    <p:sldId id="1334" r:id="rId28"/>
    <p:sldId id="1335" r:id="rId29"/>
    <p:sldId id="513" r:id="rId30"/>
    <p:sldId id="548" r:id="rId31"/>
    <p:sldId id="551" r:id="rId32"/>
    <p:sldId id="1336" r:id="rId33"/>
  </p:sldIdLst>
  <p:sldSz cx="12192000" cy="6858000"/>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I Takazumi" initials="KT" lastIdx="2" clrIdx="0">
    <p:extLst>
      <p:ext uri="{19B8F6BF-5375-455C-9EA6-DF929625EA0E}">
        <p15:presenceInfo xmlns:p15="http://schemas.microsoft.com/office/powerpoint/2012/main" userId="S::tkawai@w.tcu.ac.jp::d410fa5f-dbc3-4aec-994b-face13ab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C"/>
    <a:srgbClr val="0000FF"/>
    <a:srgbClr val="1F497D"/>
    <a:srgbClr val="FF2600"/>
    <a:srgbClr val="FFFFFF"/>
    <a:srgbClr val="FFFF00"/>
    <a:srgbClr val="FFFF7C"/>
    <a:srgbClr val="00FDFF"/>
    <a:srgbClr val="FF2F92"/>
    <a:srgbClr val="47B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4" autoAdjust="0"/>
    <p:restoredTop sz="95581" autoAdjust="0"/>
  </p:normalViewPr>
  <p:slideViewPr>
    <p:cSldViewPr>
      <p:cViewPr varScale="1">
        <p:scale>
          <a:sx n="82" d="100"/>
          <a:sy n="82" d="100"/>
        </p:scale>
        <p:origin x="76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2" cy="340359"/>
          </a:xfrm>
          <a:prstGeom prst="rect">
            <a:avLst/>
          </a:prstGeom>
        </p:spPr>
        <p:txBody>
          <a:bodyPr vert="horz" lIns="90528" tIns="45264" rIns="90528" bIns="4526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629459" y="0"/>
            <a:ext cx="4308306" cy="340359"/>
          </a:xfrm>
          <a:prstGeom prst="rect">
            <a:avLst/>
          </a:prstGeom>
        </p:spPr>
        <p:txBody>
          <a:bodyPr vert="horz" lIns="90528" tIns="45264" rIns="90528" bIns="45264" rtlCol="0"/>
          <a:lstStyle>
            <a:lvl1pPr algn="r">
              <a:defRPr sz="1100"/>
            </a:lvl1pPr>
          </a:lstStyle>
          <a:p>
            <a:fld id="{032C4624-EB4D-4933-AD60-29FDCA47B6C1}" type="datetimeFigureOut">
              <a:rPr kumimoji="1" lang="ja-JP" altLang="en-US" smtClean="0"/>
              <a:t>2021/6/30</a:t>
            </a:fld>
            <a:endParaRPr kumimoji="1" lang="ja-JP" altLang="en-US"/>
          </a:p>
        </p:txBody>
      </p:sp>
      <p:sp>
        <p:nvSpPr>
          <p:cNvPr id="4" name="フッター プレースホルダー 3"/>
          <p:cNvSpPr>
            <a:spLocks noGrp="1"/>
          </p:cNvSpPr>
          <p:nvPr>
            <p:ph type="ftr" sz="quarter" idx="2"/>
          </p:nvPr>
        </p:nvSpPr>
        <p:spPr>
          <a:xfrm>
            <a:off x="1" y="6463688"/>
            <a:ext cx="4306732" cy="340358"/>
          </a:xfrm>
          <a:prstGeom prst="rect">
            <a:avLst/>
          </a:prstGeom>
        </p:spPr>
        <p:txBody>
          <a:bodyPr vert="horz" lIns="90528" tIns="45264" rIns="90528" bIns="4526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629459" y="6463688"/>
            <a:ext cx="4308306" cy="340358"/>
          </a:xfrm>
          <a:prstGeom prst="rect">
            <a:avLst/>
          </a:prstGeom>
        </p:spPr>
        <p:txBody>
          <a:bodyPr vert="horz" lIns="90528" tIns="45264" rIns="90528" bIns="45264" rtlCol="0" anchor="b"/>
          <a:lstStyle>
            <a:lvl1pPr algn="r">
              <a:defRPr sz="1100"/>
            </a:lvl1pPr>
          </a:lstStyle>
          <a:p>
            <a:fld id="{C40A43BD-46F6-4A45-9369-DE6FBA5C0184}" type="slidenum">
              <a:rPr kumimoji="1" lang="ja-JP" altLang="en-US" smtClean="0"/>
              <a:t>‹#›</a:t>
            </a:fld>
            <a:endParaRPr kumimoji="1" lang="ja-JP" altLang="en-US"/>
          </a:p>
        </p:txBody>
      </p:sp>
    </p:spTree>
    <p:extLst>
      <p:ext uri="{BB962C8B-B14F-4D97-AF65-F5344CB8AC3E}">
        <p14:creationId xmlns:p14="http://schemas.microsoft.com/office/powerpoint/2010/main" val="124892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4307045" cy="340280"/>
          </a:xfrm>
          <a:prstGeom prst="rect">
            <a:avLst/>
          </a:prstGeom>
        </p:spPr>
        <p:txBody>
          <a:bodyPr vert="horz" lIns="95607" tIns="47802" rIns="95607" bIns="47802" rtlCol="0"/>
          <a:lstStyle>
            <a:lvl1pPr algn="l">
              <a:defRPr sz="1100"/>
            </a:lvl1pPr>
          </a:lstStyle>
          <a:p>
            <a:endParaRPr kumimoji="1" lang="ja-JP" altLang="en-US"/>
          </a:p>
        </p:txBody>
      </p:sp>
      <p:sp>
        <p:nvSpPr>
          <p:cNvPr id="3" name="日付プレースホルダー 2"/>
          <p:cNvSpPr>
            <a:spLocks noGrp="1"/>
          </p:cNvSpPr>
          <p:nvPr>
            <p:ph type="dt" idx="1"/>
          </p:nvPr>
        </p:nvSpPr>
        <p:spPr>
          <a:xfrm>
            <a:off x="5629997" y="3"/>
            <a:ext cx="4307045" cy="340280"/>
          </a:xfrm>
          <a:prstGeom prst="rect">
            <a:avLst/>
          </a:prstGeom>
        </p:spPr>
        <p:txBody>
          <a:bodyPr vert="horz" lIns="95607" tIns="47802" rIns="95607" bIns="47802" rtlCol="0"/>
          <a:lstStyle>
            <a:lvl1pPr algn="r">
              <a:defRPr sz="1100"/>
            </a:lvl1pPr>
          </a:lstStyle>
          <a:p>
            <a:fld id="{968DAD15-E570-4A54-9D03-86F33ED006BB}" type="datetimeFigureOut">
              <a:rPr kumimoji="1" lang="ja-JP" altLang="en-US" smtClean="0"/>
              <a:t>2021/6/30</a:t>
            </a:fld>
            <a:endParaRPr kumimoji="1" lang="ja-JP" altLang="en-US"/>
          </a:p>
        </p:txBody>
      </p:sp>
      <p:sp>
        <p:nvSpPr>
          <p:cNvPr id="4" name="スライド イメージ プレースホルダー 3"/>
          <p:cNvSpPr>
            <a:spLocks noGrp="1" noRot="1" noChangeAspect="1"/>
          </p:cNvSpPr>
          <p:nvPr>
            <p:ph type="sldImg" idx="2"/>
          </p:nvPr>
        </p:nvSpPr>
        <p:spPr>
          <a:xfrm>
            <a:off x="2700338" y="509588"/>
            <a:ext cx="4538662" cy="2554287"/>
          </a:xfrm>
          <a:prstGeom prst="rect">
            <a:avLst/>
          </a:prstGeom>
          <a:noFill/>
          <a:ln w="12700">
            <a:solidFill>
              <a:prstClr val="black"/>
            </a:solidFill>
          </a:ln>
        </p:spPr>
        <p:txBody>
          <a:bodyPr vert="horz" lIns="95607" tIns="47802" rIns="95607" bIns="47802" rtlCol="0" anchor="ctr"/>
          <a:lstStyle/>
          <a:p>
            <a:endParaRPr lang="ja-JP" altLang="en-US"/>
          </a:p>
        </p:txBody>
      </p:sp>
      <p:sp>
        <p:nvSpPr>
          <p:cNvPr id="5" name="ノート プレースホルダー 4"/>
          <p:cNvSpPr>
            <a:spLocks noGrp="1"/>
          </p:cNvSpPr>
          <p:nvPr>
            <p:ph type="body" sz="quarter" idx="3"/>
          </p:nvPr>
        </p:nvSpPr>
        <p:spPr>
          <a:xfrm>
            <a:off x="993935" y="3232669"/>
            <a:ext cx="7951470" cy="3062524"/>
          </a:xfrm>
          <a:prstGeom prst="rect">
            <a:avLst/>
          </a:prstGeom>
        </p:spPr>
        <p:txBody>
          <a:bodyPr vert="horz" lIns="95607" tIns="47802" rIns="95607" bIns="478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4155"/>
            <a:ext cx="4307045" cy="340280"/>
          </a:xfrm>
          <a:prstGeom prst="rect">
            <a:avLst/>
          </a:prstGeom>
        </p:spPr>
        <p:txBody>
          <a:bodyPr vert="horz" lIns="95607" tIns="47802" rIns="95607" bIns="4780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29997" y="6464155"/>
            <a:ext cx="4307045" cy="340280"/>
          </a:xfrm>
          <a:prstGeom prst="rect">
            <a:avLst/>
          </a:prstGeom>
        </p:spPr>
        <p:txBody>
          <a:bodyPr vert="horz" lIns="95607" tIns="47802" rIns="95607" bIns="47802" rtlCol="0" anchor="b"/>
          <a:lstStyle>
            <a:lvl1pPr algn="r">
              <a:defRPr sz="1100"/>
            </a:lvl1pPr>
          </a:lstStyle>
          <a:p>
            <a:fld id="{5CBD0F50-0484-4585-89C4-936AD3F55A68}" type="slidenum">
              <a:rPr kumimoji="1" lang="ja-JP" altLang="en-US" smtClean="0"/>
              <a:t>‹#›</a:t>
            </a:fld>
            <a:endParaRPr kumimoji="1" lang="ja-JP" altLang="en-US"/>
          </a:p>
        </p:txBody>
      </p:sp>
    </p:spTree>
    <p:extLst>
      <p:ext uri="{BB962C8B-B14F-4D97-AF65-F5344CB8AC3E}">
        <p14:creationId xmlns:p14="http://schemas.microsoft.com/office/powerpoint/2010/main" val="1889516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2</a:t>
            </a:fld>
            <a:endParaRPr kumimoji="1" lang="ja-JP" altLang="en-US"/>
          </a:p>
        </p:txBody>
      </p:sp>
    </p:spTree>
    <p:extLst>
      <p:ext uri="{BB962C8B-B14F-4D97-AF65-F5344CB8AC3E}">
        <p14:creationId xmlns:p14="http://schemas.microsoft.com/office/powerpoint/2010/main" val="362030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674e4d1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674e4d1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9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674e4d1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674e4d1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16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88989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62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88989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49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0dabb9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0dabb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86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8898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79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8898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89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674e4d1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674e4d1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91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674e4d1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674e4d1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16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88989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62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3</a:t>
            </a:fld>
            <a:endParaRPr kumimoji="1" lang="ja-JP" altLang="en-US"/>
          </a:p>
        </p:txBody>
      </p:sp>
    </p:spTree>
    <p:extLst>
      <p:ext uri="{BB962C8B-B14F-4D97-AF65-F5344CB8AC3E}">
        <p14:creationId xmlns:p14="http://schemas.microsoft.com/office/powerpoint/2010/main" val="3325759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88989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01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26</a:t>
            </a:fld>
            <a:endParaRPr kumimoji="1" lang="ja-JP" altLang="en-US"/>
          </a:p>
        </p:txBody>
      </p:sp>
    </p:spTree>
    <p:extLst>
      <p:ext uri="{BB962C8B-B14F-4D97-AF65-F5344CB8AC3E}">
        <p14:creationId xmlns:p14="http://schemas.microsoft.com/office/powerpoint/2010/main" val="372995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27</a:t>
            </a:fld>
            <a:endParaRPr kumimoji="1" lang="ja-JP" altLang="en-US"/>
          </a:p>
        </p:txBody>
      </p:sp>
    </p:spTree>
    <p:extLst>
      <p:ext uri="{BB962C8B-B14F-4D97-AF65-F5344CB8AC3E}">
        <p14:creationId xmlns:p14="http://schemas.microsoft.com/office/powerpoint/2010/main" val="106530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32</a:t>
            </a:fld>
            <a:endParaRPr kumimoji="1" lang="ja-JP" altLang="en-US"/>
          </a:p>
        </p:txBody>
      </p:sp>
    </p:spTree>
    <p:extLst>
      <p:ext uri="{BB962C8B-B14F-4D97-AF65-F5344CB8AC3E}">
        <p14:creationId xmlns:p14="http://schemas.microsoft.com/office/powerpoint/2010/main" val="360014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9534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5016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8534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6925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0dabb9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0dabb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86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8898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79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8898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857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BE79B4-80B2-2047-B0A8-DCCCC59C9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33722"/>
            <a:ext cx="1664402" cy="1609229"/>
          </a:xfrm>
          <a:prstGeom prst="rect">
            <a:avLst/>
          </a:prstGeom>
        </p:spPr>
      </p:pic>
      <p:pic>
        <p:nvPicPr>
          <p:cNvPr id="5" name="図 4">
            <a:extLst>
              <a:ext uri="{FF2B5EF4-FFF2-40B4-BE49-F238E27FC236}">
                <a16:creationId xmlns:a16="http://schemas.microsoft.com/office/drawing/2014/main" id="{C3493600-BFED-B440-B5D7-FC17B373C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72284"/>
            <a:ext cx="12192000" cy="3213100"/>
          </a:xfrm>
          <a:prstGeom prst="rect">
            <a:avLst/>
          </a:prstGeom>
        </p:spPr>
      </p:pic>
      <p:sp>
        <p:nvSpPr>
          <p:cNvPr id="3" name="サブタイトル 2"/>
          <p:cNvSpPr>
            <a:spLocks noGrp="1"/>
          </p:cNvSpPr>
          <p:nvPr>
            <p:ph type="subTitle" idx="1" hasCustomPrompt="1"/>
          </p:nvPr>
        </p:nvSpPr>
        <p:spPr>
          <a:xfrm>
            <a:off x="1828800" y="3284985"/>
            <a:ext cx="8534400" cy="550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サブタイトルの書式設定</a:t>
            </a:r>
          </a:p>
        </p:txBody>
      </p:sp>
      <p:sp>
        <p:nvSpPr>
          <p:cNvPr id="2" name="タイトル 1"/>
          <p:cNvSpPr>
            <a:spLocks noGrp="1"/>
          </p:cNvSpPr>
          <p:nvPr>
            <p:ph type="ctrTitle" hasCustomPrompt="1"/>
          </p:nvPr>
        </p:nvSpPr>
        <p:spPr>
          <a:xfrm>
            <a:off x="914400" y="1700809"/>
            <a:ext cx="10363200" cy="1470025"/>
          </a:xfrm>
        </p:spPr>
        <p:txBody>
          <a:bodyPr/>
          <a:lstStyle>
            <a:lvl1pPr>
              <a:defRPr b="1">
                <a:latin typeface="Meiryo UI" panose="020B0604030504040204" pitchFamily="34" charset="-128"/>
                <a:ea typeface="Meiryo UI" panose="020B0604030504040204" pitchFamily="34" charset="-128"/>
              </a:defRPr>
            </a:lvl1pPr>
          </a:lstStyle>
          <a:p>
            <a:r>
              <a:rPr kumimoji="1" lang="ja-JP" altLang="en-US"/>
              <a:t>マスタータイトルの書式設定</a:t>
            </a:r>
          </a:p>
        </p:txBody>
      </p:sp>
      <p:sp>
        <p:nvSpPr>
          <p:cNvPr id="25" name="テキスト プレースホルダー 24">
            <a:extLst>
              <a:ext uri="{FF2B5EF4-FFF2-40B4-BE49-F238E27FC236}">
                <a16:creationId xmlns:a16="http://schemas.microsoft.com/office/drawing/2014/main" id="{3931D52A-02DD-1A48-B2D3-AF543E094F5D}"/>
              </a:ext>
            </a:extLst>
          </p:cNvPr>
          <p:cNvSpPr>
            <a:spLocks noGrp="1"/>
          </p:cNvSpPr>
          <p:nvPr>
            <p:ph type="body" sz="quarter" idx="11" hasCustomPrompt="1"/>
          </p:nvPr>
        </p:nvSpPr>
        <p:spPr>
          <a:xfrm>
            <a:off x="719667" y="4437064"/>
            <a:ext cx="4032251" cy="1512887"/>
          </a:xfrm>
        </p:spPr>
        <p:txBody>
          <a:bodyPr>
            <a:noAutofit/>
          </a:bodyPr>
          <a:lstStyle>
            <a:lvl1pPr marL="0" indent="0">
              <a:buNone/>
              <a:defRPr sz="2400" i="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所属・名前・日付</a:t>
            </a:r>
          </a:p>
        </p:txBody>
      </p:sp>
      <p:sp>
        <p:nvSpPr>
          <p:cNvPr id="8" name="正方形/長方形 7">
            <a:extLst>
              <a:ext uri="{FF2B5EF4-FFF2-40B4-BE49-F238E27FC236}">
                <a16:creationId xmlns:a16="http://schemas.microsoft.com/office/drawing/2014/main" id="{ADABEDD2-A4B3-EE47-8767-0566DDF57BF6}"/>
              </a:ext>
            </a:extLst>
          </p:cNvPr>
          <p:cNvSpPr/>
          <p:nvPr userDrawn="1"/>
        </p:nvSpPr>
        <p:spPr>
          <a:xfrm>
            <a:off x="0" y="6525345"/>
            <a:ext cx="12192000" cy="360040"/>
          </a:xfrm>
          <a:prstGeom prst="rect">
            <a:avLst/>
          </a:prstGeom>
          <a:solidFill>
            <a:srgbClr val="01A7E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9" name="図 8">
            <a:extLst>
              <a:ext uri="{FF2B5EF4-FFF2-40B4-BE49-F238E27FC236}">
                <a16:creationId xmlns:a16="http://schemas.microsoft.com/office/drawing/2014/main" id="{DEF80A6D-7EA3-5C4E-B9E8-884EC45929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7784" y="6509255"/>
            <a:ext cx="1944216" cy="376129"/>
          </a:xfrm>
          <a:prstGeom prst="rect">
            <a:avLst/>
          </a:prstGeom>
        </p:spPr>
      </p:pic>
    </p:spTree>
    <p:extLst>
      <p:ext uri="{BB962C8B-B14F-4D97-AF65-F5344CB8AC3E}">
        <p14:creationId xmlns:p14="http://schemas.microsoft.com/office/powerpoint/2010/main" val="856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ー 7">
            <a:extLst>
              <a:ext uri="{FF2B5EF4-FFF2-40B4-BE49-F238E27FC236}">
                <a16:creationId xmlns:a16="http://schemas.microsoft.com/office/drawing/2014/main" id="{3789F4EE-032C-B144-8E8A-460FE0A6B8BC}"/>
              </a:ext>
            </a:extLst>
          </p:cNvPr>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6" name="スライド番号プレースホルダー 10">
            <a:extLst>
              <a:ext uri="{FF2B5EF4-FFF2-40B4-BE49-F238E27FC236}">
                <a16:creationId xmlns:a16="http://schemas.microsoft.com/office/drawing/2014/main" id="{5542C69D-34B0-AE4F-A859-685106546B47}"/>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a:p>
        </p:txBody>
      </p:sp>
    </p:spTree>
    <p:extLst>
      <p:ext uri="{BB962C8B-B14F-4D97-AF65-F5344CB8AC3E}">
        <p14:creationId xmlns:p14="http://schemas.microsoft.com/office/powerpoint/2010/main" val="41575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F40860A-66A3-E248-B3BE-7DCE1FAD0CAC}"/>
              </a:ext>
            </a:extLst>
          </p:cNvPr>
          <p:cNvSpPr txBox="1"/>
          <p:nvPr userDrawn="1"/>
        </p:nvSpPr>
        <p:spPr>
          <a:xfrm>
            <a:off x="423696" y="692696"/>
            <a:ext cx="11344608" cy="369332"/>
          </a:xfrm>
          <a:prstGeom prst="rect">
            <a:avLst/>
          </a:prstGeom>
          <a:noFill/>
        </p:spPr>
        <p:txBody>
          <a:bodyPr wrap="square" rtlCol="0">
            <a:spAutoFit/>
          </a:bodyPr>
          <a:lstStyle/>
          <a:p>
            <a:pPr algn="ctr"/>
            <a:r>
              <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ご清聴ありがとうございました！</a:t>
            </a:r>
          </a:p>
        </p:txBody>
      </p:sp>
      <p:sp>
        <p:nvSpPr>
          <p:cNvPr id="9" name="テキスト ボックス 8">
            <a:extLst>
              <a:ext uri="{FF2B5EF4-FFF2-40B4-BE49-F238E27FC236}">
                <a16:creationId xmlns:a16="http://schemas.microsoft.com/office/drawing/2014/main" id="{D0B98EB6-2213-A94B-987E-90F308571796}"/>
              </a:ext>
            </a:extLst>
          </p:cNvPr>
          <p:cNvSpPr txBox="1"/>
          <p:nvPr userDrawn="1"/>
        </p:nvSpPr>
        <p:spPr>
          <a:xfrm>
            <a:off x="423696" y="1062028"/>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Thank you for listening! (English)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0" name="テキスト ボックス 9">
            <a:extLst>
              <a:ext uri="{FF2B5EF4-FFF2-40B4-BE49-F238E27FC236}">
                <a16:creationId xmlns:a16="http://schemas.microsoft.com/office/drawing/2014/main" id="{687F54D5-9C5E-674B-A06C-B58A51023B20}"/>
              </a:ext>
            </a:extLst>
          </p:cNvPr>
          <p:cNvSpPr txBox="1"/>
          <p:nvPr userDrawn="1"/>
        </p:nvSpPr>
        <p:spPr>
          <a:xfrm>
            <a:off x="423696" y="1853045"/>
            <a:ext cx="11344608" cy="369332"/>
          </a:xfrm>
          <a:prstGeom prst="rect">
            <a:avLst/>
          </a:prstGeom>
          <a:noFill/>
        </p:spPr>
        <p:txBody>
          <a:bodyPr wrap="square" rtlCol="0">
            <a:spAutoFit/>
          </a:bodyPr>
          <a:lstStyle/>
          <a:p>
            <a:pPr algn="ct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Vielen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Dank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für</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Ihre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Aufmerksamkeit</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(Deutsch)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1" name="テキスト ボックス 10">
            <a:extLst>
              <a:ext uri="{FF2B5EF4-FFF2-40B4-BE49-F238E27FC236}">
                <a16:creationId xmlns:a16="http://schemas.microsoft.com/office/drawing/2014/main" id="{A88B1BB5-7A1C-EC41-AAC0-E5C366C157F3}"/>
              </a:ext>
            </a:extLst>
          </p:cNvPr>
          <p:cNvSpPr txBox="1"/>
          <p:nvPr userDrawn="1"/>
        </p:nvSpPr>
        <p:spPr>
          <a:xfrm>
            <a:off x="423696" y="2206815"/>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Merci beaucoup pour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votre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attention !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Français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2" name="テキスト ボックス 11">
            <a:extLst>
              <a:ext uri="{FF2B5EF4-FFF2-40B4-BE49-F238E27FC236}">
                <a16:creationId xmlns:a16="http://schemas.microsoft.com/office/drawing/2014/main" id="{857FC506-49FF-1741-A424-383C5614AE6B}"/>
              </a:ext>
            </a:extLst>
          </p:cNvPr>
          <p:cNvSpPr txBox="1"/>
          <p:nvPr userDrawn="1"/>
        </p:nvSpPr>
        <p:spPr>
          <a:xfrm>
            <a:off x="423696" y="4607153"/>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Muchas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gracias por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su</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atención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Español</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3" name="テキスト ボックス 12">
            <a:extLst>
              <a:ext uri="{FF2B5EF4-FFF2-40B4-BE49-F238E27FC236}">
                <a16:creationId xmlns:a16="http://schemas.microsoft.com/office/drawing/2014/main" id="{37CAE708-23F2-8C47-995A-D6CA7A6D612A}"/>
              </a:ext>
            </a:extLst>
          </p:cNvPr>
          <p:cNvSpPr txBox="1"/>
          <p:nvPr userDrawn="1"/>
        </p:nvSpPr>
        <p:spPr>
          <a:xfrm>
            <a:off x="356056" y="6202349"/>
            <a:ext cx="11344608" cy="369332"/>
          </a:xfrm>
          <a:prstGeom prst="rect">
            <a:avLst/>
          </a:prstGeom>
          <a:noFill/>
        </p:spPr>
        <p:txBody>
          <a:bodyPr wrap="square" rtlCol="0">
            <a:spAutoFit/>
          </a:bodyPr>
          <a:lstStyle/>
          <a:p>
            <a:pPr algn="ct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非常感谢您的关注</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中文和简体</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4" name="テキスト ボックス 13">
            <a:extLst>
              <a:ext uri="{FF2B5EF4-FFF2-40B4-BE49-F238E27FC236}">
                <a16:creationId xmlns:a16="http://schemas.microsoft.com/office/drawing/2014/main" id="{E87F0464-CE50-DF46-8EC1-2BE90B3D7028}"/>
              </a:ext>
            </a:extLst>
          </p:cNvPr>
          <p:cNvSpPr txBox="1"/>
          <p:nvPr userDrawn="1"/>
        </p:nvSpPr>
        <p:spPr>
          <a:xfrm>
            <a:off x="421720" y="5781443"/>
            <a:ext cx="11344608" cy="369332"/>
          </a:xfrm>
          <a:prstGeom prst="rect">
            <a:avLst/>
          </a:prstGeom>
          <a:noFill/>
        </p:spPr>
        <p:txBody>
          <a:bodyPr wrap="square" rtlCol="0">
            <a:spAutoFit/>
          </a:bodyPr>
          <a:lstStyle/>
          <a:p>
            <a:pPr algn="ct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경청 해 주셔서 감사합니다</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한국어</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5" name="テキスト ボックス 14">
            <a:extLst>
              <a:ext uri="{FF2B5EF4-FFF2-40B4-BE49-F238E27FC236}">
                <a16:creationId xmlns:a16="http://schemas.microsoft.com/office/drawing/2014/main" id="{73C64D7A-43EC-8248-94E8-1B543054EE11}"/>
              </a:ext>
            </a:extLst>
          </p:cNvPr>
          <p:cNvSpPr txBox="1"/>
          <p:nvPr userDrawn="1"/>
        </p:nvSpPr>
        <p:spPr>
          <a:xfrm>
            <a:off x="450094" y="4990426"/>
            <a:ext cx="11344608" cy="369332"/>
          </a:xfrm>
          <a:prstGeom prst="rect">
            <a:avLst/>
          </a:prstGeom>
          <a:noFill/>
        </p:spPr>
        <p:txBody>
          <a:bodyPr wrap="square" rtlCol="0">
            <a:spAutoFit/>
          </a:bodyPr>
          <a:lstStyle/>
          <a:p>
            <a:pPr algn="ctr"/>
            <a:r>
              <a:rPr kumimoji="1" lang="az-Cyrl-AZ"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спасибо за Ваше внимание! (Русский)</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6" name="テキスト ボックス 15">
            <a:extLst>
              <a:ext uri="{FF2B5EF4-FFF2-40B4-BE49-F238E27FC236}">
                <a16:creationId xmlns:a16="http://schemas.microsoft.com/office/drawing/2014/main" id="{663086CF-4E84-104D-AC02-77F1E0803C06}"/>
              </a:ext>
            </a:extLst>
          </p:cNvPr>
          <p:cNvSpPr txBox="1"/>
          <p:nvPr userDrawn="1"/>
        </p:nvSpPr>
        <p:spPr>
          <a:xfrm>
            <a:off x="421720" y="1485307"/>
            <a:ext cx="11344608" cy="369332"/>
          </a:xfrm>
          <a:prstGeom prst="rect">
            <a:avLst/>
          </a:prstGeom>
          <a:noFill/>
        </p:spPr>
        <p:txBody>
          <a:bodyPr wrap="square" rtlCol="0">
            <a:spAutoFit/>
          </a:bodyPr>
          <a:lstStyle/>
          <a:p>
            <a:pPr algn="ctr"/>
            <a:r>
              <a:rPr kumimoji="1" lang="vi-VN"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Cám ơn vì sự quan tâm của bạn! (Tiếng Việt)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7" name="テキスト ボックス 16">
            <a:extLst>
              <a:ext uri="{FF2B5EF4-FFF2-40B4-BE49-F238E27FC236}">
                <a16:creationId xmlns:a16="http://schemas.microsoft.com/office/drawing/2014/main" id="{257EFDE2-5218-4D4F-9E75-429E1B18A6B4}"/>
              </a:ext>
            </a:extLst>
          </p:cNvPr>
          <p:cNvSpPr txBox="1"/>
          <p:nvPr userDrawn="1"/>
        </p:nvSpPr>
        <p:spPr>
          <a:xfrm>
            <a:off x="356056" y="5304638"/>
            <a:ext cx="11344608" cy="461665"/>
          </a:xfrm>
          <a:prstGeom prst="rect">
            <a:avLst/>
          </a:prstGeom>
          <a:noFill/>
        </p:spPr>
        <p:txBody>
          <a:bodyPr wrap="square" rtlCol="0">
            <a:spAutoFit/>
          </a:bodyPr>
          <a:lstStyle/>
          <a:p>
            <a:pPr algn="ctr"/>
            <a:r>
              <a:rPr kumimoji="1" lang="th-TH" altLang="ko-KR" sz="24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ขอขอบคุณสำหรับความสนใจของคุณ! (ไทย)</a:t>
            </a:r>
            <a:endParaRPr kumimoji="1" lang="ja-JP" altLang="en-US" sz="24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pic>
        <p:nvPicPr>
          <p:cNvPr id="3" name="図 2">
            <a:extLst>
              <a:ext uri="{FF2B5EF4-FFF2-40B4-BE49-F238E27FC236}">
                <a16:creationId xmlns:a16="http://schemas.microsoft.com/office/drawing/2014/main" id="{77763623-E694-0D45-B396-308316413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70"/>
          <a:stretch/>
        </p:blipFill>
        <p:spPr>
          <a:xfrm>
            <a:off x="2724402" y="2885014"/>
            <a:ext cx="6743196" cy="1517226"/>
          </a:xfrm>
          <a:prstGeom prst="rect">
            <a:avLst/>
          </a:prstGeom>
        </p:spPr>
      </p:pic>
    </p:spTree>
    <p:extLst>
      <p:ext uri="{BB962C8B-B14F-4D97-AF65-F5344CB8AC3E}">
        <p14:creationId xmlns:p14="http://schemas.microsoft.com/office/powerpoint/2010/main" val="233356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76944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77598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59B79-F2D5-3F40-8F49-5A03D944B1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6A4244-80FB-CB4D-830E-AB84315B9D97}"/>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74D347-D934-264D-A989-C30FF684153A}"/>
              </a:ext>
            </a:extLst>
          </p:cNvPr>
          <p:cNvSpPr>
            <a:spLocks noGrp="1"/>
          </p:cNvSpPr>
          <p:nvPr>
            <p:ph type="dt" sz="half" idx="10"/>
          </p:nvPr>
        </p:nvSpPr>
        <p:spPr>
          <a:xfrm>
            <a:off x="609600" y="6356351"/>
            <a:ext cx="2844800" cy="365125"/>
          </a:xfrm>
          <a:prstGeom prst="rect">
            <a:avLst/>
          </a:prstGeom>
        </p:spPr>
        <p:txBody>
          <a:bodyPr/>
          <a:lstStyle/>
          <a:p>
            <a:fld id="{102E0D32-B5F6-DF47-850F-B7742B9F8948}" type="datetime1">
              <a:rPr kumimoji="1" lang="ja-JP" altLang="en-US" smtClean="0"/>
              <a:t>2021/6/30</a:t>
            </a:fld>
            <a:endParaRPr kumimoji="1" lang="ja-JP" altLang="en-US"/>
          </a:p>
        </p:txBody>
      </p:sp>
      <p:sp>
        <p:nvSpPr>
          <p:cNvPr id="5" name="フッター プレースホルダー 4">
            <a:extLst>
              <a:ext uri="{FF2B5EF4-FFF2-40B4-BE49-F238E27FC236}">
                <a16:creationId xmlns:a16="http://schemas.microsoft.com/office/drawing/2014/main" id="{7F6633E1-E42B-DE4B-A21E-69E974F48D69}"/>
              </a:ext>
            </a:extLst>
          </p:cNvPr>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4D86C8-FE71-9743-BB7A-75DA5A7CC87A}"/>
              </a:ext>
            </a:extLst>
          </p:cNvPr>
          <p:cNvSpPr>
            <a:spLocks noGrp="1"/>
          </p:cNvSpPr>
          <p:nvPr>
            <p:ph type="sldNum" sz="quarter" idx="12"/>
          </p:nvPr>
        </p:nvSpPr>
        <p:spPr>
          <a:xfrm>
            <a:off x="11230534" y="109165"/>
            <a:ext cx="865094" cy="365125"/>
          </a:xfrm>
          <a:prstGeom prst="rect">
            <a:avLst/>
          </a:prstGeom>
        </p:spPr>
        <p:txBody>
          <a:bodyPr/>
          <a:lstStyle/>
          <a:p>
            <a:fld id="{1213B6E3-9814-A44A-BEFE-15DB5B3D73A8}" type="slidenum">
              <a:rPr kumimoji="1" lang="ja-JP" altLang="en-US" smtClean="0"/>
              <a:t>‹#›</a:t>
            </a:fld>
            <a:endParaRPr kumimoji="1" lang="ja-JP" altLang="en-US"/>
          </a:p>
        </p:txBody>
      </p:sp>
    </p:spTree>
    <p:extLst>
      <p:ext uri="{BB962C8B-B14F-4D97-AF65-F5344CB8AC3E}">
        <p14:creationId xmlns:p14="http://schemas.microsoft.com/office/powerpoint/2010/main" val="345489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Table of Contents">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5560DA7-39E1-4941-AFA0-A46832BDE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44624"/>
            <a:ext cx="1143043" cy="1105152"/>
          </a:xfrm>
          <a:prstGeom prst="rect">
            <a:avLst/>
          </a:prstGeom>
        </p:spPr>
      </p:pic>
      <p:sp>
        <p:nvSpPr>
          <p:cNvPr id="11" name="正方形/長方形 10">
            <a:extLst>
              <a:ext uri="{FF2B5EF4-FFF2-40B4-BE49-F238E27FC236}">
                <a16:creationId xmlns:a16="http://schemas.microsoft.com/office/drawing/2014/main" id="{EC980AAF-BA0B-0047-95EC-2E9BBD4BA860}"/>
              </a:ext>
            </a:extLst>
          </p:cNvPr>
          <p:cNvSpPr/>
          <p:nvPr userDrawn="1"/>
        </p:nvSpPr>
        <p:spPr>
          <a:xfrm>
            <a:off x="0" y="0"/>
            <a:ext cx="2831637" cy="688538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10" name="図 9">
            <a:extLst>
              <a:ext uri="{FF2B5EF4-FFF2-40B4-BE49-F238E27FC236}">
                <a16:creationId xmlns:a16="http://schemas.microsoft.com/office/drawing/2014/main" id="{049F945A-B7CD-3B42-975F-42887B271F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1637" y="4418540"/>
            <a:ext cx="9360363" cy="2466845"/>
          </a:xfrm>
          <a:prstGeom prst="rect">
            <a:avLst/>
          </a:prstGeom>
        </p:spPr>
      </p:pic>
      <p:sp>
        <p:nvSpPr>
          <p:cNvPr id="2" name="タイトル 1"/>
          <p:cNvSpPr>
            <a:spLocks noGrp="1"/>
          </p:cNvSpPr>
          <p:nvPr>
            <p:ph type="ctrTitle" hasCustomPrompt="1"/>
          </p:nvPr>
        </p:nvSpPr>
        <p:spPr>
          <a:xfrm>
            <a:off x="3094517" y="404665"/>
            <a:ext cx="8042043" cy="601663"/>
          </a:xfrm>
        </p:spPr>
        <p:txBody>
          <a:bodyPr>
            <a:normAutofit/>
          </a:bodyPr>
          <a:lstStyle>
            <a:lvl1pPr>
              <a:defRPr sz="3200" b="1">
                <a:latin typeface="Meiryo UI" panose="020B0604030504040204" pitchFamily="34" charset="-128"/>
                <a:ea typeface="Meiryo UI" panose="020B0604030504040204" pitchFamily="34" charset="-128"/>
              </a:defRPr>
            </a:lvl1pPr>
          </a:lstStyle>
          <a:p>
            <a:r>
              <a:rPr kumimoji="1" lang="ja-JP" altLang="en-US"/>
              <a:t>もくじの書式設定</a:t>
            </a:r>
          </a:p>
        </p:txBody>
      </p:sp>
      <p:sp>
        <p:nvSpPr>
          <p:cNvPr id="17" name="直角三角形 16">
            <a:extLst>
              <a:ext uri="{FF2B5EF4-FFF2-40B4-BE49-F238E27FC236}">
                <a16:creationId xmlns:a16="http://schemas.microsoft.com/office/drawing/2014/main" id="{2EB29E6A-CBD9-C943-A1FF-91EC06395478}"/>
              </a:ext>
            </a:extLst>
          </p:cNvPr>
          <p:cNvSpPr/>
          <p:nvPr userDrawn="1"/>
        </p:nvSpPr>
        <p:spPr>
          <a:xfrm flipV="1">
            <a:off x="2953218" y="1052736"/>
            <a:ext cx="8423369"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5" name="コンテンツ プレースホルダー 4">
            <a:extLst>
              <a:ext uri="{FF2B5EF4-FFF2-40B4-BE49-F238E27FC236}">
                <a16:creationId xmlns:a16="http://schemas.microsoft.com/office/drawing/2014/main" id="{1F5F2551-1B75-8446-BD10-BC442C4FCA80}"/>
              </a:ext>
            </a:extLst>
          </p:cNvPr>
          <p:cNvSpPr>
            <a:spLocks noGrp="1"/>
          </p:cNvSpPr>
          <p:nvPr>
            <p:ph sz="quarter" idx="10"/>
          </p:nvPr>
        </p:nvSpPr>
        <p:spPr>
          <a:xfrm>
            <a:off x="3094567" y="1268761"/>
            <a:ext cx="8282020" cy="4824065"/>
          </a:xfrm>
        </p:spPr>
        <p:txBody>
          <a:bodyPr/>
          <a:lstStyle>
            <a:lvl1pPr marL="342900" indent="-342900">
              <a:buFont typeface="Wingdings" pitchFamily="2" charset="2"/>
              <a:buChar char="p"/>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buFont typeface="Wingdings" pitchFamily="2" charset="2"/>
              <a:buChar char="l"/>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buFont typeface="Wingdings" pitchFamily="2" charset="2"/>
              <a:buChar char="Ø"/>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stStyle>
          <a:p>
            <a:pPr marL="342900" lvl="0" indent="-342900" algn="l" defTabSz="914400" rtl="0" eaLnBrk="1" latinLnBrk="0" hangingPunct="1">
              <a:spcBef>
                <a:spcPct val="20000"/>
              </a:spcBef>
              <a:buFont typeface="Wingdings" panose="05000000000000000000"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7" name="テキスト プレースホルダー 6">
            <a:extLst>
              <a:ext uri="{FF2B5EF4-FFF2-40B4-BE49-F238E27FC236}">
                <a16:creationId xmlns:a16="http://schemas.microsoft.com/office/drawing/2014/main" id="{57501F5C-E2B4-8949-A74F-01FD124BA4EA}"/>
              </a:ext>
            </a:extLst>
          </p:cNvPr>
          <p:cNvSpPr>
            <a:spLocks noGrp="1"/>
          </p:cNvSpPr>
          <p:nvPr>
            <p:ph type="body" sz="quarter" idx="11" hasCustomPrompt="1"/>
          </p:nvPr>
        </p:nvSpPr>
        <p:spPr>
          <a:xfrm rot="5400000">
            <a:off x="-2314036" y="3091558"/>
            <a:ext cx="5832600" cy="725828"/>
          </a:xfrm>
          <a:gradFill flip="none" rotWithShape="1">
            <a:gsLst>
              <a:gs pos="0">
                <a:srgbClr val="1F497D"/>
              </a:gs>
              <a:gs pos="50000">
                <a:srgbClr val="48B2EE"/>
              </a:gs>
              <a:gs pos="100000">
                <a:srgbClr val="9CD3E7"/>
              </a:gs>
            </a:gsLst>
            <a:lin ang="2700000" scaled="1"/>
            <a:tileRect/>
          </a:gradFill>
        </p:spPr>
        <p:txBody>
          <a:bodyPr anchor="ctr"/>
          <a:lstStyle>
            <a:lvl1pPr marL="0" indent="0">
              <a:buNone/>
              <a:defRPr i="1">
                <a:solidFill>
                  <a:schemeClr val="bg1"/>
                </a:solidFill>
                <a:effectLst>
                  <a:outerShdw blurRad="38100" dist="38100" dir="2700000" algn="tl">
                    <a:srgbClr val="000000">
                      <a:alpha val="43137"/>
                    </a:srgbClr>
                  </a:outerShdw>
                </a:effectLst>
              </a:defRPr>
            </a:lvl1pPr>
          </a:lstStyle>
          <a:p>
            <a:pPr lvl="0"/>
            <a:r>
              <a:rPr kumimoji="1" lang="ja-JP" altLang="en-US"/>
              <a:t>セッションタイトル</a:t>
            </a:r>
          </a:p>
        </p:txBody>
      </p:sp>
      <p:pic>
        <p:nvPicPr>
          <p:cNvPr id="9" name="図 8">
            <a:extLst>
              <a:ext uri="{FF2B5EF4-FFF2-40B4-BE49-F238E27FC236}">
                <a16:creationId xmlns:a16="http://schemas.microsoft.com/office/drawing/2014/main" id="{F1F90721-346E-E245-B872-3D426A3B9C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03156" y="6597352"/>
            <a:ext cx="1488843" cy="288032"/>
          </a:xfrm>
          <a:prstGeom prst="rect">
            <a:avLst/>
          </a:prstGeom>
        </p:spPr>
      </p:pic>
    </p:spTree>
    <p:extLst>
      <p:ext uri="{BB962C8B-B14F-4D97-AF65-F5344CB8AC3E}">
        <p14:creationId xmlns:p14="http://schemas.microsoft.com/office/powerpoint/2010/main" val="3279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6" name="フッター プレースホルダー 5">
            <a:extLst>
              <a:ext uri="{FF2B5EF4-FFF2-40B4-BE49-F238E27FC236}">
                <a16:creationId xmlns:a16="http://schemas.microsoft.com/office/drawing/2014/main" id="{361CC56B-12AF-2E4A-BD88-20CCAA737596}"/>
              </a:ext>
            </a:extLst>
          </p:cNvPr>
          <p:cNvSpPr>
            <a:spLocks noGrp="1"/>
          </p:cNvSpPr>
          <p:nvPr>
            <p:ph type="ftr" sz="quarter" idx="11"/>
          </p:nvPr>
        </p:nvSpPr>
        <p:spPr>
          <a:xfrm>
            <a:off x="527381" y="6356351"/>
            <a:ext cx="7499019" cy="365125"/>
          </a:xfrm>
          <a:prstGeom prst="rect">
            <a:avLst/>
          </a:prstGeom>
        </p:spPr>
        <p:txBody>
          <a:bodyPr/>
          <a:lstStyle>
            <a:lvl1pPr algn="l">
              <a:defRPr>
                <a:latin typeface="Meiryo UI" panose="020B0604030504040204" pitchFamily="34" charset="-128"/>
                <a:ea typeface="Meiryo UI" panose="020B0604030504040204" pitchFamily="34" charset="-128"/>
              </a:defRPr>
            </a:lvl1pPr>
          </a:lstStyle>
          <a:p>
            <a:endParaRPr lang="ja-JP" altLang="en-US"/>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1396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フッター プレースホルダー 5">
            <a:extLst>
              <a:ext uri="{FF2B5EF4-FFF2-40B4-BE49-F238E27FC236}">
                <a16:creationId xmlns:a16="http://schemas.microsoft.com/office/drawing/2014/main" id="{361CC56B-12AF-2E4A-BD88-20CCAA737596}"/>
              </a:ext>
            </a:extLst>
          </p:cNvPr>
          <p:cNvSpPr>
            <a:spLocks noGrp="1"/>
          </p:cNvSpPr>
          <p:nvPr>
            <p:ph type="ftr" sz="quarter" idx="11"/>
          </p:nvPr>
        </p:nvSpPr>
        <p:spPr>
          <a:xfrm>
            <a:off x="527381" y="6356351"/>
            <a:ext cx="7499019" cy="365125"/>
          </a:xfrm>
          <a:prstGeom prst="rect">
            <a:avLst/>
          </a:prstGeom>
        </p:spPr>
        <p:txBody>
          <a:bodyPr/>
          <a:lstStyle>
            <a:lvl1pPr algn="l">
              <a:defRPr>
                <a:latin typeface="Meiryo UI" panose="020B0604030504040204" pitchFamily="34" charset="-128"/>
                <a:ea typeface="Meiryo UI" panose="020B0604030504040204" pitchFamily="34" charset="-128"/>
              </a:defRPr>
            </a:lvl1pPr>
          </a:lstStyle>
          <a:p>
            <a:endParaRPr lang="ja-JP" altLang="en-US"/>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28768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B84DA6B-6132-A746-90EA-47B5F39E0546}"/>
              </a:ext>
            </a:extLst>
          </p:cNvPr>
          <p:cNvSpPr/>
          <p:nvPr userDrawn="1"/>
        </p:nvSpPr>
        <p:spPr>
          <a:xfrm>
            <a:off x="0" y="3212976"/>
            <a:ext cx="12192000" cy="364502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7" name="図 6">
            <a:extLst>
              <a:ext uri="{FF2B5EF4-FFF2-40B4-BE49-F238E27FC236}">
                <a16:creationId xmlns:a16="http://schemas.microsoft.com/office/drawing/2014/main" id="{7AEA9728-975C-9C42-8E3A-C492E31A9DB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90" r="991"/>
          <a:stretch/>
        </p:blipFill>
        <p:spPr>
          <a:xfrm>
            <a:off x="0" y="0"/>
            <a:ext cx="12192000" cy="3274680"/>
          </a:xfrm>
          <a:prstGeom prst="rect">
            <a:avLst/>
          </a:prstGeom>
        </p:spPr>
      </p:pic>
      <p:sp>
        <p:nvSpPr>
          <p:cNvPr id="2" name="タイトル 1"/>
          <p:cNvSpPr>
            <a:spLocks noGrp="1"/>
          </p:cNvSpPr>
          <p:nvPr>
            <p:ph type="title"/>
          </p:nvPr>
        </p:nvSpPr>
        <p:spPr>
          <a:xfrm>
            <a:off x="963084" y="4659214"/>
            <a:ext cx="10363200" cy="1362075"/>
          </a:xfrm>
        </p:spPr>
        <p:txBody>
          <a:bodyPr anchor="t"/>
          <a:lstStyle>
            <a:lvl1pPr algn="l">
              <a:defRPr sz="4000" b="1" cap="all">
                <a:solidFill>
                  <a:schemeClr val="bg1"/>
                </a:solidFill>
                <a:effectLst>
                  <a:glow rad="228600">
                    <a:schemeClr val="accent1">
                      <a:satMod val="175000"/>
                      <a:alpha val="40000"/>
                    </a:schemeClr>
                  </a:glow>
                </a:effectLst>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3159027"/>
            <a:ext cx="10363200" cy="1500187"/>
          </a:xfrm>
        </p:spPr>
        <p:txBody>
          <a:bodyPr anchor="b"/>
          <a:lstStyle>
            <a:lvl1pPr marL="0" indent="0">
              <a:buNone/>
              <a:defRPr sz="2000">
                <a:solidFill>
                  <a:srgbClr val="0000FF"/>
                </a:solidFill>
                <a:effectLst>
                  <a:glow rad="63500">
                    <a:schemeClr val="bg1">
                      <a:alpha val="76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627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600201"/>
            <a:ext cx="5384800" cy="4525963"/>
          </a:xfrm>
        </p:spPr>
        <p:txBody>
          <a:bodyPr>
            <a:normAutofit/>
          </a:bodyPr>
          <a:lstStyle>
            <a:lvl1pPr marL="342900" indent="-342900" algn="l" defTabSz="914400" rtl="0" eaLnBrk="1" latinLnBrk="0" hangingPunct="1">
              <a:spcBef>
                <a:spcPct val="20000"/>
              </a:spcBef>
              <a:buFont typeface="Wingdings" pitchFamily="2" charset="2"/>
              <a:buChar char="p"/>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lgn="l" defTabSz="914400" rtl="0" eaLnBrk="1" latinLnBrk="0" hangingPunct="1">
              <a:spcBef>
                <a:spcPct val="20000"/>
              </a:spcBef>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spcBef>
                <a:spcPct val="20000"/>
              </a:spcBef>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spcBef>
                <a:spcPct val="20000"/>
              </a:spcBef>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spcBef>
                <a:spcPct val="20000"/>
              </a:spcBef>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lvl="0"/>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2171700" indent="-3429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16002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3494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テキスト プレースホルダー 4">
            <a:extLst>
              <a:ext uri="{FF2B5EF4-FFF2-40B4-BE49-F238E27FC236}">
                <a16:creationId xmlns:a16="http://schemas.microsoft.com/office/drawing/2014/main" id="{3F94BC75-6F5F-9C46-837E-D055ED03FE75}"/>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70361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196752"/>
            <a:ext cx="5386917"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4" name="コンテンツ プレースホルダー 3"/>
          <p:cNvSpPr>
            <a:spLocks noGrp="1"/>
          </p:cNvSpPr>
          <p:nvPr>
            <p:ph sz="half" idx="2"/>
          </p:nvPr>
        </p:nvSpPr>
        <p:spPr>
          <a:xfrm>
            <a:off x="609600" y="1875655"/>
            <a:ext cx="5386917" cy="4281339"/>
          </a:xfrm>
        </p:spPr>
        <p:txBody>
          <a:bodyPr/>
          <a:lstStyle>
            <a:lvl1pPr marL="342900" indent="-342900">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6193368" y="1196752"/>
            <a:ext cx="5389033"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6" name="コンテンツ プレースホルダー 5"/>
          <p:cNvSpPr>
            <a:spLocks noGrp="1"/>
          </p:cNvSpPr>
          <p:nvPr>
            <p:ph sz="quarter" idx="4"/>
          </p:nvPr>
        </p:nvSpPr>
        <p:spPr>
          <a:xfrm>
            <a:off x="6193368" y="1875655"/>
            <a:ext cx="5389033" cy="4281339"/>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8" name="フッター プレースホルダー 7"/>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3" name="スライド番号プレースホルダー 10">
            <a:extLst>
              <a:ext uri="{FF2B5EF4-FFF2-40B4-BE49-F238E27FC236}">
                <a16:creationId xmlns:a16="http://schemas.microsoft.com/office/drawing/2014/main" id="{F9CA7BAF-A82D-4A4E-A88F-E6169ED3899E}"/>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413FFABE-964A-4443-B500-52F144EEF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DFDF8B7B-88D0-1942-8715-C30071174B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BF4DCFA1-421E-5148-A5FE-C650E1D7054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050B0F35-5D3F-4941-993E-99CC0F2F9DDE}"/>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367196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1016E83A-F1B9-C64D-9429-A3CF02464525}"/>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dirty="0"/>
          </a:p>
        </p:txBody>
      </p:sp>
      <p:sp>
        <p:nvSpPr>
          <p:cNvPr id="10" name="フッター プレースホルダー 7">
            <a:extLst>
              <a:ext uri="{FF2B5EF4-FFF2-40B4-BE49-F238E27FC236}">
                <a16:creationId xmlns:a16="http://schemas.microsoft.com/office/drawing/2014/main" id="{9E11DDAC-AD20-D64A-B7A2-F57944BF4C69}"/>
              </a:ext>
            </a:extLst>
          </p:cNvPr>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pic>
        <p:nvPicPr>
          <p:cNvPr id="11" name="図 10">
            <a:extLst>
              <a:ext uri="{FF2B5EF4-FFF2-40B4-BE49-F238E27FC236}">
                <a16:creationId xmlns:a16="http://schemas.microsoft.com/office/drawing/2014/main" id="{B545270A-BF76-4940-94D2-F9C1E7AB1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2" name="タイトル 1">
            <a:extLst>
              <a:ext uri="{FF2B5EF4-FFF2-40B4-BE49-F238E27FC236}">
                <a16:creationId xmlns:a16="http://schemas.microsoft.com/office/drawing/2014/main" id="{CBCDFA74-1941-174B-B298-B0201B01E0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3" name="直角三角形 12">
            <a:extLst>
              <a:ext uri="{FF2B5EF4-FFF2-40B4-BE49-F238E27FC236}">
                <a16:creationId xmlns:a16="http://schemas.microsoft.com/office/drawing/2014/main" id="{7CF7447F-9D96-CC4C-9258-644613340F25}"/>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950DFCF1-7446-0748-85B9-66C1841F6235}"/>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0101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a:extLst>
              <a:ext uri="{FF2B5EF4-FFF2-40B4-BE49-F238E27FC236}">
                <a16:creationId xmlns:a16="http://schemas.microsoft.com/office/drawing/2014/main" id="{AEB883C1-4761-7644-AEF7-53B7690D5935}"/>
              </a:ext>
            </a:extLst>
          </p:cNvPr>
          <p:cNvSpPr/>
          <p:nvPr userDrawn="1"/>
        </p:nvSpPr>
        <p:spPr>
          <a:xfrm>
            <a:off x="0" y="6562905"/>
            <a:ext cx="12192000" cy="295095"/>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5" name="図 4">
            <a:extLst>
              <a:ext uri="{FF2B5EF4-FFF2-40B4-BE49-F238E27FC236}">
                <a16:creationId xmlns:a16="http://schemas.microsoft.com/office/drawing/2014/main" id="{518E7E23-5C4E-EF42-81A6-0892B15E2CE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704512" y="6570230"/>
            <a:ext cx="1487488" cy="287770"/>
          </a:xfrm>
          <a:prstGeom prst="rect">
            <a:avLst/>
          </a:prstGeom>
          <a:solidFill>
            <a:srgbClr val="00AADC"/>
          </a:solidFill>
        </p:spPr>
      </p:pic>
    </p:spTree>
    <p:extLst>
      <p:ext uri="{BB962C8B-B14F-4D97-AF65-F5344CB8AC3E}">
        <p14:creationId xmlns:p14="http://schemas.microsoft.com/office/powerpoint/2010/main" val="34318593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4" r:id="rId7"/>
    <p:sldLayoutId id="2147483653" r:id="rId8"/>
    <p:sldLayoutId id="2147483654" r:id="rId9"/>
    <p:sldLayoutId id="2147483655" r:id="rId10"/>
    <p:sldLayoutId id="2147483662" r:id="rId11"/>
    <p:sldLayoutId id="2147483665" r:id="rId12"/>
    <p:sldLayoutId id="2147483666" r:id="rId13"/>
    <p:sldLayoutId id="2147483667" r:id="rId14"/>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jfa.maff.go.jp/j/kikaku/wpaper/h29_h/trend/1/t1_2_3_1.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jfa.maff.go.jp/j/kikaku/wpaper/h29_h/trend/1/t1_2_3_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jfa.maff.go.jp/j/kikaku/wpaper/h29_h/trend/1/t1_2_3_1.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jfa.maff.go.jp/j/kikaku/wpaper/h29_h/trend/1/t1_2_3_1.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ceaneyes.co.jp/seaom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oceaneyes.co.j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oceaneyes.co.jp/seaom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oceaneyes.co.j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3178CBB-83AE-7346-A485-C69B4703092E}"/>
              </a:ext>
            </a:extLst>
          </p:cNvPr>
          <p:cNvSpPr>
            <a:spLocks noGrp="1"/>
          </p:cNvSpPr>
          <p:nvPr>
            <p:ph type="subTitle" idx="1"/>
          </p:nvPr>
        </p:nvSpPr>
        <p:spPr>
          <a:xfrm>
            <a:off x="767408" y="3124015"/>
            <a:ext cx="10657184" cy="550863"/>
          </a:xfrm>
        </p:spPr>
        <p:txBody>
          <a:bodyPr>
            <a:normAutofit fontScale="92500"/>
          </a:bodyPr>
          <a:lstStyle/>
          <a:p>
            <a:r>
              <a:rPr lang="ja-JP" altLang="en-US">
                <a:latin typeface="Meiryo UI" panose="020B0604030504040204" pitchFamily="34" charset="-128"/>
                <a:ea typeface="Meiryo UI" panose="020B0604030504040204" pitchFamily="34" charset="-128"/>
              </a:rPr>
              <a:t>データサイエンスの社会課題（</a:t>
            </a:r>
            <a:r>
              <a:rPr lang="en-US" altLang="ja-JP" dirty="0">
                <a:latin typeface="Meiryo UI" panose="020B0604030504040204" pitchFamily="34" charset="-128"/>
                <a:ea typeface="Meiryo UI" panose="020B0604030504040204" pitchFamily="34" charset="-128"/>
              </a:rPr>
              <a:t>SDGs</a:t>
            </a:r>
            <a:r>
              <a:rPr lang="ja-JP" altLang="en-US">
                <a:latin typeface="Meiryo UI" panose="020B0604030504040204" pitchFamily="34" charset="-128"/>
                <a:ea typeface="Meiryo UI" panose="020B0604030504040204" pitchFamily="34" charset="-128"/>
              </a:rPr>
              <a:t>）への適用事例探索（２）</a:t>
            </a:r>
          </a:p>
        </p:txBody>
      </p:sp>
      <p:sp>
        <p:nvSpPr>
          <p:cNvPr id="5" name="タイトル 4">
            <a:extLst>
              <a:ext uri="{FF2B5EF4-FFF2-40B4-BE49-F238E27FC236}">
                <a16:creationId xmlns:a16="http://schemas.microsoft.com/office/drawing/2014/main" id="{14517067-D599-4844-BC97-DD29DA77C397}"/>
              </a:ext>
            </a:extLst>
          </p:cNvPr>
          <p:cNvSpPr>
            <a:spLocks noGrp="1"/>
          </p:cNvSpPr>
          <p:nvPr>
            <p:ph type="ctrTitle"/>
          </p:nvPr>
        </p:nvSpPr>
        <p:spPr/>
        <p:txBody>
          <a:bodyPr/>
          <a:lstStyle/>
          <a:p>
            <a:r>
              <a:rPr lang="ja-JP" altLang="en-US"/>
              <a:t>データサイエンス・リテラシー（１）</a:t>
            </a:r>
            <a:endParaRPr kumimoji="1" lang="ja-JP" altLang="en-US"/>
          </a:p>
        </p:txBody>
      </p:sp>
      <p:grpSp>
        <p:nvGrpSpPr>
          <p:cNvPr id="4" name="グループ化 3">
            <a:extLst>
              <a:ext uri="{FF2B5EF4-FFF2-40B4-BE49-F238E27FC236}">
                <a16:creationId xmlns:a16="http://schemas.microsoft.com/office/drawing/2014/main" id="{1DF8B13C-7D04-244C-BEE1-2C26A3220B53}"/>
              </a:ext>
            </a:extLst>
          </p:cNvPr>
          <p:cNvGrpSpPr/>
          <p:nvPr/>
        </p:nvGrpSpPr>
        <p:grpSpPr>
          <a:xfrm>
            <a:off x="276100" y="3607653"/>
            <a:ext cx="2291507" cy="2897999"/>
            <a:chOff x="276101" y="4024967"/>
            <a:chExt cx="1961528" cy="2480685"/>
          </a:xfrm>
        </p:grpSpPr>
        <p:pic>
          <p:nvPicPr>
            <p:cNvPr id="1026" name="Picture 2">
              <a:extLst>
                <a:ext uri="{FF2B5EF4-FFF2-40B4-BE49-F238E27FC236}">
                  <a16:creationId xmlns:a16="http://schemas.microsoft.com/office/drawing/2014/main" id="{004DE9CE-FFE8-1542-A537-4084FFDD1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01" y="4024967"/>
              <a:ext cx="1859459" cy="1492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グループディスカッションのイラスト">
              <a:extLst>
                <a:ext uri="{FF2B5EF4-FFF2-40B4-BE49-F238E27FC236}">
                  <a16:creationId xmlns:a16="http://schemas.microsoft.com/office/drawing/2014/main" id="{44205605-3466-7B47-893D-889E8B4E7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4725144"/>
              <a:ext cx="1758253" cy="178050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フッター プレースホルダー 3">
            <a:extLst>
              <a:ext uri="{FF2B5EF4-FFF2-40B4-BE49-F238E27FC236}">
                <a16:creationId xmlns:a16="http://schemas.microsoft.com/office/drawing/2014/main" id="{246D0F07-6388-1D45-A45F-8A36F3192971}"/>
              </a:ext>
            </a:extLst>
          </p:cNvPr>
          <p:cNvSpPr txBox="1">
            <a:spLocks/>
          </p:cNvSpPr>
          <p:nvPr/>
        </p:nvSpPr>
        <p:spPr>
          <a:xfrm>
            <a:off x="2404525" y="5661248"/>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73050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2" name="図 1">
            <a:extLst>
              <a:ext uri="{FF2B5EF4-FFF2-40B4-BE49-F238E27FC236}">
                <a16:creationId xmlns:a16="http://schemas.microsoft.com/office/drawing/2014/main" id="{37311543-C44E-5A47-B136-9962AB699076}"/>
              </a:ext>
            </a:extLst>
          </p:cNvPr>
          <p:cNvPicPr>
            <a:picLocks noChangeAspect="1"/>
          </p:cNvPicPr>
          <p:nvPr/>
        </p:nvPicPr>
        <p:blipFill>
          <a:blip r:embed="rId3"/>
          <a:stretch>
            <a:fillRect/>
          </a:stretch>
        </p:blipFill>
        <p:spPr>
          <a:xfrm>
            <a:off x="6454706" y="1559330"/>
            <a:ext cx="5687699" cy="3719476"/>
          </a:xfrm>
          <a:prstGeom prst="rect">
            <a:avLst/>
          </a:prstGeom>
        </p:spPr>
      </p:pic>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b="1"/>
              <a:t>なぜ</a:t>
            </a:r>
            <a:r>
              <a:rPr lang="ja" b="1">
                <a:solidFill>
                  <a:srgbClr val="0000FF"/>
                </a:solidFill>
              </a:rPr>
              <a:t>”14.海の豊かさを守ろう”</a:t>
            </a:r>
            <a:r>
              <a:rPr lang="ja" b="1"/>
              <a:t>を選定したか？</a:t>
            </a:r>
            <a:endParaRPr b="1"/>
          </a:p>
        </p:txBody>
      </p:sp>
      <p:sp>
        <p:nvSpPr>
          <p:cNvPr id="62" name="Google Shape;62;p14"/>
          <p:cNvSpPr txBox="1">
            <a:spLocks noGrp="1"/>
          </p:cNvSpPr>
          <p:nvPr>
            <p:ph type="body" idx="1"/>
          </p:nvPr>
        </p:nvSpPr>
        <p:spPr>
          <a:xfrm>
            <a:off x="263352" y="1536633"/>
            <a:ext cx="6192688" cy="4555200"/>
          </a:xfrm>
          <a:prstGeom prst="rect">
            <a:avLst/>
          </a:prstGeom>
        </p:spPr>
        <p:txBody>
          <a:bodyPr spcFirstLastPara="1" vert="horz" wrap="square" lIns="121900" tIns="121900" rIns="121900" bIns="121900" rtlCol="0" anchor="t" anchorCtr="0">
            <a:noAutofit/>
          </a:bodyPr>
          <a:lstStyle/>
          <a:p>
            <a:r>
              <a:rPr lang="ja" sz="2400" dirty="0"/>
              <a:t>「</a:t>
            </a:r>
            <a:r>
              <a:rPr lang="ja" sz="2400" b="1" dirty="0"/>
              <a:t>魚」は日本の食文化を語る上で必須の食材</a:t>
            </a:r>
            <a:endParaRPr sz="2400" b="1" dirty="0"/>
          </a:p>
          <a:p>
            <a:pPr marL="979488" lvl="1" indent="-184150">
              <a:spcBef>
                <a:spcPts val="0"/>
              </a:spcBef>
            </a:pPr>
            <a:r>
              <a:rPr lang="ja" sz="2000" dirty="0"/>
              <a:t>かつては世界一の漁獲量</a:t>
            </a:r>
            <a:endParaRPr sz="2000" dirty="0"/>
          </a:p>
          <a:p>
            <a:pPr marL="979488" lvl="1" indent="-184150">
              <a:spcBef>
                <a:spcPts val="0"/>
              </a:spcBef>
            </a:pPr>
            <a:r>
              <a:rPr lang="ja" sz="2000" dirty="0"/>
              <a:t>世界での漁業・養殖業生産量は増加傾向</a:t>
            </a:r>
            <a:endParaRPr sz="2000" dirty="0"/>
          </a:p>
          <a:p>
            <a:pPr marL="979488" lvl="1" indent="-184150">
              <a:spcBef>
                <a:spcPts val="0"/>
              </a:spcBef>
            </a:pPr>
            <a:r>
              <a:rPr lang="ja" sz="2000" dirty="0"/>
              <a:t>日本の漁業・養殖生産量はピーク時の</a:t>
            </a:r>
            <a:r>
              <a:rPr lang="en-US" altLang="ja-JP" sz="2000" dirty="0"/>
              <a:t>3</a:t>
            </a:r>
            <a:r>
              <a:rPr lang="ja-JP" altLang="en-US" sz="2000"/>
              <a:t>分の１</a:t>
            </a:r>
            <a:endParaRPr sz="2000" dirty="0"/>
          </a:p>
          <a:p>
            <a:r>
              <a:rPr lang="ja" sz="2400" b="1" dirty="0"/>
              <a:t>世界では解決に向かっている課題が日本では解決できていない？</a:t>
            </a:r>
            <a:endParaRPr sz="2400" b="1" dirty="0"/>
          </a:p>
          <a:p>
            <a:pPr marL="979488" lvl="1" indent="-177800">
              <a:spcBef>
                <a:spcPts val="0"/>
              </a:spcBef>
            </a:pPr>
            <a:r>
              <a:rPr lang="ja" sz="2000" dirty="0"/>
              <a:t>AIを使った改善の仕組みは？</a:t>
            </a:r>
            <a:endParaRPr sz="2000" dirty="0"/>
          </a:p>
          <a:p>
            <a:pPr marL="979488" lvl="1" indent="-177800">
              <a:spcBef>
                <a:spcPts val="0"/>
              </a:spcBef>
            </a:pPr>
            <a:r>
              <a:rPr lang="ja" sz="2000" dirty="0"/>
              <a:t>世界的な試みはあるのか？</a:t>
            </a:r>
            <a:endParaRPr sz="2000" dirty="0"/>
          </a:p>
          <a:p>
            <a:pPr marL="0" indent="0">
              <a:spcBef>
                <a:spcPts val="2133"/>
              </a:spcBef>
              <a:buNone/>
            </a:pPr>
            <a:r>
              <a:rPr lang="ja" altLang="en-US" sz="1600" dirty="0"/>
              <a:t>　　　　　　これらの疑問点を明らかにしたい！</a:t>
            </a:r>
            <a:endParaRPr sz="2400" dirty="0"/>
          </a:p>
          <a:p>
            <a:pPr marL="0" indent="0">
              <a:spcBef>
                <a:spcPts val="2133"/>
              </a:spcBef>
              <a:spcAft>
                <a:spcPts val="2133"/>
              </a:spcAft>
              <a:buNone/>
            </a:pPr>
            <a:endParaRPr sz="2400" dirty="0"/>
          </a:p>
        </p:txBody>
      </p:sp>
      <p:sp>
        <p:nvSpPr>
          <p:cNvPr id="66" name="Google Shape;66;p14"/>
          <p:cNvSpPr/>
          <p:nvPr/>
        </p:nvSpPr>
        <p:spPr>
          <a:xfrm>
            <a:off x="2188776" y="4672663"/>
            <a:ext cx="923200" cy="211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 name="Google Shape;67;p14"/>
          <p:cNvSpPr txBox="1"/>
          <p:nvPr/>
        </p:nvSpPr>
        <p:spPr>
          <a:xfrm>
            <a:off x="6215840" y="5229200"/>
            <a:ext cx="5858997" cy="813024"/>
          </a:xfrm>
          <a:prstGeom prst="rect">
            <a:avLst/>
          </a:prstGeom>
          <a:noFill/>
          <a:ln>
            <a:noFill/>
          </a:ln>
        </p:spPr>
        <p:txBody>
          <a:bodyPr spcFirstLastPara="1" wrap="square" lIns="121900" tIns="121900" rIns="121900" bIns="121900" anchor="t" anchorCtr="0">
            <a:noAutofit/>
          </a:bodyPr>
          <a:lstStyle/>
          <a:p>
            <a:r>
              <a:rPr lang="ja-JP" altLang="en-US" sz="1400"/>
              <a:t>「世界の漁業・養殖業生産」</a:t>
            </a:r>
            <a:r>
              <a:rPr lang="en-US" altLang="ja-JP" sz="1400" dirty="0"/>
              <a:t>(</a:t>
            </a:r>
            <a:r>
              <a:rPr lang="ja-JP" altLang="en-US" sz="1400"/>
              <a:t>農林水産省</a:t>
            </a:r>
            <a:r>
              <a:rPr lang="en-US" altLang="ja-JP" sz="1400" dirty="0"/>
              <a:t>) (</a:t>
            </a:r>
            <a:r>
              <a:rPr lang="en" altLang="ja-JP" sz="1400" dirty="0">
                <a:hlinkClick r:id="rId4"/>
              </a:rPr>
              <a:t>https://www.jfa.maff.go.jp/j/kikaku/wpaper/h29_h/trend/1/t1_2_3_1.html</a:t>
            </a:r>
            <a:r>
              <a:rPr lang="en" altLang="ja-JP" sz="1400" dirty="0"/>
              <a:t>)</a:t>
            </a:r>
            <a:r>
              <a:rPr lang="ja-JP" altLang="en-US" sz="1400"/>
              <a:t>のデータをもとに東京都市大学</a:t>
            </a:r>
            <a:r>
              <a:rPr lang="en-US" altLang="ja-JP" sz="1400" dirty="0"/>
              <a:t> </a:t>
            </a:r>
            <a:r>
              <a:rPr lang="ja-JP" altLang="en-US" sz="1400"/>
              <a:t>数理・データサイエンス教育センターで作成</a:t>
            </a:r>
            <a:r>
              <a:rPr lang="en-US" altLang="ja-JP" sz="1400" dirty="0"/>
              <a:t>.</a:t>
            </a:r>
            <a:endParaRPr sz="1600" dirty="0"/>
          </a:p>
        </p:txBody>
      </p:sp>
      <p:sp>
        <p:nvSpPr>
          <p:cNvPr id="9" name="正方形/長方形 8">
            <a:extLst>
              <a:ext uri="{FF2B5EF4-FFF2-40B4-BE49-F238E27FC236}">
                <a16:creationId xmlns:a16="http://schemas.microsoft.com/office/drawing/2014/main" id="{D26D2E56-7670-5141-B319-56C0139677BB}"/>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43413A53-9D9A-284A-8534-331C6E5CD976}"/>
              </a:ext>
            </a:extLst>
          </p:cNvPr>
          <p:cNvSpPr txBox="1"/>
          <p:nvPr/>
        </p:nvSpPr>
        <p:spPr>
          <a:xfrm>
            <a:off x="9048328" y="1874876"/>
            <a:ext cx="1694695" cy="276999"/>
          </a:xfrm>
          <a:prstGeom prst="rect">
            <a:avLst/>
          </a:prstGeom>
          <a:noFill/>
        </p:spPr>
        <p:txBody>
          <a:bodyPr wrap="none" rtlCol="0">
            <a:spAutoFit/>
          </a:bodyPr>
          <a:lstStyle/>
          <a:p>
            <a:r>
              <a:rPr kumimoji="1" lang="en-US" altLang="ja-JP" sz="1200" dirty="0">
                <a:latin typeface="Meiryo UI" panose="020B0604030504040204" pitchFamily="34" charset="-128"/>
                <a:ea typeface="Meiryo UI" panose="020B0604030504040204" pitchFamily="34" charset="-128"/>
              </a:rPr>
              <a:t>1984</a:t>
            </a:r>
            <a:r>
              <a:rPr kumimoji="1" lang="ja-JP" altLang="en-US" sz="1200">
                <a:latin typeface="Meiryo UI" panose="020B0604030504040204" pitchFamily="34" charset="-128"/>
                <a:ea typeface="Meiryo UI" panose="020B0604030504040204" pitchFamily="34" charset="-128"/>
              </a:rPr>
              <a:t>年：</a:t>
            </a:r>
            <a:r>
              <a:rPr kumimoji="1" lang="en-US" altLang="ja-JP" sz="1200" dirty="0">
                <a:latin typeface="Meiryo UI" panose="020B0604030504040204" pitchFamily="34" charset="-128"/>
                <a:ea typeface="Meiryo UI" panose="020B0604030504040204" pitchFamily="34" charset="-128"/>
              </a:rPr>
              <a:t>1,160</a:t>
            </a:r>
            <a:r>
              <a:rPr kumimoji="1" lang="ja-JP" altLang="en-US" sz="1200">
                <a:latin typeface="Meiryo UI" panose="020B0604030504040204" pitchFamily="34" charset="-128"/>
                <a:ea typeface="Meiryo UI" panose="020B0604030504040204" pitchFamily="34" charset="-128"/>
              </a:rPr>
              <a:t>万トン</a:t>
            </a:r>
          </a:p>
        </p:txBody>
      </p:sp>
      <p:sp>
        <p:nvSpPr>
          <p:cNvPr id="30" name="テキスト ボックス 29">
            <a:extLst>
              <a:ext uri="{FF2B5EF4-FFF2-40B4-BE49-F238E27FC236}">
                <a16:creationId xmlns:a16="http://schemas.microsoft.com/office/drawing/2014/main" id="{0406BAF1-1F7A-BE47-8F50-E3A4E189F0A5}"/>
              </a:ext>
            </a:extLst>
          </p:cNvPr>
          <p:cNvSpPr txBox="1"/>
          <p:nvPr/>
        </p:nvSpPr>
        <p:spPr>
          <a:xfrm>
            <a:off x="10067476" y="4395664"/>
            <a:ext cx="1544012" cy="276999"/>
          </a:xfrm>
          <a:prstGeom prst="rect">
            <a:avLst/>
          </a:prstGeom>
          <a:noFill/>
        </p:spPr>
        <p:txBody>
          <a:bodyPr wrap="none" rtlCol="0">
            <a:spAutoFit/>
          </a:bodyPr>
          <a:lstStyle/>
          <a:p>
            <a:r>
              <a:rPr lang="en-US" altLang="ja-JP" sz="1200" dirty="0">
                <a:latin typeface="Meiryo UI" panose="020B0604030504040204" pitchFamily="34" charset="-128"/>
                <a:ea typeface="Meiryo UI" panose="020B0604030504040204" pitchFamily="34" charset="-128"/>
              </a:rPr>
              <a:t>2016</a:t>
            </a:r>
            <a:r>
              <a:rPr kumimoji="1" lang="ja-JP" altLang="en-US" sz="1200">
                <a:latin typeface="Meiryo UI" panose="020B0604030504040204" pitchFamily="34" charset="-128"/>
                <a:ea typeface="Meiryo UI" panose="020B0604030504040204" pitchFamily="34" charset="-128"/>
              </a:rPr>
              <a:t>年：</a:t>
            </a:r>
            <a:r>
              <a:rPr lang="en-US" altLang="ja-JP" sz="1200" dirty="0">
                <a:latin typeface="Meiryo UI" panose="020B0604030504040204" pitchFamily="34" charset="-128"/>
                <a:ea typeface="Meiryo UI" panose="020B0604030504040204" pitchFamily="34" charset="-128"/>
              </a:rPr>
              <a:t>329</a:t>
            </a:r>
            <a:r>
              <a:rPr kumimoji="1" lang="ja-JP" altLang="en-US" sz="1200">
                <a:latin typeface="Meiryo UI" panose="020B0604030504040204" pitchFamily="34" charset="-128"/>
                <a:ea typeface="Meiryo UI" panose="020B0604030504040204" pitchFamily="34" charset="-128"/>
              </a:rPr>
              <a:t>万トン</a:t>
            </a:r>
          </a:p>
        </p:txBody>
      </p:sp>
    </p:spTree>
    <p:extLst>
      <p:ext uri="{BB962C8B-B14F-4D97-AF65-F5344CB8AC3E}">
        <p14:creationId xmlns:p14="http://schemas.microsoft.com/office/powerpoint/2010/main" val="222698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2" name="図 1">
            <a:extLst>
              <a:ext uri="{FF2B5EF4-FFF2-40B4-BE49-F238E27FC236}">
                <a16:creationId xmlns:a16="http://schemas.microsoft.com/office/drawing/2014/main" id="{37311543-C44E-5A47-B136-9962AB699076}"/>
              </a:ext>
            </a:extLst>
          </p:cNvPr>
          <p:cNvPicPr>
            <a:picLocks noChangeAspect="1"/>
          </p:cNvPicPr>
          <p:nvPr/>
        </p:nvPicPr>
        <p:blipFill>
          <a:blip r:embed="rId3"/>
          <a:stretch>
            <a:fillRect/>
          </a:stretch>
        </p:blipFill>
        <p:spPr>
          <a:xfrm>
            <a:off x="6454706" y="1559330"/>
            <a:ext cx="5687699" cy="3719476"/>
          </a:xfrm>
          <a:prstGeom prst="rect">
            <a:avLst/>
          </a:prstGeom>
        </p:spPr>
      </p:pic>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b="1"/>
              <a:t>なぜ</a:t>
            </a:r>
            <a:r>
              <a:rPr lang="ja" b="1">
                <a:solidFill>
                  <a:srgbClr val="0000FF"/>
                </a:solidFill>
              </a:rPr>
              <a:t>”14.海の豊かさを守ろう”</a:t>
            </a:r>
            <a:r>
              <a:rPr lang="ja" b="1"/>
              <a:t>を選定したか？</a:t>
            </a:r>
            <a:endParaRPr b="1"/>
          </a:p>
        </p:txBody>
      </p:sp>
      <p:sp>
        <p:nvSpPr>
          <p:cNvPr id="62" name="Google Shape;62;p14"/>
          <p:cNvSpPr txBox="1">
            <a:spLocks noGrp="1"/>
          </p:cNvSpPr>
          <p:nvPr>
            <p:ph type="body" idx="1"/>
          </p:nvPr>
        </p:nvSpPr>
        <p:spPr>
          <a:xfrm>
            <a:off x="263352" y="1536633"/>
            <a:ext cx="6192688" cy="4555200"/>
          </a:xfrm>
          <a:prstGeom prst="rect">
            <a:avLst/>
          </a:prstGeom>
        </p:spPr>
        <p:txBody>
          <a:bodyPr spcFirstLastPara="1" vert="horz" wrap="square" lIns="121900" tIns="121900" rIns="121900" bIns="121900" rtlCol="0" anchor="t" anchorCtr="0">
            <a:noAutofit/>
          </a:bodyPr>
          <a:lstStyle/>
          <a:p>
            <a:r>
              <a:rPr lang="ja" sz="2400" dirty="0"/>
              <a:t>「</a:t>
            </a:r>
            <a:r>
              <a:rPr lang="ja" sz="2400" b="1" dirty="0"/>
              <a:t>魚」は日本の食文化を語る上で必須の食材</a:t>
            </a:r>
            <a:endParaRPr sz="2400" b="1" dirty="0"/>
          </a:p>
          <a:p>
            <a:pPr marL="979488" lvl="1" indent="-184150">
              <a:spcBef>
                <a:spcPts val="0"/>
              </a:spcBef>
            </a:pPr>
            <a:r>
              <a:rPr lang="ja" sz="2000" dirty="0"/>
              <a:t>かつては世界一の漁獲量</a:t>
            </a:r>
            <a:endParaRPr sz="2000" dirty="0"/>
          </a:p>
          <a:p>
            <a:pPr marL="979488" lvl="1" indent="-184150">
              <a:spcBef>
                <a:spcPts val="0"/>
              </a:spcBef>
            </a:pPr>
            <a:r>
              <a:rPr lang="ja" sz="2000" dirty="0"/>
              <a:t>世界での漁業・養殖業生産量は増加傾向</a:t>
            </a:r>
            <a:endParaRPr sz="2000" dirty="0"/>
          </a:p>
          <a:p>
            <a:pPr marL="979488" lvl="1" indent="-184150">
              <a:spcBef>
                <a:spcPts val="0"/>
              </a:spcBef>
            </a:pPr>
            <a:r>
              <a:rPr lang="ja" sz="2000" dirty="0"/>
              <a:t>日本の漁業・養殖生産量はピーク時の</a:t>
            </a:r>
            <a:r>
              <a:rPr lang="en-US" altLang="ja-JP" sz="2000" dirty="0"/>
              <a:t>3</a:t>
            </a:r>
            <a:r>
              <a:rPr lang="ja-JP" altLang="en-US" sz="2000"/>
              <a:t>分の１</a:t>
            </a:r>
            <a:endParaRPr sz="2000" dirty="0"/>
          </a:p>
          <a:p>
            <a:r>
              <a:rPr lang="ja" sz="2400" b="1" dirty="0"/>
              <a:t>世界では解決に向かっている課題が日本では解決できていない？</a:t>
            </a:r>
            <a:endParaRPr sz="2400" b="1" dirty="0"/>
          </a:p>
          <a:p>
            <a:pPr marL="979488" lvl="1" indent="-177800">
              <a:spcBef>
                <a:spcPts val="0"/>
              </a:spcBef>
            </a:pPr>
            <a:r>
              <a:rPr lang="ja" sz="2000" dirty="0"/>
              <a:t>AIを使った改善の仕組みは？</a:t>
            </a:r>
            <a:endParaRPr sz="2000" dirty="0"/>
          </a:p>
          <a:p>
            <a:pPr marL="979488" lvl="1" indent="-177800">
              <a:spcBef>
                <a:spcPts val="0"/>
              </a:spcBef>
            </a:pPr>
            <a:r>
              <a:rPr lang="ja" sz="2000" dirty="0"/>
              <a:t>世界的な試みはあるのか？</a:t>
            </a:r>
            <a:endParaRPr sz="2000" dirty="0"/>
          </a:p>
          <a:p>
            <a:pPr marL="0" indent="0">
              <a:spcBef>
                <a:spcPts val="2133"/>
              </a:spcBef>
              <a:buNone/>
            </a:pPr>
            <a:r>
              <a:rPr lang="ja" altLang="en-US" sz="1600" dirty="0"/>
              <a:t>　　　　　　これらの疑問点を明らかにしたい！</a:t>
            </a:r>
            <a:endParaRPr sz="2400" dirty="0"/>
          </a:p>
          <a:p>
            <a:pPr marL="0" indent="0">
              <a:spcBef>
                <a:spcPts val="2133"/>
              </a:spcBef>
              <a:spcAft>
                <a:spcPts val="2133"/>
              </a:spcAft>
              <a:buNone/>
            </a:pPr>
            <a:endParaRPr sz="2400" dirty="0"/>
          </a:p>
        </p:txBody>
      </p:sp>
      <p:sp>
        <p:nvSpPr>
          <p:cNvPr id="66" name="Google Shape;66;p14"/>
          <p:cNvSpPr/>
          <p:nvPr/>
        </p:nvSpPr>
        <p:spPr>
          <a:xfrm>
            <a:off x="2188776" y="4672663"/>
            <a:ext cx="923200" cy="211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 name="Google Shape;67;p14"/>
          <p:cNvSpPr txBox="1"/>
          <p:nvPr/>
        </p:nvSpPr>
        <p:spPr>
          <a:xfrm>
            <a:off x="6215840" y="5229200"/>
            <a:ext cx="5976160" cy="813024"/>
          </a:xfrm>
          <a:prstGeom prst="rect">
            <a:avLst/>
          </a:prstGeom>
          <a:noFill/>
          <a:ln>
            <a:noFill/>
          </a:ln>
        </p:spPr>
        <p:txBody>
          <a:bodyPr spcFirstLastPara="1" wrap="square" lIns="121900" tIns="121900" rIns="121900" bIns="121900" anchor="t" anchorCtr="0">
            <a:noAutofit/>
          </a:bodyPr>
          <a:lstStyle/>
          <a:p>
            <a:r>
              <a:rPr lang="ja-JP" altLang="en-US" sz="1400"/>
              <a:t>「世界の漁業・養殖業生産」</a:t>
            </a:r>
            <a:r>
              <a:rPr lang="en-US" altLang="ja-JP" sz="1400" dirty="0"/>
              <a:t>(</a:t>
            </a:r>
            <a:r>
              <a:rPr lang="ja-JP" altLang="en-US" sz="1400"/>
              <a:t>農林水産省</a:t>
            </a:r>
            <a:r>
              <a:rPr lang="en-US" altLang="ja-JP" sz="1400" dirty="0"/>
              <a:t>) (</a:t>
            </a:r>
            <a:r>
              <a:rPr lang="en" altLang="ja-JP" sz="1400" dirty="0">
                <a:hlinkClick r:id="rId4"/>
              </a:rPr>
              <a:t>https://www.jfa.maff.go.jp/j/kikaku/wpaper/h29_h/trend/1/t1_2_3_1.html</a:t>
            </a:r>
            <a:r>
              <a:rPr lang="en" altLang="ja-JP" sz="1400" dirty="0"/>
              <a:t>)</a:t>
            </a:r>
            <a:r>
              <a:rPr lang="ja-JP" altLang="en-US" sz="1400"/>
              <a:t>のデータをもとに東京都市大学</a:t>
            </a:r>
            <a:r>
              <a:rPr lang="en-US" altLang="ja-JP" sz="1400" dirty="0"/>
              <a:t> </a:t>
            </a:r>
            <a:r>
              <a:rPr lang="ja-JP" altLang="en-US" sz="1400"/>
              <a:t>数理・データサイエンス教育センターで作成</a:t>
            </a:r>
            <a:r>
              <a:rPr lang="en-US" altLang="ja-JP" sz="1400" dirty="0"/>
              <a:t>.</a:t>
            </a:r>
            <a:endParaRPr sz="1600" dirty="0"/>
          </a:p>
        </p:txBody>
      </p:sp>
      <p:sp>
        <p:nvSpPr>
          <p:cNvPr id="9" name="正方形/長方形 8">
            <a:extLst>
              <a:ext uri="{FF2B5EF4-FFF2-40B4-BE49-F238E27FC236}">
                <a16:creationId xmlns:a16="http://schemas.microsoft.com/office/drawing/2014/main" id="{D26D2E56-7670-5141-B319-56C0139677BB}"/>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grpSp>
        <p:nvGrpSpPr>
          <p:cNvPr id="27" name="グループ化 26">
            <a:extLst>
              <a:ext uri="{FF2B5EF4-FFF2-40B4-BE49-F238E27FC236}">
                <a16:creationId xmlns:a16="http://schemas.microsoft.com/office/drawing/2014/main" id="{278F9542-45BC-EA4D-B095-F85661186502}"/>
              </a:ext>
            </a:extLst>
          </p:cNvPr>
          <p:cNvGrpSpPr/>
          <p:nvPr/>
        </p:nvGrpSpPr>
        <p:grpSpPr>
          <a:xfrm>
            <a:off x="2351584" y="1874282"/>
            <a:ext cx="6768752" cy="762630"/>
            <a:chOff x="2351584" y="1874282"/>
            <a:chExt cx="6768752" cy="762630"/>
          </a:xfrm>
        </p:grpSpPr>
        <p:sp>
          <p:nvSpPr>
            <p:cNvPr id="4" name="円/楕円 3">
              <a:extLst>
                <a:ext uri="{FF2B5EF4-FFF2-40B4-BE49-F238E27FC236}">
                  <a16:creationId xmlns:a16="http://schemas.microsoft.com/office/drawing/2014/main" id="{8F6A5D57-6782-854C-B43A-83098C666682}"/>
                </a:ext>
              </a:extLst>
            </p:cNvPr>
            <p:cNvSpPr/>
            <p:nvPr/>
          </p:nvSpPr>
          <p:spPr>
            <a:xfrm>
              <a:off x="8780450" y="1874282"/>
              <a:ext cx="339886" cy="33988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6" name="直線コネクタ 5">
              <a:extLst>
                <a:ext uri="{FF2B5EF4-FFF2-40B4-BE49-F238E27FC236}">
                  <a16:creationId xmlns:a16="http://schemas.microsoft.com/office/drawing/2014/main" id="{82111BE9-722D-1746-8382-1B8E23094827}"/>
                </a:ext>
              </a:extLst>
            </p:cNvPr>
            <p:cNvCxnSpPr/>
            <p:nvPr/>
          </p:nvCxnSpPr>
          <p:spPr>
            <a:xfrm>
              <a:off x="2351584" y="2636912"/>
              <a:ext cx="182166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線矢印コネクタ 7">
              <a:extLst>
                <a:ext uri="{FF2B5EF4-FFF2-40B4-BE49-F238E27FC236}">
                  <a16:creationId xmlns:a16="http://schemas.microsoft.com/office/drawing/2014/main" id="{AE5786CE-EB5F-A149-9116-BC0C9CC04620}"/>
                </a:ext>
              </a:extLst>
            </p:cNvPr>
            <p:cNvCxnSpPr>
              <a:cxnSpLocks/>
              <a:endCxn id="4" idx="2"/>
            </p:cNvCxnSpPr>
            <p:nvPr/>
          </p:nvCxnSpPr>
          <p:spPr>
            <a:xfrm flipV="1">
              <a:off x="4173247" y="2044225"/>
              <a:ext cx="4607203" cy="44867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7FD6518-F6F8-1F44-BBA2-D4AB818FF3B0}"/>
                </a:ext>
              </a:extLst>
            </p:cNvPr>
            <p:cNvSpPr txBox="1"/>
            <p:nvPr/>
          </p:nvSpPr>
          <p:spPr>
            <a:xfrm rot="21270188">
              <a:off x="5415395" y="1958468"/>
              <a:ext cx="2396810" cy="307777"/>
            </a:xfrm>
            <a:prstGeom prst="rect">
              <a:avLst/>
            </a:prstGeom>
            <a:noFill/>
          </p:spPr>
          <p:txBody>
            <a:bodyPr wrap="none" rtlCol="0">
              <a:spAutoFit/>
            </a:bodyPr>
            <a:lstStyle/>
            <a:p>
              <a:r>
                <a:rPr kumimoji="1" lang="ja-JP" altLang="en-US" sz="1400">
                  <a:solidFill>
                    <a:srgbClr val="FF0000"/>
                  </a:solidFill>
                </a:rPr>
                <a:t>具体的な数値（グラフ）で示す</a:t>
              </a:r>
            </a:p>
          </p:txBody>
        </p:sp>
      </p:grpSp>
      <p:grpSp>
        <p:nvGrpSpPr>
          <p:cNvPr id="28" name="グループ化 27">
            <a:extLst>
              <a:ext uri="{FF2B5EF4-FFF2-40B4-BE49-F238E27FC236}">
                <a16:creationId xmlns:a16="http://schemas.microsoft.com/office/drawing/2014/main" id="{27A77011-3710-0147-B8A5-DA14BB82738C}"/>
              </a:ext>
            </a:extLst>
          </p:cNvPr>
          <p:cNvGrpSpPr/>
          <p:nvPr/>
        </p:nvGrpSpPr>
        <p:grpSpPr>
          <a:xfrm>
            <a:off x="1343472" y="2869503"/>
            <a:ext cx="7200800" cy="271465"/>
            <a:chOff x="1343472" y="2869503"/>
            <a:chExt cx="7200800" cy="271465"/>
          </a:xfrm>
        </p:grpSpPr>
        <p:cxnSp>
          <p:nvCxnSpPr>
            <p:cNvPr id="18" name="直線コネクタ 17">
              <a:extLst>
                <a:ext uri="{FF2B5EF4-FFF2-40B4-BE49-F238E27FC236}">
                  <a16:creationId xmlns:a16="http://schemas.microsoft.com/office/drawing/2014/main" id="{37838432-6DD6-8242-B202-EB1610519EC4}"/>
                </a:ext>
              </a:extLst>
            </p:cNvPr>
            <p:cNvCxnSpPr>
              <a:cxnSpLocks/>
            </p:cNvCxnSpPr>
            <p:nvPr/>
          </p:nvCxnSpPr>
          <p:spPr>
            <a:xfrm>
              <a:off x="1343472" y="2996952"/>
              <a:ext cx="453650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4BF3F398-94E0-AE48-9C81-6E0084C75440}"/>
                </a:ext>
              </a:extLst>
            </p:cNvPr>
            <p:cNvCxnSpPr>
              <a:cxnSpLocks/>
            </p:cNvCxnSpPr>
            <p:nvPr/>
          </p:nvCxnSpPr>
          <p:spPr>
            <a:xfrm>
              <a:off x="5879976" y="2869503"/>
              <a:ext cx="2664296" cy="271465"/>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E20A315A-2B2D-E74C-B547-589CFA3E0414}"/>
              </a:ext>
            </a:extLst>
          </p:cNvPr>
          <p:cNvGrpSpPr/>
          <p:nvPr/>
        </p:nvGrpSpPr>
        <p:grpSpPr>
          <a:xfrm>
            <a:off x="4223792" y="3194446"/>
            <a:ext cx="7393906" cy="1147740"/>
            <a:chOff x="4223792" y="3194446"/>
            <a:chExt cx="7393906" cy="1147740"/>
          </a:xfrm>
        </p:grpSpPr>
        <p:cxnSp>
          <p:nvCxnSpPr>
            <p:cNvPr id="23" name="直線コネクタ 22">
              <a:extLst>
                <a:ext uri="{FF2B5EF4-FFF2-40B4-BE49-F238E27FC236}">
                  <a16:creationId xmlns:a16="http://schemas.microsoft.com/office/drawing/2014/main" id="{41D9C02F-942D-F84F-9EE4-ED3DB440C69B}"/>
                </a:ext>
              </a:extLst>
            </p:cNvPr>
            <p:cNvCxnSpPr>
              <a:cxnSpLocks/>
            </p:cNvCxnSpPr>
            <p:nvPr/>
          </p:nvCxnSpPr>
          <p:spPr>
            <a:xfrm>
              <a:off x="4223792" y="3284984"/>
              <a:ext cx="199204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円/楕円 24">
              <a:extLst>
                <a:ext uri="{FF2B5EF4-FFF2-40B4-BE49-F238E27FC236}">
                  <a16:creationId xmlns:a16="http://schemas.microsoft.com/office/drawing/2014/main" id="{3F24DFDB-E170-AC49-9FE6-8D688DBD026F}"/>
                </a:ext>
              </a:extLst>
            </p:cNvPr>
            <p:cNvSpPr/>
            <p:nvPr/>
          </p:nvSpPr>
          <p:spPr>
            <a:xfrm>
              <a:off x="11208568" y="3933056"/>
              <a:ext cx="409130" cy="409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26" name="直線矢印コネクタ 25">
              <a:extLst>
                <a:ext uri="{FF2B5EF4-FFF2-40B4-BE49-F238E27FC236}">
                  <a16:creationId xmlns:a16="http://schemas.microsoft.com/office/drawing/2014/main" id="{40A10E08-CC40-F141-A1B6-00FE318BBD24}"/>
                </a:ext>
              </a:extLst>
            </p:cNvPr>
            <p:cNvCxnSpPr>
              <a:cxnSpLocks/>
              <a:endCxn id="25" idx="2"/>
            </p:cNvCxnSpPr>
            <p:nvPr/>
          </p:nvCxnSpPr>
          <p:spPr>
            <a:xfrm>
              <a:off x="6312024" y="3194446"/>
              <a:ext cx="4896544" cy="943175"/>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22D30BC2-9700-BE49-B757-04D0E52065CF}"/>
              </a:ext>
            </a:extLst>
          </p:cNvPr>
          <p:cNvSpPr txBox="1"/>
          <p:nvPr/>
        </p:nvSpPr>
        <p:spPr>
          <a:xfrm>
            <a:off x="7160561" y="6084004"/>
            <a:ext cx="3785011" cy="369332"/>
          </a:xfrm>
          <a:prstGeom prst="rect">
            <a:avLst/>
          </a:prstGeom>
          <a:noFill/>
        </p:spPr>
        <p:txBody>
          <a:bodyPr wrap="none" rtlCol="0">
            <a:spAutoFit/>
          </a:bodyPr>
          <a:lstStyle/>
          <a:p>
            <a:r>
              <a:rPr kumimoji="1" lang="ja-JP" altLang="en-US">
                <a:solidFill>
                  <a:srgbClr val="FF0000"/>
                </a:solidFill>
              </a:rPr>
              <a:t>参照したグラフの</a:t>
            </a:r>
            <a:r>
              <a:rPr lang="en-US" altLang="ja-JP" dirty="0">
                <a:solidFill>
                  <a:srgbClr val="FF0000"/>
                </a:solidFill>
              </a:rPr>
              <a:t>HP</a:t>
            </a:r>
            <a:r>
              <a:rPr lang="ja-JP" altLang="en-US">
                <a:solidFill>
                  <a:srgbClr val="FF0000"/>
                </a:solidFill>
              </a:rPr>
              <a:t>アドレス等を記載</a:t>
            </a:r>
            <a:endParaRPr kumimoji="1" lang="ja-JP" altLang="en-US">
              <a:solidFill>
                <a:srgbClr val="FF0000"/>
              </a:solidFill>
            </a:endParaRPr>
          </a:p>
        </p:txBody>
      </p:sp>
      <p:sp>
        <p:nvSpPr>
          <p:cNvPr id="5" name="テキスト ボックス 4">
            <a:extLst>
              <a:ext uri="{FF2B5EF4-FFF2-40B4-BE49-F238E27FC236}">
                <a16:creationId xmlns:a16="http://schemas.microsoft.com/office/drawing/2014/main" id="{43413A53-9D9A-284A-8534-331C6E5CD976}"/>
              </a:ext>
            </a:extLst>
          </p:cNvPr>
          <p:cNvSpPr txBox="1"/>
          <p:nvPr/>
        </p:nvSpPr>
        <p:spPr>
          <a:xfrm>
            <a:off x="9048328" y="1874876"/>
            <a:ext cx="1694695" cy="276999"/>
          </a:xfrm>
          <a:prstGeom prst="rect">
            <a:avLst/>
          </a:prstGeom>
          <a:noFill/>
        </p:spPr>
        <p:txBody>
          <a:bodyPr wrap="none" rtlCol="0">
            <a:spAutoFit/>
          </a:bodyPr>
          <a:lstStyle/>
          <a:p>
            <a:r>
              <a:rPr kumimoji="1" lang="en-US" altLang="ja-JP" sz="1200" dirty="0">
                <a:latin typeface="Meiryo UI" panose="020B0604030504040204" pitchFamily="34" charset="-128"/>
                <a:ea typeface="Meiryo UI" panose="020B0604030504040204" pitchFamily="34" charset="-128"/>
              </a:rPr>
              <a:t>1984</a:t>
            </a:r>
            <a:r>
              <a:rPr kumimoji="1" lang="ja-JP" altLang="en-US" sz="1200">
                <a:latin typeface="Meiryo UI" panose="020B0604030504040204" pitchFamily="34" charset="-128"/>
                <a:ea typeface="Meiryo UI" panose="020B0604030504040204" pitchFamily="34" charset="-128"/>
              </a:rPr>
              <a:t>年：</a:t>
            </a:r>
            <a:r>
              <a:rPr kumimoji="1" lang="en-US" altLang="ja-JP" sz="1200" dirty="0">
                <a:latin typeface="Meiryo UI" panose="020B0604030504040204" pitchFamily="34" charset="-128"/>
                <a:ea typeface="Meiryo UI" panose="020B0604030504040204" pitchFamily="34" charset="-128"/>
              </a:rPr>
              <a:t>1,160</a:t>
            </a:r>
            <a:r>
              <a:rPr kumimoji="1" lang="ja-JP" altLang="en-US" sz="1200">
                <a:latin typeface="Meiryo UI" panose="020B0604030504040204" pitchFamily="34" charset="-128"/>
                <a:ea typeface="Meiryo UI" panose="020B0604030504040204" pitchFamily="34" charset="-128"/>
              </a:rPr>
              <a:t>万トン</a:t>
            </a:r>
          </a:p>
        </p:txBody>
      </p:sp>
      <p:sp>
        <p:nvSpPr>
          <p:cNvPr id="30" name="テキスト ボックス 29">
            <a:extLst>
              <a:ext uri="{FF2B5EF4-FFF2-40B4-BE49-F238E27FC236}">
                <a16:creationId xmlns:a16="http://schemas.microsoft.com/office/drawing/2014/main" id="{0406BAF1-1F7A-BE47-8F50-E3A4E189F0A5}"/>
              </a:ext>
            </a:extLst>
          </p:cNvPr>
          <p:cNvSpPr txBox="1"/>
          <p:nvPr/>
        </p:nvSpPr>
        <p:spPr>
          <a:xfrm>
            <a:off x="10067476" y="4395664"/>
            <a:ext cx="1544012" cy="276999"/>
          </a:xfrm>
          <a:prstGeom prst="rect">
            <a:avLst/>
          </a:prstGeom>
          <a:noFill/>
        </p:spPr>
        <p:txBody>
          <a:bodyPr wrap="none" rtlCol="0">
            <a:spAutoFit/>
          </a:bodyPr>
          <a:lstStyle/>
          <a:p>
            <a:r>
              <a:rPr lang="en-US" altLang="ja-JP" sz="1200" dirty="0">
                <a:latin typeface="Meiryo UI" panose="020B0604030504040204" pitchFamily="34" charset="-128"/>
                <a:ea typeface="Meiryo UI" panose="020B0604030504040204" pitchFamily="34" charset="-128"/>
              </a:rPr>
              <a:t>2016</a:t>
            </a:r>
            <a:r>
              <a:rPr kumimoji="1" lang="ja-JP" altLang="en-US" sz="1200">
                <a:latin typeface="Meiryo UI" panose="020B0604030504040204" pitchFamily="34" charset="-128"/>
                <a:ea typeface="Meiryo UI" panose="020B0604030504040204" pitchFamily="34" charset="-128"/>
              </a:rPr>
              <a:t>年：</a:t>
            </a:r>
            <a:r>
              <a:rPr lang="en-US" altLang="ja-JP" sz="1200" dirty="0">
                <a:latin typeface="Meiryo UI" panose="020B0604030504040204" pitchFamily="34" charset="-128"/>
                <a:ea typeface="Meiryo UI" panose="020B0604030504040204" pitchFamily="34" charset="-128"/>
              </a:rPr>
              <a:t>329</a:t>
            </a:r>
            <a:r>
              <a:rPr kumimoji="1" lang="ja-JP" altLang="en-US" sz="1200">
                <a:latin typeface="Meiryo UI" panose="020B0604030504040204" pitchFamily="34" charset="-128"/>
                <a:ea typeface="Meiryo UI" panose="020B0604030504040204" pitchFamily="34" charset="-128"/>
              </a:rPr>
              <a:t>万トン</a:t>
            </a:r>
          </a:p>
        </p:txBody>
      </p:sp>
      <p:sp>
        <p:nvSpPr>
          <p:cNvPr id="3" name="正方形/長方形 2">
            <a:extLst>
              <a:ext uri="{FF2B5EF4-FFF2-40B4-BE49-F238E27FC236}">
                <a16:creationId xmlns:a16="http://schemas.microsoft.com/office/drawing/2014/main" id="{36CFFFFA-FF96-9E4D-B46A-7BC0E803192F}"/>
              </a:ext>
            </a:extLst>
          </p:cNvPr>
          <p:cNvSpPr/>
          <p:nvPr/>
        </p:nvSpPr>
        <p:spPr>
          <a:xfrm>
            <a:off x="6215840" y="5280272"/>
            <a:ext cx="5784816" cy="81302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18133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1026" name="Picture 2">
            <a:extLst>
              <a:ext uri="{FF2B5EF4-FFF2-40B4-BE49-F238E27FC236}">
                <a16:creationId xmlns:a16="http://schemas.microsoft.com/office/drawing/2014/main" id="{706B1554-95F2-EF40-9D92-421114EC7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897" y="1908249"/>
            <a:ext cx="3101359" cy="2151577"/>
          </a:xfrm>
          <a:prstGeom prst="rect">
            <a:avLst/>
          </a:prstGeom>
          <a:noFill/>
          <a:extLst>
            <a:ext uri="{909E8E84-426E-40DD-AFC4-6F175D3DCCD1}">
              <a14:hiddenFill xmlns:a14="http://schemas.microsoft.com/office/drawing/2010/main">
                <a:solidFill>
                  <a:srgbClr val="FFFFFF"/>
                </a:solidFill>
              </a14:hiddenFill>
            </a:ext>
          </a:extLst>
        </p:spPr>
      </p:pic>
      <p:sp>
        <p:nvSpPr>
          <p:cNvPr id="72" name="Google Shape;72;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dirty="0"/>
              <a:t>データ分析による改善とその対象となる人々</a:t>
            </a:r>
            <a:endParaRPr dirty="0"/>
          </a:p>
        </p:txBody>
      </p:sp>
      <p:sp>
        <p:nvSpPr>
          <p:cNvPr id="73" name="Google Shape;73;p15"/>
          <p:cNvSpPr txBox="1">
            <a:spLocks noGrp="1"/>
          </p:cNvSpPr>
          <p:nvPr>
            <p:ph type="body" idx="1"/>
          </p:nvPr>
        </p:nvSpPr>
        <p:spPr>
          <a:xfrm>
            <a:off x="415600" y="1435033"/>
            <a:ext cx="8460400" cy="4965200"/>
          </a:xfrm>
          <a:prstGeom prst="rect">
            <a:avLst/>
          </a:prstGeom>
        </p:spPr>
        <p:txBody>
          <a:bodyPr spcFirstLastPara="1" vert="horz" wrap="square" lIns="121900" tIns="121900" rIns="121900" bIns="121900" rtlCol="0" anchor="t" anchorCtr="0">
            <a:noAutofit/>
          </a:bodyPr>
          <a:lstStyle/>
          <a:p>
            <a:pPr>
              <a:buClr>
                <a:srgbClr val="000000"/>
              </a:buClr>
              <a:buChar char="❖"/>
            </a:pPr>
            <a:r>
              <a:rPr lang="ja" sz="2400" b="1" dirty="0">
                <a:solidFill>
                  <a:srgbClr val="000000"/>
                </a:solidFill>
              </a:rPr>
              <a:t>課題：</a:t>
            </a:r>
            <a:endParaRPr sz="2400" b="1" dirty="0">
              <a:solidFill>
                <a:srgbClr val="000000"/>
              </a:solidFill>
            </a:endParaRPr>
          </a:p>
          <a:p>
            <a:pPr lvl="1">
              <a:spcBef>
                <a:spcPts val="0"/>
              </a:spcBef>
              <a:buClr>
                <a:srgbClr val="000000"/>
              </a:buClr>
              <a:buChar char="➢"/>
            </a:pPr>
            <a:r>
              <a:rPr lang="ja" sz="2000" dirty="0">
                <a:solidFill>
                  <a:srgbClr val="000000"/>
                </a:solidFill>
              </a:rPr>
              <a:t>漁師になりたいという若い人が少なく、技能継承が遅れている</a:t>
            </a:r>
            <a:endParaRPr sz="2000" dirty="0">
              <a:solidFill>
                <a:srgbClr val="000000"/>
              </a:solidFill>
            </a:endParaRPr>
          </a:p>
          <a:p>
            <a:pPr lvl="1">
              <a:spcBef>
                <a:spcPts val="0"/>
              </a:spcBef>
              <a:buClr>
                <a:srgbClr val="000000"/>
              </a:buClr>
              <a:buChar char="➢"/>
            </a:pPr>
            <a:r>
              <a:rPr lang="ja" sz="2000" dirty="0">
                <a:solidFill>
                  <a:srgbClr val="000000"/>
                </a:solidFill>
              </a:rPr>
              <a:t>漁獲制限の下で、効率的に魚を捕り、収益を確保する方法（勘と経験）</a:t>
            </a:r>
            <a:endParaRPr sz="2000" dirty="0">
              <a:solidFill>
                <a:srgbClr val="000000"/>
              </a:solidFill>
            </a:endParaRPr>
          </a:p>
          <a:p>
            <a:pPr lvl="2">
              <a:spcBef>
                <a:spcPts val="0"/>
              </a:spcBef>
              <a:buClr>
                <a:srgbClr val="000000"/>
              </a:buClr>
            </a:pPr>
            <a:r>
              <a:rPr lang="ja" sz="1800" dirty="0">
                <a:solidFill>
                  <a:srgbClr val="000000"/>
                </a:solidFill>
              </a:rPr>
              <a:t>魚群探知機は漁船の真下の状況しか分からない</a:t>
            </a:r>
            <a:endParaRPr sz="1800" dirty="0">
              <a:solidFill>
                <a:srgbClr val="000000"/>
              </a:solidFill>
            </a:endParaRPr>
          </a:p>
          <a:p>
            <a:pPr>
              <a:buClr>
                <a:srgbClr val="000000"/>
              </a:buClr>
              <a:buChar char="❖"/>
            </a:pPr>
            <a:r>
              <a:rPr lang="ja" sz="2400" b="1" dirty="0">
                <a:solidFill>
                  <a:srgbClr val="000000"/>
                </a:solidFill>
              </a:rPr>
              <a:t>データ分析による改善方法：</a:t>
            </a:r>
            <a:endParaRPr sz="2400" b="1" dirty="0">
              <a:solidFill>
                <a:srgbClr val="000000"/>
              </a:solidFill>
            </a:endParaRPr>
          </a:p>
          <a:p>
            <a:pPr lvl="1">
              <a:spcBef>
                <a:spcPts val="0"/>
              </a:spcBef>
              <a:buClr>
                <a:srgbClr val="000000"/>
              </a:buClr>
              <a:buChar char="➢"/>
            </a:pPr>
            <a:r>
              <a:rPr lang="ja" sz="2000" dirty="0">
                <a:solidFill>
                  <a:srgbClr val="000000"/>
                </a:solidFill>
              </a:rPr>
              <a:t>衛星データをもとに、海況情報や漁場予測情報を提供</a:t>
            </a:r>
            <a:endParaRPr sz="2000" dirty="0">
              <a:solidFill>
                <a:srgbClr val="000000"/>
              </a:solidFill>
            </a:endParaRPr>
          </a:p>
          <a:p>
            <a:pPr lvl="2">
              <a:spcBef>
                <a:spcPts val="0"/>
              </a:spcBef>
              <a:buClr>
                <a:srgbClr val="000000"/>
              </a:buClr>
            </a:pPr>
            <a:r>
              <a:rPr lang="ja" sz="1800" dirty="0">
                <a:solidFill>
                  <a:srgbClr val="000000"/>
                </a:solidFill>
              </a:rPr>
              <a:t>AI技術で海水温や潮流を見える化</a:t>
            </a:r>
            <a:endParaRPr sz="1800" dirty="0">
              <a:solidFill>
                <a:srgbClr val="000000"/>
              </a:solidFill>
            </a:endParaRPr>
          </a:p>
          <a:p>
            <a:pPr lvl="2">
              <a:spcBef>
                <a:spcPts val="0"/>
              </a:spcBef>
              <a:buClr>
                <a:srgbClr val="000000"/>
              </a:buClr>
            </a:pPr>
            <a:r>
              <a:rPr lang="ja" sz="1800" dirty="0">
                <a:solidFill>
                  <a:srgbClr val="000000"/>
                </a:solidFill>
              </a:rPr>
              <a:t>JAMSTECが持つ数値モデルの技術と、京都大学が持つディープラーニング画像解析の技術を組み合わせた</a:t>
            </a:r>
            <a:endParaRPr sz="1800" dirty="0">
              <a:solidFill>
                <a:srgbClr val="000000"/>
              </a:solidFill>
            </a:endParaRPr>
          </a:p>
          <a:p>
            <a:pPr>
              <a:buClr>
                <a:srgbClr val="000000"/>
              </a:buClr>
              <a:buChar char="❖"/>
            </a:pPr>
            <a:r>
              <a:rPr lang="ja" sz="2400" b="1" dirty="0">
                <a:solidFill>
                  <a:srgbClr val="000000"/>
                </a:solidFill>
              </a:rPr>
              <a:t>データ分析を必要としている人々：</a:t>
            </a:r>
            <a:endParaRPr sz="2400" b="1" dirty="0">
              <a:solidFill>
                <a:srgbClr val="000000"/>
              </a:solidFill>
            </a:endParaRPr>
          </a:p>
          <a:p>
            <a:pPr lvl="1">
              <a:spcBef>
                <a:spcPts val="0"/>
              </a:spcBef>
              <a:buClr>
                <a:srgbClr val="000000"/>
              </a:buClr>
              <a:buChar char="➢"/>
            </a:pPr>
            <a:r>
              <a:rPr lang="ja" sz="2000" dirty="0">
                <a:solidFill>
                  <a:srgbClr val="000000"/>
                </a:solidFill>
              </a:rPr>
              <a:t>管理漁業の下、資源保護をしながら収益確保・事業継続したい人</a:t>
            </a:r>
            <a:endParaRPr sz="2000" dirty="0">
              <a:solidFill>
                <a:srgbClr val="000000"/>
              </a:solidFill>
            </a:endParaRPr>
          </a:p>
          <a:p>
            <a:pPr lvl="1">
              <a:spcBef>
                <a:spcPts val="0"/>
              </a:spcBef>
              <a:buClr>
                <a:srgbClr val="000000"/>
              </a:buClr>
              <a:buChar char="➢"/>
            </a:pPr>
            <a:r>
              <a:rPr lang="ja" sz="2000" dirty="0">
                <a:solidFill>
                  <a:srgbClr val="000000"/>
                </a:solidFill>
              </a:rPr>
              <a:t>後継者が少ない中、技能継承をできるだけ少ない工数で効率的に進めたい人（家族や住み込みでなくても漁業を職業にできる）</a:t>
            </a:r>
            <a:endParaRPr sz="2000" dirty="0">
              <a:solidFill>
                <a:srgbClr val="000000"/>
              </a:solidFill>
            </a:endParaRPr>
          </a:p>
        </p:txBody>
      </p:sp>
      <p:sp>
        <p:nvSpPr>
          <p:cNvPr id="74" name="Google Shape;74;p15"/>
          <p:cNvSpPr txBox="1"/>
          <p:nvPr/>
        </p:nvSpPr>
        <p:spPr>
          <a:xfrm>
            <a:off x="7063936" y="6093296"/>
            <a:ext cx="5368768" cy="440800"/>
          </a:xfrm>
          <a:prstGeom prst="rect">
            <a:avLst/>
          </a:prstGeom>
          <a:noFill/>
          <a:ln>
            <a:noFill/>
          </a:ln>
        </p:spPr>
        <p:txBody>
          <a:bodyPr spcFirstLastPara="1" wrap="square" lIns="121900" tIns="121900" rIns="121900" bIns="121900" anchor="t" anchorCtr="0">
            <a:noAutofit/>
          </a:bodyPr>
          <a:lstStyle/>
          <a:p>
            <a:r>
              <a:rPr lang="en-US" altLang="ja" dirty="0">
                <a:solidFill>
                  <a:schemeClr val="dk1"/>
                </a:solidFill>
              </a:rPr>
              <a:t>https://media.fringe81.com/n/n2f15d907f36f#uxeqF</a:t>
            </a:r>
            <a:endParaRPr dirty="0">
              <a:solidFill>
                <a:srgbClr val="FF0000"/>
              </a:solidFill>
            </a:endParaRPr>
          </a:p>
        </p:txBody>
      </p:sp>
      <p:sp>
        <p:nvSpPr>
          <p:cNvPr id="78" name="Google Shape;78;p15"/>
          <p:cNvSpPr txBox="1"/>
          <p:nvPr/>
        </p:nvSpPr>
        <p:spPr>
          <a:xfrm>
            <a:off x="8703474" y="3989493"/>
            <a:ext cx="3430800" cy="586400"/>
          </a:xfrm>
          <a:prstGeom prst="rect">
            <a:avLst/>
          </a:prstGeom>
          <a:noFill/>
          <a:ln>
            <a:noFill/>
          </a:ln>
        </p:spPr>
        <p:txBody>
          <a:bodyPr spcFirstLastPara="1" wrap="square" lIns="121900" tIns="121900" rIns="121900" bIns="121900" anchor="t" anchorCtr="0">
            <a:noAutofit/>
          </a:bodyPr>
          <a:lstStyle/>
          <a:p>
            <a:r>
              <a:rPr lang="ja" altLang="en-US" sz="1467" dirty="0"/>
              <a:t>ディープラーニングで雲で衛星情報が</a:t>
            </a:r>
            <a:endParaRPr sz="1467" dirty="0"/>
          </a:p>
          <a:p>
            <a:r>
              <a:rPr lang="ja" altLang="en-US" sz="1467" dirty="0"/>
              <a:t>得られない場所の海水温の情報を予測</a:t>
            </a:r>
            <a:endParaRPr lang="en-US" altLang="ja" sz="1467" dirty="0"/>
          </a:p>
          <a:p>
            <a:endParaRPr sz="1467" dirty="0"/>
          </a:p>
        </p:txBody>
      </p:sp>
      <p:sp>
        <p:nvSpPr>
          <p:cNvPr id="9" name="正方形/長方形 8">
            <a:extLst>
              <a:ext uri="{FF2B5EF4-FFF2-40B4-BE49-F238E27FC236}">
                <a16:creationId xmlns:a16="http://schemas.microsoft.com/office/drawing/2014/main" id="{75FA6275-DC2C-384A-95C1-852D3B73B0D3}"/>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
        <p:nvSpPr>
          <p:cNvPr id="34" name="正方形/長方形 33">
            <a:extLst>
              <a:ext uri="{FF2B5EF4-FFF2-40B4-BE49-F238E27FC236}">
                <a16:creationId xmlns:a16="http://schemas.microsoft.com/office/drawing/2014/main" id="{4B4E53CF-96BF-0B4C-AD24-1AEB7925B75B}"/>
              </a:ext>
            </a:extLst>
          </p:cNvPr>
          <p:cNvSpPr/>
          <p:nvPr/>
        </p:nvSpPr>
        <p:spPr>
          <a:xfrm>
            <a:off x="9144491" y="4607547"/>
            <a:ext cx="3012363" cy="646331"/>
          </a:xfrm>
          <a:prstGeom prst="rect">
            <a:avLst/>
          </a:prstGeom>
        </p:spPr>
        <p:txBody>
          <a:bodyPr wrap="none">
            <a:spAutoFit/>
          </a:bodyPr>
          <a:lstStyle/>
          <a:p>
            <a:r>
              <a:rPr lang="en" altLang="ja-JP" sz="1200" dirty="0">
                <a:solidFill>
                  <a:srgbClr val="3366BB"/>
                </a:solidFill>
                <a:latin typeface="Arial" panose="020B0604020202020204" pitchFamily="34" charset="0"/>
              </a:rPr>
              <a:t>“Annual mean sea surface temperature </a:t>
            </a:r>
          </a:p>
          <a:p>
            <a:r>
              <a:rPr lang="en" altLang="ja-JP" sz="1200" dirty="0">
                <a:solidFill>
                  <a:srgbClr val="3366BB"/>
                </a:solidFill>
                <a:latin typeface="Arial" panose="020B0604020202020204" pitchFamily="34" charset="0"/>
              </a:rPr>
              <a:t>from the World Ocean Atlas 2001” </a:t>
            </a:r>
          </a:p>
          <a:p>
            <a:r>
              <a:rPr lang="en" altLang="ja-JP" sz="1200" dirty="0">
                <a:solidFill>
                  <a:srgbClr val="3366BB"/>
                </a:solidFill>
                <a:latin typeface="Arial" panose="020B0604020202020204" pitchFamily="34" charset="0"/>
              </a:rPr>
              <a:t>©Plumbago</a:t>
            </a:r>
            <a:r>
              <a:rPr lang="ja-JP" altLang="en-US" sz="1200" dirty="0">
                <a:solidFill>
                  <a:srgbClr val="3366BB"/>
                </a:solidFill>
                <a:latin typeface="Arial" panose="020B0604020202020204" pitchFamily="34" charset="0"/>
              </a:rPr>
              <a:t>　</a:t>
            </a:r>
            <a:r>
              <a:rPr lang="en" altLang="ja-JP" sz="1200" dirty="0">
                <a:solidFill>
                  <a:srgbClr val="3366BB"/>
                </a:solidFill>
                <a:latin typeface="Arial" panose="020B0604020202020204" pitchFamily="34" charset="0"/>
              </a:rPr>
              <a:t>(</a:t>
            </a:r>
            <a:r>
              <a:rPr lang="en" altLang="ja-JP" sz="1200" u="sng" dirty="0">
                <a:hlinkClick r:id="rId4"/>
              </a:rPr>
              <a:t>Licensed under CC-BY-SA 3.0</a:t>
            </a:r>
            <a:r>
              <a:rPr lang="en" altLang="ja-JP" sz="1200" dirty="0"/>
              <a:t>)</a:t>
            </a:r>
            <a:r>
              <a:rPr lang="en" altLang="ja-JP" sz="1200" dirty="0">
                <a:solidFill>
                  <a:srgbClr val="3366BB"/>
                </a:solidFill>
                <a:latin typeface="Arial" panose="020B0604020202020204" pitchFamily="34" charset="0"/>
              </a:rPr>
              <a:t>)</a:t>
            </a:r>
            <a:endParaRPr lang="ja-JP" altLang="en-US" sz="1200"/>
          </a:p>
        </p:txBody>
      </p:sp>
    </p:spTree>
    <p:extLst>
      <p:ext uri="{BB962C8B-B14F-4D97-AF65-F5344CB8AC3E}">
        <p14:creationId xmlns:p14="http://schemas.microsoft.com/office/powerpoint/2010/main" val="78773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1026" name="Picture 2">
            <a:extLst>
              <a:ext uri="{FF2B5EF4-FFF2-40B4-BE49-F238E27FC236}">
                <a16:creationId xmlns:a16="http://schemas.microsoft.com/office/drawing/2014/main" id="{706B1554-95F2-EF40-9D92-421114EC7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897" y="1908249"/>
            <a:ext cx="3101359" cy="2151577"/>
          </a:xfrm>
          <a:prstGeom prst="rect">
            <a:avLst/>
          </a:prstGeom>
          <a:noFill/>
          <a:extLst>
            <a:ext uri="{909E8E84-426E-40DD-AFC4-6F175D3DCCD1}">
              <a14:hiddenFill xmlns:a14="http://schemas.microsoft.com/office/drawing/2010/main">
                <a:solidFill>
                  <a:srgbClr val="FFFFFF"/>
                </a:solidFill>
              </a14:hiddenFill>
            </a:ext>
          </a:extLst>
        </p:spPr>
      </p:pic>
      <p:sp>
        <p:nvSpPr>
          <p:cNvPr id="72" name="Google Shape;72;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dirty="0"/>
              <a:t>データ分析による改善とその対象となる人々</a:t>
            </a:r>
            <a:endParaRPr dirty="0"/>
          </a:p>
        </p:txBody>
      </p:sp>
      <p:sp>
        <p:nvSpPr>
          <p:cNvPr id="73" name="Google Shape;73;p15"/>
          <p:cNvSpPr txBox="1">
            <a:spLocks noGrp="1"/>
          </p:cNvSpPr>
          <p:nvPr>
            <p:ph type="body" idx="1"/>
          </p:nvPr>
        </p:nvSpPr>
        <p:spPr>
          <a:xfrm>
            <a:off x="415600" y="1435033"/>
            <a:ext cx="8460400" cy="4965200"/>
          </a:xfrm>
          <a:prstGeom prst="rect">
            <a:avLst/>
          </a:prstGeom>
        </p:spPr>
        <p:txBody>
          <a:bodyPr spcFirstLastPara="1" vert="horz" wrap="square" lIns="121900" tIns="121900" rIns="121900" bIns="121900" rtlCol="0" anchor="t" anchorCtr="0">
            <a:noAutofit/>
          </a:bodyPr>
          <a:lstStyle/>
          <a:p>
            <a:pPr>
              <a:buClr>
                <a:srgbClr val="000000"/>
              </a:buClr>
              <a:buChar char="❖"/>
            </a:pPr>
            <a:r>
              <a:rPr lang="ja" sz="2400" b="1" dirty="0">
                <a:solidFill>
                  <a:srgbClr val="000000"/>
                </a:solidFill>
              </a:rPr>
              <a:t>課題：</a:t>
            </a:r>
            <a:endParaRPr sz="2400" b="1" dirty="0">
              <a:solidFill>
                <a:srgbClr val="000000"/>
              </a:solidFill>
            </a:endParaRPr>
          </a:p>
          <a:p>
            <a:pPr lvl="1">
              <a:spcBef>
                <a:spcPts val="0"/>
              </a:spcBef>
              <a:buClr>
                <a:srgbClr val="000000"/>
              </a:buClr>
              <a:buChar char="➢"/>
            </a:pPr>
            <a:r>
              <a:rPr lang="ja" sz="2000" dirty="0">
                <a:solidFill>
                  <a:srgbClr val="000000"/>
                </a:solidFill>
              </a:rPr>
              <a:t>漁師になりたいという若い人が少なく、技能継承が遅れている</a:t>
            </a:r>
            <a:endParaRPr sz="2000" dirty="0">
              <a:solidFill>
                <a:srgbClr val="000000"/>
              </a:solidFill>
            </a:endParaRPr>
          </a:p>
          <a:p>
            <a:pPr lvl="1">
              <a:spcBef>
                <a:spcPts val="0"/>
              </a:spcBef>
              <a:buClr>
                <a:srgbClr val="000000"/>
              </a:buClr>
              <a:buChar char="➢"/>
            </a:pPr>
            <a:r>
              <a:rPr lang="ja" sz="2000" dirty="0">
                <a:solidFill>
                  <a:srgbClr val="000000"/>
                </a:solidFill>
              </a:rPr>
              <a:t>漁獲制限の下で、効率的に魚を捕り、収益を確保する方法（勘と経験）</a:t>
            </a:r>
            <a:endParaRPr sz="2000" dirty="0">
              <a:solidFill>
                <a:srgbClr val="000000"/>
              </a:solidFill>
            </a:endParaRPr>
          </a:p>
          <a:p>
            <a:pPr lvl="2">
              <a:spcBef>
                <a:spcPts val="0"/>
              </a:spcBef>
              <a:buClr>
                <a:srgbClr val="000000"/>
              </a:buClr>
            </a:pPr>
            <a:r>
              <a:rPr lang="ja" sz="1800" dirty="0">
                <a:solidFill>
                  <a:srgbClr val="000000"/>
                </a:solidFill>
              </a:rPr>
              <a:t>魚群探知機は漁船の真下の状況しか分からない</a:t>
            </a:r>
            <a:endParaRPr sz="1800" dirty="0">
              <a:solidFill>
                <a:srgbClr val="000000"/>
              </a:solidFill>
            </a:endParaRPr>
          </a:p>
          <a:p>
            <a:pPr>
              <a:buClr>
                <a:srgbClr val="000000"/>
              </a:buClr>
              <a:buChar char="❖"/>
            </a:pPr>
            <a:r>
              <a:rPr lang="ja" sz="2400" b="1" dirty="0">
                <a:solidFill>
                  <a:srgbClr val="000000"/>
                </a:solidFill>
              </a:rPr>
              <a:t>データ分析による改善方法：</a:t>
            </a:r>
            <a:endParaRPr sz="2400" b="1" dirty="0">
              <a:solidFill>
                <a:srgbClr val="000000"/>
              </a:solidFill>
            </a:endParaRPr>
          </a:p>
          <a:p>
            <a:pPr lvl="1">
              <a:spcBef>
                <a:spcPts val="0"/>
              </a:spcBef>
              <a:buClr>
                <a:srgbClr val="000000"/>
              </a:buClr>
              <a:buChar char="➢"/>
            </a:pPr>
            <a:r>
              <a:rPr lang="ja" sz="2000" dirty="0">
                <a:solidFill>
                  <a:srgbClr val="000000"/>
                </a:solidFill>
              </a:rPr>
              <a:t>衛星データをもとに、海況情報や漁場予測情報を提供</a:t>
            </a:r>
            <a:endParaRPr sz="2000" dirty="0">
              <a:solidFill>
                <a:srgbClr val="000000"/>
              </a:solidFill>
            </a:endParaRPr>
          </a:p>
          <a:p>
            <a:pPr lvl="2">
              <a:spcBef>
                <a:spcPts val="0"/>
              </a:spcBef>
              <a:buClr>
                <a:srgbClr val="000000"/>
              </a:buClr>
            </a:pPr>
            <a:r>
              <a:rPr lang="ja" sz="1800" dirty="0">
                <a:solidFill>
                  <a:srgbClr val="000000"/>
                </a:solidFill>
              </a:rPr>
              <a:t>AI技術で海水温や潮流を見える化</a:t>
            </a:r>
            <a:endParaRPr sz="1800" dirty="0">
              <a:solidFill>
                <a:srgbClr val="000000"/>
              </a:solidFill>
            </a:endParaRPr>
          </a:p>
          <a:p>
            <a:pPr lvl="2">
              <a:spcBef>
                <a:spcPts val="0"/>
              </a:spcBef>
              <a:buClr>
                <a:srgbClr val="000000"/>
              </a:buClr>
            </a:pPr>
            <a:r>
              <a:rPr lang="ja" sz="1800" dirty="0">
                <a:solidFill>
                  <a:srgbClr val="000000"/>
                </a:solidFill>
              </a:rPr>
              <a:t>JAMSTECが持つ数値モデルの技術と、京都大学が持つディープラーニング画像解析の技術を組み合わせた</a:t>
            </a:r>
            <a:endParaRPr sz="1800" dirty="0">
              <a:solidFill>
                <a:srgbClr val="000000"/>
              </a:solidFill>
            </a:endParaRPr>
          </a:p>
          <a:p>
            <a:pPr>
              <a:buClr>
                <a:srgbClr val="000000"/>
              </a:buClr>
              <a:buChar char="❖"/>
            </a:pPr>
            <a:r>
              <a:rPr lang="ja" sz="2400" b="1" dirty="0">
                <a:solidFill>
                  <a:srgbClr val="000000"/>
                </a:solidFill>
              </a:rPr>
              <a:t>データ分析を必要としている人々：</a:t>
            </a:r>
            <a:endParaRPr sz="2400" b="1" dirty="0">
              <a:solidFill>
                <a:srgbClr val="000000"/>
              </a:solidFill>
            </a:endParaRPr>
          </a:p>
          <a:p>
            <a:pPr lvl="1">
              <a:spcBef>
                <a:spcPts val="0"/>
              </a:spcBef>
              <a:buClr>
                <a:srgbClr val="000000"/>
              </a:buClr>
              <a:buChar char="➢"/>
            </a:pPr>
            <a:r>
              <a:rPr lang="ja" sz="2000" dirty="0">
                <a:solidFill>
                  <a:srgbClr val="000000"/>
                </a:solidFill>
              </a:rPr>
              <a:t>管理漁業の下、資源保護をしながら収益確保・事業継続したい人</a:t>
            </a:r>
            <a:endParaRPr sz="2000" dirty="0">
              <a:solidFill>
                <a:srgbClr val="000000"/>
              </a:solidFill>
            </a:endParaRPr>
          </a:p>
          <a:p>
            <a:pPr lvl="1">
              <a:spcBef>
                <a:spcPts val="0"/>
              </a:spcBef>
              <a:buClr>
                <a:srgbClr val="000000"/>
              </a:buClr>
              <a:buChar char="➢"/>
            </a:pPr>
            <a:r>
              <a:rPr lang="ja" sz="2000" dirty="0">
                <a:solidFill>
                  <a:srgbClr val="000000"/>
                </a:solidFill>
              </a:rPr>
              <a:t>後継者が少ない中、技能継承をできるだけ少ない工数で効率的に進めたい人（家族や住み込みでなくても漁業を職業にできる）</a:t>
            </a:r>
            <a:endParaRPr sz="2000" dirty="0">
              <a:solidFill>
                <a:srgbClr val="000000"/>
              </a:solidFill>
            </a:endParaRPr>
          </a:p>
        </p:txBody>
      </p:sp>
      <p:sp>
        <p:nvSpPr>
          <p:cNvPr id="74" name="Google Shape;74;p15"/>
          <p:cNvSpPr txBox="1"/>
          <p:nvPr/>
        </p:nvSpPr>
        <p:spPr>
          <a:xfrm>
            <a:off x="7063936" y="6113041"/>
            <a:ext cx="5368768" cy="440800"/>
          </a:xfrm>
          <a:prstGeom prst="rect">
            <a:avLst/>
          </a:prstGeom>
          <a:noFill/>
          <a:ln>
            <a:noFill/>
          </a:ln>
        </p:spPr>
        <p:txBody>
          <a:bodyPr spcFirstLastPara="1" wrap="square" lIns="121900" tIns="121900" rIns="121900" bIns="121900" anchor="t" anchorCtr="0">
            <a:noAutofit/>
          </a:bodyPr>
          <a:lstStyle/>
          <a:p>
            <a:r>
              <a:rPr lang="en-US" altLang="ja" dirty="0">
                <a:solidFill>
                  <a:schemeClr val="dk1"/>
                </a:solidFill>
              </a:rPr>
              <a:t>https://media.fringe81.com/n/n2f15d907f36f#uxeqF</a:t>
            </a:r>
            <a:endParaRPr dirty="0">
              <a:solidFill>
                <a:srgbClr val="FF0000"/>
              </a:solidFill>
            </a:endParaRPr>
          </a:p>
        </p:txBody>
      </p:sp>
      <p:sp>
        <p:nvSpPr>
          <p:cNvPr id="78" name="Google Shape;78;p15"/>
          <p:cNvSpPr txBox="1"/>
          <p:nvPr/>
        </p:nvSpPr>
        <p:spPr>
          <a:xfrm>
            <a:off x="8703474" y="3989493"/>
            <a:ext cx="3430800" cy="586400"/>
          </a:xfrm>
          <a:prstGeom prst="rect">
            <a:avLst/>
          </a:prstGeom>
          <a:noFill/>
          <a:ln>
            <a:noFill/>
          </a:ln>
        </p:spPr>
        <p:txBody>
          <a:bodyPr spcFirstLastPara="1" wrap="square" lIns="121900" tIns="121900" rIns="121900" bIns="121900" anchor="t" anchorCtr="0">
            <a:noAutofit/>
          </a:bodyPr>
          <a:lstStyle/>
          <a:p>
            <a:r>
              <a:rPr lang="ja" altLang="en-US" sz="1467" dirty="0"/>
              <a:t>ディープラーニングで雲で衛星情報が</a:t>
            </a:r>
            <a:endParaRPr sz="1467" dirty="0"/>
          </a:p>
          <a:p>
            <a:r>
              <a:rPr lang="ja" altLang="en-US" sz="1467" dirty="0"/>
              <a:t>得られない場所の海水温の情報を予測</a:t>
            </a:r>
            <a:endParaRPr lang="en-US" altLang="ja" sz="1467" dirty="0"/>
          </a:p>
          <a:p>
            <a:endParaRPr sz="1467" dirty="0"/>
          </a:p>
        </p:txBody>
      </p:sp>
      <p:sp>
        <p:nvSpPr>
          <p:cNvPr id="9" name="正方形/長方形 8">
            <a:extLst>
              <a:ext uri="{FF2B5EF4-FFF2-40B4-BE49-F238E27FC236}">
                <a16:creationId xmlns:a16="http://schemas.microsoft.com/office/drawing/2014/main" id="{75FA6275-DC2C-384A-95C1-852D3B73B0D3}"/>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grpSp>
        <p:nvGrpSpPr>
          <p:cNvPr id="7" name="グループ化 6">
            <a:extLst>
              <a:ext uri="{FF2B5EF4-FFF2-40B4-BE49-F238E27FC236}">
                <a16:creationId xmlns:a16="http://schemas.microsoft.com/office/drawing/2014/main" id="{9828EC43-EA59-FF46-AC26-A23676A04E31}"/>
              </a:ext>
            </a:extLst>
          </p:cNvPr>
          <p:cNvGrpSpPr/>
          <p:nvPr/>
        </p:nvGrpSpPr>
        <p:grpSpPr>
          <a:xfrm>
            <a:off x="4007768" y="1340768"/>
            <a:ext cx="4273626" cy="936104"/>
            <a:chOff x="4007768" y="1340768"/>
            <a:chExt cx="4273626" cy="936104"/>
          </a:xfrm>
        </p:grpSpPr>
        <p:sp>
          <p:nvSpPr>
            <p:cNvPr id="2" name="正方形/長方形 1">
              <a:extLst>
                <a:ext uri="{FF2B5EF4-FFF2-40B4-BE49-F238E27FC236}">
                  <a16:creationId xmlns:a16="http://schemas.microsoft.com/office/drawing/2014/main" id="{E290B6CC-3924-264F-AA32-72139A2B3ACF}"/>
                </a:ext>
              </a:extLst>
            </p:cNvPr>
            <p:cNvSpPr/>
            <p:nvPr/>
          </p:nvSpPr>
          <p:spPr>
            <a:xfrm>
              <a:off x="4007768" y="1844824"/>
              <a:ext cx="1728192" cy="432048"/>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4" name="直線矢印コネクタ 3">
              <a:extLst>
                <a:ext uri="{FF2B5EF4-FFF2-40B4-BE49-F238E27FC236}">
                  <a16:creationId xmlns:a16="http://schemas.microsoft.com/office/drawing/2014/main" id="{FE5AEE5B-C378-9547-AAA5-C6F363861F1F}"/>
                </a:ext>
              </a:extLst>
            </p:cNvPr>
            <p:cNvCxnSpPr>
              <a:cxnSpLocks/>
            </p:cNvCxnSpPr>
            <p:nvPr/>
          </p:nvCxnSpPr>
          <p:spPr>
            <a:xfrm flipV="1">
              <a:off x="5735960" y="1700808"/>
              <a:ext cx="144016" cy="144018"/>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0193640-F94F-4B41-B3C4-57066C91F628}"/>
                </a:ext>
              </a:extLst>
            </p:cNvPr>
            <p:cNvSpPr txBox="1"/>
            <p:nvPr/>
          </p:nvSpPr>
          <p:spPr>
            <a:xfrm>
              <a:off x="5571998" y="1340768"/>
              <a:ext cx="2709396" cy="646331"/>
            </a:xfrm>
            <a:prstGeom prst="rect">
              <a:avLst/>
            </a:prstGeom>
            <a:noFill/>
            <a:ln>
              <a:noFill/>
            </a:ln>
          </p:spPr>
          <p:txBody>
            <a:bodyPr wrap="none" rtlCol="0">
              <a:spAutoFit/>
            </a:bodyPr>
            <a:lstStyle/>
            <a:p>
              <a:r>
                <a:rPr lang="ja-JP" altLang="en-US">
                  <a:solidFill>
                    <a:srgbClr val="0000FF"/>
                  </a:solidFill>
                </a:rPr>
                <a:t>データによる説明が必要</a:t>
              </a:r>
              <a:endParaRPr lang="en-US" altLang="ja-JP" dirty="0">
                <a:solidFill>
                  <a:srgbClr val="0000FF"/>
                </a:solidFill>
              </a:endParaRPr>
            </a:p>
            <a:p>
              <a:r>
                <a:rPr kumimoji="1" lang="ja-JP" altLang="en-US">
                  <a:solidFill>
                    <a:srgbClr val="0000FF"/>
                  </a:solidFill>
                </a:rPr>
                <a:t>　　（グラフでなくても良い）</a:t>
              </a:r>
            </a:p>
          </p:txBody>
        </p:sp>
      </p:grpSp>
      <p:grpSp>
        <p:nvGrpSpPr>
          <p:cNvPr id="6" name="グループ化 5">
            <a:extLst>
              <a:ext uri="{FF2B5EF4-FFF2-40B4-BE49-F238E27FC236}">
                <a16:creationId xmlns:a16="http://schemas.microsoft.com/office/drawing/2014/main" id="{AE1131D9-8751-3B47-9415-CE5849B71D0C}"/>
              </a:ext>
            </a:extLst>
          </p:cNvPr>
          <p:cNvGrpSpPr/>
          <p:nvPr/>
        </p:nvGrpSpPr>
        <p:grpSpPr>
          <a:xfrm>
            <a:off x="3875421" y="2984038"/>
            <a:ext cx="6278462" cy="806374"/>
            <a:chOff x="3875421" y="2984038"/>
            <a:chExt cx="6278462" cy="806374"/>
          </a:xfrm>
        </p:grpSpPr>
        <p:grpSp>
          <p:nvGrpSpPr>
            <p:cNvPr id="19" name="グループ化 18">
              <a:extLst>
                <a:ext uri="{FF2B5EF4-FFF2-40B4-BE49-F238E27FC236}">
                  <a16:creationId xmlns:a16="http://schemas.microsoft.com/office/drawing/2014/main" id="{0FF769ED-26F5-C846-AEDE-A40CE8788E94}"/>
                </a:ext>
              </a:extLst>
            </p:cNvPr>
            <p:cNvGrpSpPr/>
            <p:nvPr/>
          </p:nvGrpSpPr>
          <p:grpSpPr>
            <a:xfrm>
              <a:off x="3875421" y="2984038"/>
              <a:ext cx="5077476" cy="805002"/>
              <a:chOff x="3877905" y="1437306"/>
              <a:chExt cx="5077476" cy="805002"/>
            </a:xfrm>
          </p:grpSpPr>
          <p:sp>
            <p:nvSpPr>
              <p:cNvPr id="20" name="正方形/長方形 19">
                <a:extLst>
                  <a:ext uri="{FF2B5EF4-FFF2-40B4-BE49-F238E27FC236}">
                    <a16:creationId xmlns:a16="http://schemas.microsoft.com/office/drawing/2014/main" id="{C7710380-D065-504C-9C83-4857D8F59FC5}"/>
                  </a:ext>
                </a:extLst>
              </p:cNvPr>
              <p:cNvSpPr/>
              <p:nvPr/>
            </p:nvSpPr>
            <p:spPr>
              <a:xfrm>
                <a:off x="3877905" y="1810260"/>
                <a:ext cx="3804755" cy="43204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21" name="直線矢印コネクタ 20">
                <a:extLst>
                  <a:ext uri="{FF2B5EF4-FFF2-40B4-BE49-F238E27FC236}">
                    <a16:creationId xmlns:a16="http://schemas.microsoft.com/office/drawing/2014/main" id="{8B324A77-BBE7-5041-AB7D-5FFF348B213F}"/>
                  </a:ext>
                </a:extLst>
              </p:cNvPr>
              <p:cNvCxnSpPr>
                <a:cxnSpLocks/>
                <a:endCxn id="1026" idx="1"/>
              </p:cNvCxnSpPr>
              <p:nvPr/>
            </p:nvCxnSpPr>
            <p:spPr>
              <a:xfrm flipV="1">
                <a:off x="7682660" y="1437306"/>
                <a:ext cx="1272721" cy="58793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1C65F502-B9C8-9B45-B0D1-18C1E45E00DF}"/>
                </a:ext>
              </a:extLst>
            </p:cNvPr>
            <p:cNvSpPr txBox="1"/>
            <p:nvPr/>
          </p:nvSpPr>
          <p:spPr>
            <a:xfrm>
              <a:off x="7757073" y="3482635"/>
              <a:ext cx="2396810" cy="307777"/>
            </a:xfrm>
            <a:prstGeom prst="rect">
              <a:avLst/>
            </a:prstGeom>
            <a:noFill/>
          </p:spPr>
          <p:txBody>
            <a:bodyPr wrap="none" rtlCol="0">
              <a:spAutoFit/>
            </a:bodyPr>
            <a:lstStyle/>
            <a:p>
              <a:r>
                <a:rPr kumimoji="1" lang="ja-JP" altLang="en-US" sz="1400">
                  <a:solidFill>
                    <a:srgbClr val="FF0000"/>
                  </a:solidFill>
                </a:rPr>
                <a:t>具体的な数値（グラフ）で示す</a:t>
              </a:r>
            </a:p>
          </p:txBody>
        </p:sp>
      </p:grpSp>
      <p:grpSp>
        <p:nvGrpSpPr>
          <p:cNvPr id="14" name="グループ化 13">
            <a:extLst>
              <a:ext uri="{FF2B5EF4-FFF2-40B4-BE49-F238E27FC236}">
                <a16:creationId xmlns:a16="http://schemas.microsoft.com/office/drawing/2014/main" id="{04605B68-6B97-5643-BFC1-5597355BDE87}"/>
              </a:ext>
            </a:extLst>
          </p:cNvPr>
          <p:cNvGrpSpPr/>
          <p:nvPr/>
        </p:nvGrpSpPr>
        <p:grpSpPr>
          <a:xfrm>
            <a:off x="2279576" y="4059826"/>
            <a:ext cx="6215756" cy="785334"/>
            <a:chOff x="2279576" y="4059826"/>
            <a:chExt cx="6215756" cy="785334"/>
          </a:xfrm>
        </p:grpSpPr>
        <p:sp>
          <p:nvSpPr>
            <p:cNvPr id="18" name="正方形/長方形 17">
              <a:extLst>
                <a:ext uri="{FF2B5EF4-FFF2-40B4-BE49-F238E27FC236}">
                  <a16:creationId xmlns:a16="http://schemas.microsoft.com/office/drawing/2014/main" id="{B9BA23C0-1358-C04B-929C-E33E9D1978DE}"/>
                </a:ext>
              </a:extLst>
            </p:cNvPr>
            <p:cNvSpPr/>
            <p:nvPr/>
          </p:nvSpPr>
          <p:spPr>
            <a:xfrm>
              <a:off x="2279576" y="4059826"/>
              <a:ext cx="6215756" cy="52130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40F940CD-7DE1-3B4F-8C50-C533C49FAF08}"/>
                </a:ext>
              </a:extLst>
            </p:cNvPr>
            <p:cNvSpPr txBox="1"/>
            <p:nvPr/>
          </p:nvSpPr>
          <p:spPr>
            <a:xfrm>
              <a:off x="6388600" y="4537383"/>
              <a:ext cx="2066591" cy="307777"/>
            </a:xfrm>
            <a:prstGeom prst="rect">
              <a:avLst/>
            </a:prstGeom>
            <a:noFill/>
          </p:spPr>
          <p:txBody>
            <a:bodyPr wrap="none" rtlCol="0">
              <a:spAutoFit/>
            </a:bodyPr>
            <a:lstStyle/>
            <a:p>
              <a:r>
                <a:rPr kumimoji="1" lang="ja-JP" altLang="en-US" sz="1400">
                  <a:solidFill>
                    <a:srgbClr val="FF0000"/>
                  </a:solidFill>
                </a:rPr>
                <a:t>利用している技術の説明</a:t>
              </a:r>
            </a:p>
          </p:txBody>
        </p:sp>
      </p:grpSp>
      <p:grpSp>
        <p:nvGrpSpPr>
          <p:cNvPr id="15" name="グループ化 14">
            <a:extLst>
              <a:ext uri="{FF2B5EF4-FFF2-40B4-BE49-F238E27FC236}">
                <a16:creationId xmlns:a16="http://schemas.microsoft.com/office/drawing/2014/main" id="{E429150E-3173-F743-B28F-BCC4E7A4F2A9}"/>
              </a:ext>
            </a:extLst>
          </p:cNvPr>
          <p:cNvGrpSpPr/>
          <p:nvPr/>
        </p:nvGrpSpPr>
        <p:grpSpPr>
          <a:xfrm>
            <a:off x="3647728" y="2544111"/>
            <a:ext cx="4601773" cy="307777"/>
            <a:chOff x="3647728" y="2544111"/>
            <a:chExt cx="4601773" cy="307777"/>
          </a:xfrm>
        </p:grpSpPr>
        <p:cxnSp>
          <p:nvCxnSpPr>
            <p:cNvPr id="10" name="直線コネクタ 9">
              <a:extLst>
                <a:ext uri="{FF2B5EF4-FFF2-40B4-BE49-F238E27FC236}">
                  <a16:creationId xmlns:a16="http://schemas.microsoft.com/office/drawing/2014/main" id="{34B244AB-C62F-6A42-B66C-3F74EB3951DB}"/>
                </a:ext>
              </a:extLst>
            </p:cNvPr>
            <p:cNvCxnSpPr/>
            <p:nvPr/>
          </p:nvCxnSpPr>
          <p:spPr>
            <a:xfrm>
              <a:off x="3647728" y="2564904"/>
              <a:ext cx="3384376" cy="0"/>
            </a:xfrm>
            <a:prstGeom prst="line">
              <a:avLst/>
            </a:prstGeom>
            <a:ln w="28575">
              <a:solidFill>
                <a:srgbClr val="0000FF"/>
              </a:solidFill>
            </a:ln>
          </p:spPr>
          <p:style>
            <a:lnRef idx="1">
              <a:schemeClr val="accent2"/>
            </a:lnRef>
            <a:fillRef idx="0">
              <a:schemeClr val="accent2"/>
            </a:fillRef>
            <a:effectRef idx="0">
              <a:schemeClr val="accent2"/>
            </a:effectRef>
            <a:fontRef idx="minor">
              <a:schemeClr val="tx1"/>
            </a:fontRef>
          </p:style>
        </p:cxnSp>
        <p:sp>
          <p:nvSpPr>
            <p:cNvPr id="24" name="テキスト ボックス 23">
              <a:extLst>
                <a:ext uri="{FF2B5EF4-FFF2-40B4-BE49-F238E27FC236}">
                  <a16:creationId xmlns:a16="http://schemas.microsoft.com/office/drawing/2014/main" id="{00A52C57-221D-CE41-A5A5-733B01C53200}"/>
                </a:ext>
              </a:extLst>
            </p:cNvPr>
            <p:cNvSpPr txBox="1"/>
            <p:nvPr/>
          </p:nvSpPr>
          <p:spPr>
            <a:xfrm>
              <a:off x="5355760" y="2544111"/>
              <a:ext cx="2893741" cy="307777"/>
            </a:xfrm>
            <a:prstGeom prst="rect">
              <a:avLst/>
            </a:prstGeom>
            <a:noFill/>
          </p:spPr>
          <p:txBody>
            <a:bodyPr wrap="none" rtlCol="0">
              <a:spAutoFit/>
            </a:bodyPr>
            <a:lstStyle/>
            <a:p>
              <a:r>
                <a:rPr kumimoji="1" lang="ja-JP" altLang="en-US" sz="1400">
                  <a:solidFill>
                    <a:srgbClr val="0000FF"/>
                  </a:solidFill>
                </a:rPr>
                <a:t>もっと具体的な数値で示す方が良い</a:t>
              </a:r>
            </a:p>
          </p:txBody>
        </p:sp>
      </p:grpSp>
      <p:grpSp>
        <p:nvGrpSpPr>
          <p:cNvPr id="13" name="グループ化 12">
            <a:extLst>
              <a:ext uri="{FF2B5EF4-FFF2-40B4-BE49-F238E27FC236}">
                <a16:creationId xmlns:a16="http://schemas.microsoft.com/office/drawing/2014/main" id="{4CCD7787-ACBD-614A-8DD5-B58851A45631}"/>
              </a:ext>
            </a:extLst>
          </p:cNvPr>
          <p:cNvGrpSpPr/>
          <p:nvPr/>
        </p:nvGrpSpPr>
        <p:grpSpPr>
          <a:xfrm>
            <a:off x="1487488" y="4941168"/>
            <a:ext cx="7286912" cy="1531332"/>
            <a:chOff x="1487488" y="4941168"/>
            <a:chExt cx="7286912" cy="1531332"/>
          </a:xfrm>
        </p:grpSpPr>
        <p:sp>
          <p:nvSpPr>
            <p:cNvPr id="11" name="テキスト ボックス 10">
              <a:extLst>
                <a:ext uri="{FF2B5EF4-FFF2-40B4-BE49-F238E27FC236}">
                  <a16:creationId xmlns:a16="http://schemas.microsoft.com/office/drawing/2014/main" id="{53741637-5060-3E4B-A161-349811C27651}"/>
                </a:ext>
              </a:extLst>
            </p:cNvPr>
            <p:cNvSpPr txBox="1"/>
            <p:nvPr/>
          </p:nvSpPr>
          <p:spPr>
            <a:xfrm>
              <a:off x="1631504" y="4941168"/>
              <a:ext cx="7142896" cy="1013332"/>
            </a:xfrm>
            <a:prstGeom prst="rect">
              <a:avLst/>
            </a:prstGeom>
            <a:noFill/>
            <a:ln w="28575">
              <a:solidFill>
                <a:srgbClr val="FF0000"/>
              </a:solidFill>
              <a:prstDash val="sysDot"/>
            </a:ln>
          </p:spPr>
          <p:txBody>
            <a:bodyPr wrap="square" rtlCol="0">
              <a:spAutoFit/>
            </a:bodyPr>
            <a:lstStyle/>
            <a:p>
              <a:endParaRPr kumimoji="1" lang="ja-JP" altLang="en-US"/>
            </a:p>
          </p:txBody>
        </p:sp>
        <p:sp>
          <p:nvSpPr>
            <p:cNvPr id="26" name="テキスト ボックス 25">
              <a:extLst>
                <a:ext uri="{FF2B5EF4-FFF2-40B4-BE49-F238E27FC236}">
                  <a16:creationId xmlns:a16="http://schemas.microsoft.com/office/drawing/2014/main" id="{B0D96114-0AAF-5241-BF26-2D4CD18F3B6E}"/>
                </a:ext>
              </a:extLst>
            </p:cNvPr>
            <p:cNvSpPr txBox="1"/>
            <p:nvPr/>
          </p:nvSpPr>
          <p:spPr>
            <a:xfrm>
              <a:off x="1487488" y="5949280"/>
              <a:ext cx="5713424" cy="523220"/>
            </a:xfrm>
            <a:prstGeom prst="rect">
              <a:avLst/>
            </a:prstGeom>
            <a:noFill/>
          </p:spPr>
          <p:txBody>
            <a:bodyPr wrap="none" rtlCol="0">
              <a:spAutoFit/>
            </a:bodyPr>
            <a:lstStyle/>
            <a:p>
              <a:r>
                <a:rPr kumimoji="1" lang="ja-JP" altLang="en-US" sz="1400">
                  <a:solidFill>
                    <a:srgbClr val="FF0000"/>
                  </a:solidFill>
                </a:rPr>
                <a:t>「漁業をする人」では不十分．</a:t>
              </a:r>
              <a:endParaRPr kumimoji="1" lang="en-US" altLang="ja-JP" sz="1400" dirty="0">
                <a:solidFill>
                  <a:srgbClr val="FF0000"/>
                </a:solidFill>
              </a:endParaRPr>
            </a:p>
            <a:p>
              <a:r>
                <a:rPr kumimoji="1" lang="ja-JP" altLang="en-US" sz="1400">
                  <a:solidFill>
                    <a:srgbClr val="FF0000"/>
                  </a:solidFill>
                </a:rPr>
                <a:t>例えば、家業として</a:t>
              </a:r>
              <a:r>
                <a:rPr lang="ja-JP" altLang="en-US" sz="1400">
                  <a:solidFill>
                    <a:srgbClr val="FF0000"/>
                  </a:solidFill>
                </a:rPr>
                <a:t>担い手がいて、小規模であれば必要ないかも知れない</a:t>
              </a:r>
              <a:endParaRPr lang="en-US" altLang="ja-JP" sz="1400" dirty="0">
                <a:solidFill>
                  <a:srgbClr val="FF0000"/>
                </a:solidFill>
              </a:endParaRPr>
            </a:p>
          </p:txBody>
        </p:sp>
      </p:grpSp>
      <p:grpSp>
        <p:nvGrpSpPr>
          <p:cNvPr id="12" name="グループ化 11">
            <a:extLst>
              <a:ext uri="{FF2B5EF4-FFF2-40B4-BE49-F238E27FC236}">
                <a16:creationId xmlns:a16="http://schemas.microsoft.com/office/drawing/2014/main" id="{A3D17C14-A243-924D-AFC3-E4C52A87DB69}"/>
              </a:ext>
            </a:extLst>
          </p:cNvPr>
          <p:cNvGrpSpPr/>
          <p:nvPr/>
        </p:nvGrpSpPr>
        <p:grpSpPr>
          <a:xfrm>
            <a:off x="7107525" y="5949280"/>
            <a:ext cx="4996971" cy="644798"/>
            <a:chOff x="6859669" y="6145559"/>
            <a:chExt cx="4996971" cy="644798"/>
          </a:xfrm>
        </p:grpSpPr>
        <p:sp>
          <p:nvSpPr>
            <p:cNvPr id="27" name="テキスト ボックス 26">
              <a:extLst>
                <a:ext uri="{FF2B5EF4-FFF2-40B4-BE49-F238E27FC236}">
                  <a16:creationId xmlns:a16="http://schemas.microsoft.com/office/drawing/2014/main" id="{41A5DB7D-7F1D-9145-96F6-0259937E71A2}"/>
                </a:ext>
              </a:extLst>
            </p:cNvPr>
            <p:cNvSpPr txBox="1"/>
            <p:nvPr/>
          </p:nvSpPr>
          <p:spPr>
            <a:xfrm>
              <a:off x="6859669" y="6421025"/>
              <a:ext cx="4996971" cy="369332"/>
            </a:xfrm>
            <a:prstGeom prst="rect">
              <a:avLst/>
            </a:prstGeom>
            <a:noFill/>
            <a:ln w="28575">
              <a:solidFill>
                <a:srgbClr val="FF0000"/>
              </a:solidFill>
              <a:prstDash val="sysDot"/>
            </a:ln>
          </p:spPr>
          <p:txBody>
            <a:bodyPr wrap="square" rtlCol="0">
              <a:spAutoFit/>
            </a:bodyPr>
            <a:lstStyle/>
            <a:p>
              <a:endParaRPr kumimoji="1" lang="ja-JP" altLang="en-US"/>
            </a:p>
          </p:txBody>
        </p:sp>
        <p:sp>
          <p:nvSpPr>
            <p:cNvPr id="28" name="テキスト ボックス 27">
              <a:extLst>
                <a:ext uri="{FF2B5EF4-FFF2-40B4-BE49-F238E27FC236}">
                  <a16:creationId xmlns:a16="http://schemas.microsoft.com/office/drawing/2014/main" id="{2771DAAC-6623-B84A-8435-CAE01EECC863}"/>
                </a:ext>
              </a:extLst>
            </p:cNvPr>
            <p:cNvSpPr txBox="1"/>
            <p:nvPr/>
          </p:nvSpPr>
          <p:spPr>
            <a:xfrm>
              <a:off x="7581065" y="6145559"/>
              <a:ext cx="2523448" cy="307777"/>
            </a:xfrm>
            <a:prstGeom prst="rect">
              <a:avLst/>
            </a:prstGeom>
            <a:noFill/>
          </p:spPr>
          <p:txBody>
            <a:bodyPr wrap="none" rtlCol="0">
              <a:spAutoFit/>
            </a:bodyPr>
            <a:lstStyle/>
            <a:p>
              <a:r>
                <a:rPr kumimoji="1" lang="ja-JP" altLang="en-US" sz="1400">
                  <a:solidFill>
                    <a:srgbClr val="FF0000"/>
                  </a:solidFill>
                </a:rPr>
                <a:t>参照した図の</a:t>
              </a:r>
              <a:r>
                <a:rPr lang="en-US" altLang="ja-JP" sz="1400" dirty="0">
                  <a:solidFill>
                    <a:srgbClr val="FF0000"/>
                  </a:solidFill>
                </a:rPr>
                <a:t>HP</a:t>
              </a:r>
              <a:r>
                <a:rPr lang="ja-JP" altLang="en-US" sz="1400">
                  <a:solidFill>
                    <a:srgbClr val="FF0000"/>
                  </a:solidFill>
                </a:rPr>
                <a:t>アドレスを記載</a:t>
              </a:r>
              <a:endParaRPr kumimoji="1" lang="ja-JP" altLang="en-US" sz="1400">
                <a:solidFill>
                  <a:srgbClr val="FF0000"/>
                </a:solidFill>
              </a:endParaRPr>
            </a:p>
          </p:txBody>
        </p:sp>
      </p:grpSp>
      <p:sp>
        <p:nvSpPr>
          <p:cNvPr id="34" name="正方形/長方形 33">
            <a:extLst>
              <a:ext uri="{FF2B5EF4-FFF2-40B4-BE49-F238E27FC236}">
                <a16:creationId xmlns:a16="http://schemas.microsoft.com/office/drawing/2014/main" id="{4B4E53CF-96BF-0B4C-AD24-1AEB7925B75B}"/>
              </a:ext>
            </a:extLst>
          </p:cNvPr>
          <p:cNvSpPr/>
          <p:nvPr/>
        </p:nvSpPr>
        <p:spPr>
          <a:xfrm>
            <a:off x="9144491" y="4607547"/>
            <a:ext cx="3012363" cy="646331"/>
          </a:xfrm>
          <a:prstGeom prst="rect">
            <a:avLst/>
          </a:prstGeom>
        </p:spPr>
        <p:txBody>
          <a:bodyPr wrap="none">
            <a:spAutoFit/>
          </a:bodyPr>
          <a:lstStyle/>
          <a:p>
            <a:r>
              <a:rPr lang="en" altLang="ja-JP" sz="1200" dirty="0">
                <a:solidFill>
                  <a:srgbClr val="3366BB"/>
                </a:solidFill>
                <a:latin typeface="Arial" panose="020B0604020202020204" pitchFamily="34" charset="0"/>
              </a:rPr>
              <a:t>“Annual mean sea surface temperature </a:t>
            </a:r>
          </a:p>
          <a:p>
            <a:r>
              <a:rPr lang="en" altLang="ja-JP" sz="1200" dirty="0">
                <a:solidFill>
                  <a:srgbClr val="3366BB"/>
                </a:solidFill>
                <a:latin typeface="Arial" panose="020B0604020202020204" pitchFamily="34" charset="0"/>
              </a:rPr>
              <a:t>from the World Ocean Atlas 2001” </a:t>
            </a:r>
          </a:p>
          <a:p>
            <a:r>
              <a:rPr lang="en" altLang="ja-JP" sz="1200" dirty="0">
                <a:solidFill>
                  <a:srgbClr val="3366BB"/>
                </a:solidFill>
                <a:latin typeface="Arial" panose="020B0604020202020204" pitchFamily="34" charset="0"/>
              </a:rPr>
              <a:t>©Plumbago</a:t>
            </a:r>
            <a:r>
              <a:rPr lang="ja-JP" altLang="en-US" sz="1200" dirty="0">
                <a:solidFill>
                  <a:srgbClr val="3366BB"/>
                </a:solidFill>
                <a:latin typeface="Arial" panose="020B0604020202020204" pitchFamily="34" charset="0"/>
              </a:rPr>
              <a:t>　</a:t>
            </a:r>
            <a:r>
              <a:rPr lang="en" altLang="ja-JP" sz="1200" dirty="0">
                <a:solidFill>
                  <a:srgbClr val="3366BB"/>
                </a:solidFill>
                <a:latin typeface="Arial" panose="020B0604020202020204" pitchFamily="34" charset="0"/>
              </a:rPr>
              <a:t>(</a:t>
            </a:r>
            <a:r>
              <a:rPr lang="en" altLang="ja-JP" sz="1200" u="sng" dirty="0">
                <a:hlinkClick r:id="rId4"/>
              </a:rPr>
              <a:t>Licensed under CC-BY-SA 3.0</a:t>
            </a:r>
            <a:r>
              <a:rPr lang="en" altLang="ja-JP" sz="1200" dirty="0"/>
              <a:t>)</a:t>
            </a:r>
            <a:r>
              <a:rPr lang="en" altLang="ja-JP" sz="1200" dirty="0">
                <a:solidFill>
                  <a:srgbClr val="3366BB"/>
                </a:solidFill>
                <a:latin typeface="Arial" panose="020B0604020202020204" pitchFamily="34" charset="0"/>
              </a:rPr>
              <a:t>)</a:t>
            </a:r>
            <a:endParaRPr lang="ja-JP" altLang="en-US" sz="1200"/>
          </a:p>
        </p:txBody>
      </p:sp>
    </p:spTree>
    <p:extLst>
      <p:ext uri="{BB962C8B-B14F-4D97-AF65-F5344CB8AC3E}">
        <p14:creationId xmlns:p14="http://schemas.microsoft.com/office/powerpoint/2010/main" val="38412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a:t>調査からわかったこと</a:t>
            </a:r>
            <a:endParaRPr/>
          </a:p>
        </p:txBody>
      </p:sp>
      <p:sp>
        <p:nvSpPr>
          <p:cNvPr id="84" name="Google Shape;84;p16"/>
          <p:cNvSpPr txBox="1">
            <a:spLocks noGrp="1"/>
          </p:cNvSpPr>
          <p:nvPr>
            <p:ph type="body" idx="1"/>
          </p:nvPr>
        </p:nvSpPr>
        <p:spPr>
          <a:xfrm>
            <a:off x="415600" y="1333433"/>
            <a:ext cx="11360800" cy="5031200"/>
          </a:xfrm>
          <a:prstGeom prst="rect">
            <a:avLst/>
          </a:prstGeom>
        </p:spPr>
        <p:txBody>
          <a:bodyPr spcFirstLastPara="1" vert="horz" wrap="square" lIns="121900" tIns="121900" rIns="121900" bIns="121900" rtlCol="0" anchor="t" anchorCtr="0">
            <a:noAutofit/>
          </a:bodyPr>
          <a:lstStyle/>
          <a:p>
            <a:pPr>
              <a:buAutoNum type="arabicPeriod"/>
            </a:pPr>
            <a:r>
              <a:rPr lang="ja" altLang="en-US" sz="2400" b="1" dirty="0">
                <a:solidFill>
                  <a:srgbClr val="000000"/>
                </a:solidFill>
              </a:rPr>
              <a:t>海の問題はプラスチックごみだけではない</a:t>
            </a:r>
            <a:br>
              <a:rPr lang="ja" altLang="en-US" sz="2400" b="1" dirty="0"/>
            </a:br>
            <a:r>
              <a:rPr lang="ja" sz="2800" dirty="0"/>
              <a:t>外務省のページでも海洋プラスチックの問題が取り上げられているが、水資源の問題が非常に深刻なことが分かった。</a:t>
            </a:r>
            <a:endParaRPr sz="2800" dirty="0"/>
          </a:p>
          <a:p>
            <a:pPr>
              <a:spcBef>
                <a:spcPts val="2133"/>
              </a:spcBef>
              <a:buAutoNum type="arabicPeriod"/>
            </a:pPr>
            <a:r>
              <a:rPr lang="ja" altLang="en-US" sz="2400" b="1" dirty="0">
                <a:solidFill>
                  <a:srgbClr val="000000"/>
                </a:solidFill>
              </a:rPr>
              <a:t>科学的な管理漁業という面では、日本は海外に比べて遅れている</a:t>
            </a:r>
            <a:br>
              <a:rPr lang="ja" altLang="en-US" sz="2400" b="1" dirty="0"/>
            </a:br>
            <a:r>
              <a:rPr lang="ja" sz="2800" dirty="0"/>
              <a:t>ノルウェーは、管理漁業のためのデジタル化が非常に進んでいて、漁業生産組合のIT部門の規模が大きく、AIを活用している。</a:t>
            </a:r>
            <a:endParaRPr sz="2400" b="1" dirty="0"/>
          </a:p>
          <a:p>
            <a:pPr>
              <a:spcBef>
                <a:spcPts val="2133"/>
              </a:spcBef>
              <a:spcAft>
                <a:spcPts val="2133"/>
              </a:spcAft>
              <a:buAutoNum type="arabicPeriod"/>
            </a:pPr>
            <a:r>
              <a:rPr lang="ja" altLang="en-US" sz="2400" b="1" dirty="0">
                <a:solidFill>
                  <a:srgbClr val="000000"/>
                </a:solidFill>
              </a:rPr>
              <a:t>漁場や漁獲高を予測するシステムも開発が進んでいる</a:t>
            </a:r>
            <a:br>
              <a:rPr lang="ja" altLang="en-US" sz="2400" b="1" dirty="0">
                <a:solidFill>
                  <a:srgbClr val="000000"/>
                </a:solidFill>
              </a:rPr>
            </a:br>
            <a:r>
              <a:rPr lang="ja" sz="2800" dirty="0"/>
              <a:t>漁獲制限を守るためにはどこの漁場でどの魚種がどれくらい獲れるかの予測が重要。漁獲量を全体で制御し、稚魚などを育て高値で取引される大物だけを獲ることで継続的な漁業が可能になることが分かった。</a:t>
            </a:r>
            <a:endParaRPr sz="2800" dirty="0"/>
          </a:p>
        </p:txBody>
      </p:sp>
      <p:sp>
        <p:nvSpPr>
          <p:cNvPr id="4" name="正方形/長方形 3">
            <a:extLst>
              <a:ext uri="{FF2B5EF4-FFF2-40B4-BE49-F238E27FC236}">
                <a16:creationId xmlns:a16="http://schemas.microsoft.com/office/drawing/2014/main" id="{A0E00FD8-7249-D747-9125-1641C4CC1BE8}"/>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Tree>
    <p:extLst>
      <p:ext uri="{BB962C8B-B14F-4D97-AF65-F5344CB8AC3E}">
        <p14:creationId xmlns:p14="http://schemas.microsoft.com/office/powerpoint/2010/main" val="89456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a:t>調査からわかったこと</a:t>
            </a:r>
            <a:endParaRPr/>
          </a:p>
        </p:txBody>
      </p:sp>
      <p:sp>
        <p:nvSpPr>
          <p:cNvPr id="84" name="Google Shape;84;p16"/>
          <p:cNvSpPr txBox="1">
            <a:spLocks noGrp="1"/>
          </p:cNvSpPr>
          <p:nvPr>
            <p:ph type="body" idx="1"/>
          </p:nvPr>
        </p:nvSpPr>
        <p:spPr>
          <a:xfrm>
            <a:off x="415600" y="1333433"/>
            <a:ext cx="11360800" cy="5031200"/>
          </a:xfrm>
          <a:prstGeom prst="rect">
            <a:avLst/>
          </a:prstGeom>
        </p:spPr>
        <p:txBody>
          <a:bodyPr spcFirstLastPara="1" vert="horz" wrap="square" lIns="121900" tIns="121900" rIns="121900" bIns="121900" rtlCol="0" anchor="t" anchorCtr="0">
            <a:noAutofit/>
          </a:bodyPr>
          <a:lstStyle/>
          <a:p>
            <a:pPr>
              <a:buAutoNum type="arabicPeriod"/>
            </a:pPr>
            <a:r>
              <a:rPr lang="ja" altLang="en-US" sz="2400" b="1" dirty="0">
                <a:solidFill>
                  <a:srgbClr val="000000"/>
                </a:solidFill>
              </a:rPr>
              <a:t>海の問題はプラスチックごみだけではない</a:t>
            </a:r>
            <a:br>
              <a:rPr lang="ja" altLang="en-US" sz="2400" b="1" dirty="0"/>
            </a:br>
            <a:r>
              <a:rPr lang="ja" sz="2800" dirty="0"/>
              <a:t>外務省のページでも海洋プラスチックの問題が取り上げられているが、水資源の問題が非常に深刻なことが分かった。</a:t>
            </a:r>
            <a:endParaRPr sz="2800" dirty="0"/>
          </a:p>
          <a:p>
            <a:pPr>
              <a:spcBef>
                <a:spcPts val="2133"/>
              </a:spcBef>
              <a:buAutoNum type="arabicPeriod"/>
            </a:pPr>
            <a:r>
              <a:rPr lang="ja" altLang="en-US" sz="2400" b="1" dirty="0">
                <a:solidFill>
                  <a:srgbClr val="000000"/>
                </a:solidFill>
              </a:rPr>
              <a:t>科学的な管理漁業という面では、日本は海外に比べて遅れている</a:t>
            </a:r>
            <a:br>
              <a:rPr lang="ja" altLang="en-US" sz="2400" b="1" dirty="0"/>
            </a:br>
            <a:r>
              <a:rPr lang="ja" sz="2800" dirty="0"/>
              <a:t>ノルウェーは、管理漁業のためのデジタル化が非常に進んでいて、漁業生産組合のIT部門の規模が大きく、AIを活用している。</a:t>
            </a:r>
            <a:endParaRPr sz="2400" b="1" dirty="0"/>
          </a:p>
          <a:p>
            <a:pPr>
              <a:spcBef>
                <a:spcPts val="2133"/>
              </a:spcBef>
              <a:spcAft>
                <a:spcPts val="2133"/>
              </a:spcAft>
              <a:buAutoNum type="arabicPeriod"/>
            </a:pPr>
            <a:r>
              <a:rPr lang="ja" altLang="en-US" sz="2400" b="1" dirty="0">
                <a:solidFill>
                  <a:srgbClr val="000000"/>
                </a:solidFill>
              </a:rPr>
              <a:t>漁場や漁獲高を予測するシステムも開発が進んでいる</a:t>
            </a:r>
            <a:br>
              <a:rPr lang="ja" altLang="en-US" sz="2400" b="1" dirty="0">
                <a:solidFill>
                  <a:srgbClr val="000000"/>
                </a:solidFill>
              </a:rPr>
            </a:br>
            <a:r>
              <a:rPr lang="ja" sz="2800" dirty="0"/>
              <a:t>漁獲制限を守るためにはどこの漁場でどの魚種がどれくらい獲れるかの予測が重要。漁獲量を全体で制御し、稚魚などを育て高値で取引される大物だけを獲ることで継続的な漁業が可能になることが分かった。</a:t>
            </a:r>
            <a:endParaRPr sz="2800" dirty="0"/>
          </a:p>
        </p:txBody>
      </p:sp>
      <p:sp>
        <p:nvSpPr>
          <p:cNvPr id="4" name="正方形/長方形 3">
            <a:extLst>
              <a:ext uri="{FF2B5EF4-FFF2-40B4-BE49-F238E27FC236}">
                <a16:creationId xmlns:a16="http://schemas.microsoft.com/office/drawing/2014/main" id="{A0E00FD8-7249-D747-9125-1641C4CC1BE8}"/>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grpSp>
        <p:nvGrpSpPr>
          <p:cNvPr id="5" name="グループ化 4">
            <a:extLst>
              <a:ext uri="{FF2B5EF4-FFF2-40B4-BE49-F238E27FC236}">
                <a16:creationId xmlns:a16="http://schemas.microsoft.com/office/drawing/2014/main" id="{7FDD7BB2-EBE6-0D4E-8A89-252B5C2B9C07}"/>
              </a:ext>
            </a:extLst>
          </p:cNvPr>
          <p:cNvGrpSpPr/>
          <p:nvPr/>
        </p:nvGrpSpPr>
        <p:grpSpPr>
          <a:xfrm>
            <a:off x="1055440" y="2348880"/>
            <a:ext cx="10635491" cy="953052"/>
            <a:chOff x="4007768" y="1251814"/>
            <a:chExt cx="10635491" cy="953052"/>
          </a:xfrm>
        </p:grpSpPr>
        <p:sp>
          <p:nvSpPr>
            <p:cNvPr id="6" name="正方形/長方形 5">
              <a:extLst>
                <a:ext uri="{FF2B5EF4-FFF2-40B4-BE49-F238E27FC236}">
                  <a16:creationId xmlns:a16="http://schemas.microsoft.com/office/drawing/2014/main" id="{535A431D-ACF2-FF4F-820B-B613A6145D3B}"/>
                </a:ext>
              </a:extLst>
            </p:cNvPr>
            <p:cNvSpPr/>
            <p:nvPr/>
          </p:nvSpPr>
          <p:spPr>
            <a:xfrm>
              <a:off x="4007768" y="1844824"/>
              <a:ext cx="8640960" cy="360042"/>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7" name="直線矢印コネクタ 6">
              <a:extLst>
                <a:ext uri="{FF2B5EF4-FFF2-40B4-BE49-F238E27FC236}">
                  <a16:creationId xmlns:a16="http://schemas.microsoft.com/office/drawing/2014/main" id="{8549D7E4-FE7D-EB4E-B87A-A7BD39B69C5F}"/>
                </a:ext>
              </a:extLst>
            </p:cNvPr>
            <p:cNvCxnSpPr>
              <a:cxnSpLocks/>
            </p:cNvCxnSpPr>
            <p:nvPr/>
          </p:nvCxnSpPr>
          <p:spPr>
            <a:xfrm flipV="1">
              <a:off x="11678178" y="1667414"/>
              <a:ext cx="250470" cy="154954"/>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FB64962-B279-424B-9C37-A0ECFDA72487}"/>
                </a:ext>
              </a:extLst>
            </p:cNvPr>
            <p:cNvSpPr txBox="1"/>
            <p:nvPr/>
          </p:nvSpPr>
          <p:spPr>
            <a:xfrm>
              <a:off x="11704634" y="1251814"/>
              <a:ext cx="2938625" cy="646331"/>
            </a:xfrm>
            <a:prstGeom prst="rect">
              <a:avLst/>
            </a:prstGeom>
            <a:noFill/>
            <a:ln>
              <a:noFill/>
            </a:ln>
          </p:spPr>
          <p:txBody>
            <a:bodyPr wrap="none" rtlCol="0">
              <a:spAutoFit/>
            </a:bodyPr>
            <a:lstStyle/>
            <a:p>
              <a:r>
                <a:rPr lang="ja-JP" altLang="en-US">
                  <a:solidFill>
                    <a:srgbClr val="0000FF"/>
                  </a:solidFill>
                </a:rPr>
                <a:t>どれくらい</a:t>
              </a:r>
              <a:r>
                <a:rPr kumimoji="1" lang="ja-JP" altLang="en-US">
                  <a:solidFill>
                    <a:srgbClr val="0000FF"/>
                  </a:solidFill>
                </a:rPr>
                <a:t>遅れているのか？</a:t>
              </a:r>
              <a:endParaRPr kumimoji="1" lang="en-US" altLang="ja-JP" dirty="0">
                <a:solidFill>
                  <a:srgbClr val="0000FF"/>
                </a:solidFill>
              </a:endParaRPr>
            </a:p>
            <a:p>
              <a:r>
                <a:rPr lang="ja-JP" altLang="en-US">
                  <a:solidFill>
                    <a:srgbClr val="0000FF"/>
                  </a:solidFill>
                </a:rPr>
                <a:t>　　数値やグラフが欲しい</a:t>
              </a:r>
              <a:endParaRPr kumimoji="1" lang="ja-JP" altLang="en-US">
                <a:solidFill>
                  <a:srgbClr val="0000FF"/>
                </a:solidFill>
              </a:endParaRPr>
            </a:p>
          </p:txBody>
        </p:sp>
      </p:grpSp>
      <p:grpSp>
        <p:nvGrpSpPr>
          <p:cNvPr id="3" name="グループ化 2">
            <a:extLst>
              <a:ext uri="{FF2B5EF4-FFF2-40B4-BE49-F238E27FC236}">
                <a16:creationId xmlns:a16="http://schemas.microsoft.com/office/drawing/2014/main" id="{16415B8F-BC88-6C4D-B7E7-CD65D5FF133A}"/>
              </a:ext>
            </a:extLst>
          </p:cNvPr>
          <p:cNvGrpSpPr/>
          <p:nvPr/>
        </p:nvGrpSpPr>
        <p:grpSpPr>
          <a:xfrm>
            <a:off x="4583832" y="3735277"/>
            <a:ext cx="7609068" cy="990612"/>
            <a:chOff x="4583832" y="3735277"/>
            <a:chExt cx="7609068" cy="990612"/>
          </a:xfrm>
        </p:grpSpPr>
        <p:sp>
          <p:nvSpPr>
            <p:cNvPr id="10" name="正方形/長方形 9">
              <a:extLst>
                <a:ext uri="{FF2B5EF4-FFF2-40B4-BE49-F238E27FC236}">
                  <a16:creationId xmlns:a16="http://schemas.microsoft.com/office/drawing/2014/main" id="{C0A54A6C-1741-2F45-9BD2-06B8233B7012}"/>
                </a:ext>
              </a:extLst>
            </p:cNvPr>
            <p:cNvSpPr/>
            <p:nvPr/>
          </p:nvSpPr>
          <p:spPr>
            <a:xfrm>
              <a:off x="4583832" y="3735277"/>
              <a:ext cx="5040560" cy="360042"/>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ndParaRPr>
            </a:p>
          </p:txBody>
        </p:sp>
        <p:sp>
          <p:nvSpPr>
            <p:cNvPr id="11" name="テキスト ボックス 10">
              <a:extLst>
                <a:ext uri="{FF2B5EF4-FFF2-40B4-BE49-F238E27FC236}">
                  <a16:creationId xmlns:a16="http://schemas.microsoft.com/office/drawing/2014/main" id="{683632A3-4EA0-0D46-9D82-032674C23032}"/>
                </a:ext>
              </a:extLst>
            </p:cNvPr>
            <p:cNvSpPr txBox="1"/>
            <p:nvPr/>
          </p:nvSpPr>
          <p:spPr>
            <a:xfrm>
              <a:off x="8616280" y="4079558"/>
              <a:ext cx="3576620" cy="646331"/>
            </a:xfrm>
            <a:prstGeom prst="rect">
              <a:avLst/>
            </a:prstGeom>
            <a:noFill/>
            <a:ln>
              <a:solidFill>
                <a:srgbClr val="0000FF"/>
              </a:solidFill>
            </a:ln>
          </p:spPr>
          <p:txBody>
            <a:bodyPr wrap="none" rtlCol="0">
              <a:spAutoFit/>
            </a:bodyPr>
            <a:lstStyle/>
            <a:p>
              <a:r>
                <a:rPr lang="ja-JP" altLang="en-US">
                  <a:solidFill>
                    <a:srgbClr val="0000FF"/>
                  </a:solidFill>
                </a:rPr>
                <a:t>どれくらいの規模か？</a:t>
              </a:r>
              <a:endParaRPr lang="en-US" altLang="ja-JP" dirty="0">
                <a:solidFill>
                  <a:srgbClr val="0000FF"/>
                </a:solidFill>
              </a:endParaRPr>
            </a:p>
            <a:p>
              <a:r>
                <a:rPr lang="ja-JP" altLang="en-US">
                  <a:solidFill>
                    <a:srgbClr val="0000FF"/>
                  </a:solidFill>
                </a:rPr>
                <a:t>どれくらいの人が活用しているか？</a:t>
              </a:r>
              <a:endParaRPr kumimoji="1" lang="ja-JP" altLang="en-US">
                <a:solidFill>
                  <a:srgbClr val="0000FF"/>
                </a:solidFill>
              </a:endParaRPr>
            </a:p>
          </p:txBody>
        </p:sp>
      </p:grpSp>
      <p:grpSp>
        <p:nvGrpSpPr>
          <p:cNvPr id="13" name="グループ化 12">
            <a:extLst>
              <a:ext uri="{FF2B5EF4-FFF2-40B4-BE49-F238E27FC236}">
                <a16:creationId xmlns:a16="http://schemas.microsoft.com/office/drawing/2014/main" id="{9BB54057-9667-EA4E-AD14-D1B642267669}"/>
              </a:ext>
            </a:extLst>
          </p:cNvPr>
          <p:cNvGrpSpPr/>
          <p:nvPr/>
        </p:nvGrpSpPr>
        <p:grpSpPr>
          <a:xfrm>
            <a:off x="5015880" y="5675724"/>
            <a:ext cx="6336704" cy="1065644"/>
            <a:chOff x="5951984" y="3735277"/>
            <a:chExt cx="6336704" cy="1065644"/>
          </a:xfrm>
        </p:grpSpPr>
        <p:sp>
          <p:nvSpPr>
            <p:cNvPr id="14" name="正方形/長方形 13">
              <a:extLst>
                <a:ext uri="{FF2B5EF4-FFF2-40B4-BE49-F238E27FC236}">
                  <a16:creationId xmlns:a16="http://schemas.microsoft.com/office/drawing/2014/main" id="{12EA3414-FD0C-784B-B917-CFD3BB305287}"/>
                </a:ext>
              </a:extLst>
            </p:cNvPr>
            <p:cNvSpPr/>
            <p:nvPr/>
          </p:nvSpPr>
          <p:spPr>
            <a:xfrm>
              <a:off x="5951984" y="3735277"/>
              <a:ext cx="4104456" cy="360042"/>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ndParaRPr>
            </a:p>
          </p:txBody>
        </p:sp>
        <p:sp>
          <p:nvSpPr>
            <p:cNvPr id="15" name="テキスト ボックス 14">
              <a:extLst>
                <a:ext uri="{FF2B5EF4-FFF2-40B4-BE49-F238E27FC236}">
                  <a16:creationId xmlns:a16="http://schemas.microsoft.com/office/drawing/2014/main" id="{61855C79-C24A-B14D-80F1-900F57101D4B}"/>
                </a:ext>
              </a:extLst>
            </p:cNvPr>
            <p:cNvSpPr txBox="1"/>
            <p:nvPr/>
          </p:nvSpPr>
          <p:spPr>
            <a:xfrm>
              <a:off x="7636452" y="4062257"/>
              <a:ext cx="4652236" cy="738664"/>
            </a:xfrm>
            <a:prstGeom prst="rect">
              <a:avLst/>
            </a:prstGeom>
            <a:noFill/>
          </p:spPr>
          <p:txBody>
            <a:bodyPr wrap="none" rtlCol="0">
              <a:spAutoFit/>
            </a:bodyPr>
            <a:lstStyle/>
            <a:p>
              <a:r>
                <a:rPr lang="ja-JP" altLang="en-US">
                  <a:solidFill>
                    <a:srgbClr val="0000FF"/>
                  </a:solidFill>
                </a:rPr>
                <a:t>数値的・定量的な目標が設定できないのか？</a:t>
              </a:r>
              <a:endParaRPr lang="en-US" altLang="ja-JP" dirty="0">
                <a:solidFill>
                  <a:srgbClr val="0000FF"/>
                </a:solidFill>
              </a:endParaRPr>
            </a:p>
            <a:p>
              <a:r>
                <a:rPr lang="en-US" altLang="ja-JP" sz="2400" dirty="0">
                  <a:solidFill>
                    <a:srgbClr val="FF0000"/>
                  </a:solidFill>
                  <a:sym typeface="Wingdings" pitchFamily="2" charset="2"/>
                </a:rPr>
                <a:t> </a:t>
              </a:r>
              <a:r>
                <a:rPr lang="en-US" altLang="ja-JP" sz="2400" dirty="0">
                  <a:solidFill>
                    <a:srgbClr val="FF0000"/>
                  </a:solidFill>
                </a:rPr>
                <a:t>KPI</a:t>
              </a:r>
              <a:r>
                <a:rPr lang="ja-JP" altLang="en-US" sz="2400">
                  <a:solidFill>
                    <a:srgbClr val="FF0000"/>
                  </a:solidFill>
                </a:rPr>
                <a:t>：</a:t>
              </a:r>
              <a:r>
                <a:rPr lang="en-US" altLang="ja-JP" sz="2400" dirty="0">
                  <a:solidFill>
                    <a:srgbClr val="FF0000"/>
                  </a:solidFill>
                </a:rPr>
                <a:t>Key Performance Indicator</a:t>
              </a:r>
            </a:p>
          </p:txBody>
        </p:sp>
      </p:grpSp>
    </p:spTree>
    <p:extLst>
      <p:ext uri="{BB962C8B-B14F-4D97-AF65-F5344CB8AC3E}">
        <p14:creationId xmlns:p14="http://schemas.microsoft.com/office/powerpoint/2010/main" val="3935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r>
              <a:rPr lang="ja" b="1">
                <a:solidFill>
                  <a:srgbClr val="0000FF"/>
                </a:solidFill>
              </a:rPr>
              <a:t>”14.海の豊かさを守ろう”</a:t>
            </a:r>
            <a:r>
              <a:rPr lang="ja" b="1"/>
              <a:t>でのデータ分析活用</a:t>
            </a:r>
            <a:endParaRPr b="1"/>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marL="0" indent="0"/>
            <a:r>
              <a:rPr lang="ja" dirty="0"/>
              <a:t>202</a:t>
            </a:r>
            <a:r>
              <a:rPr lang="en-US" altLang="ja" dirty="0"/>
              <a:t>1</a:t>
            </a:r>
            <a:r>
              <a:rPr lang="en-US" altLang="ja-JP" dirty="0"/>
              <a:t>-</a:t>
            </a:r>
            <a:r>
              <a:rPr lang="en" altLang="ja" dirty="0"/>
              <a:t>D</a:t>
            </a:r>
            <a:r>
              <a:rPr lang="ja" dirty="0">
                <a:solidFill>
                  <a:srgbClr val="000000"/>
                </a:solidFill>
              </a:rPr>
              <a:t>00</a:t>
            </a:r>
            <a:endParaRPr dirty="0">
              <a:solidFill>
                <a:srgbClr val="000000"/>
              </a:solidFill>
            </a:endParaRPr>
          </a:p>
        </p:txBody>
      </p:sp>
      <p:graphicFrame>
        <p:nvGraphicFramePr>
          <p:cNvPr id="56" name="Google Shape;56;p13"/>
          <p:cNvGraphicFramePr/>
          <p:nvPr>
            <p:extLst>
              <p:ext uri="{D42A27DB-BD31-4B8C-83A1-F6EECF244321}">
                <p14:modId xmlns:p14="http://schemas.microsoft.com/office/powerpoint/2010/main" val="1933146945"/>
              </p:ext>
            </p:extLst>
          </p:nvPr>
        </p:nvGraphicFramePr>
        <p:xfrm>
          <a:off x="1270000" y="4941168"/>
          <a:ext cx="9652000" cy="1584880"/>
        </p:xfrm>
        <a:graphic>
          <a:graphicData uri="http://schemas.openxmlformats.org/drawingml/2006/table">
            <a:tbl>
              <a:tblPr>
                <a:noFill/>
              </a:tblPr>
              <a:tblGrid>
                <a:gridCol w="1608667">
                  <a:extLst>
                    <a:ext uri="{9D8B030D-6E8A-4147-A177-3AD203B41FA5}">
                      <a16:colId xmlns:a16="http://schemas.microsoft.com/office/drawing/2014/main" val="20000"/>
                    </a:ext>
                  </a:extLst>
                </a:gridCol>
                <a:gridCol w="1608667">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1974733">
                  <a:extLst>
                    <a:ext uri="{9D8B030D-6E8A-4147-A177-3AD203B41FA5}">
                      <a16:colId xmlns:a16="http://schemas.microsoft.com/office/drawing/2014/main" val="20003"/>
                    </a:ext>
                  </a:extLst>
                </a:gridCol>
                <a:gridCol w="1974733">
                  <a:extLst>
                    <a:ext uri="{9D8B030D-6E8A-4147-A177-3AD203B41FA5}">
                      <a16:colId xmlns:a16="http://schemas.microsoft.com/office/drawing/2014/main" val="20004"/>
                    </a:ext>
                  </a:extLst>
                </a:gridCol>
                <a:gridCol w="1974733">
                  <a:extLst>
                    <a:ext uri="{9D8B030D-6E8A-4147-A177-3AD203B41FA5}">
                      <a16:colId xmlns:a16="http://schemas.microsoft.com/office/drawing/2014/main" val="20005"/>
                    </a:ext>
                  </a:extLst>
                </a:gridCol>
              </a:tblGrid>
              <a:tr h="609560">
                <a:tc>
                  <a:txBody>
                    <a:bodyPr/>
                    <a:lstStyle/>
                    <a:p>
                      <a:pPr marL="0" lvl="0" indent="0" algn="l" rtl="0">
                        <a:spcBef>
                          <a:spcPts val="0"/>
                        </a:spcBef>
                        <a:spcAft>
                          <a:spcPts val="0"/>
                        </a:spcAft>
                        <a:buNone/>
                      </a:pPr>
                      <a:r>
                        <a:rPr lang="ja" sz="2400" b="1">
                          <a:solidFill>
                            <a:srgbClr val="999999"/>
                          </a:solidFill>
                        </a:rPr>
                        <a:t>リーダー</a:t>
                      </a:r>
                      <a:endParaRPr sz="2400" b="1">
                        <a:solidFill>
                          <a:srgbClr val="999999"/>
                        </a:solidFill>
                      </a:endParaRPr>
                    </a:p>
                  </a:txBody>
                  <a:tcPr marL="121900" marR="121900" marT="121900" marB="121900"/>
                </a:tc>
                <a:tc>
                  <a:txBody>
                    <a:bodyPr/>
                    <a:lstStyle/>
                    <a:p>
                      <a:pPr marL="0" lvl="0" indent="0" algn="l" rtl="0">
                        <a:spcBef>
                          <a:spcPts val="0"/>
                        </a:spcBef>
                        <a:spcAft>
                          <a:spcPts val="0"/>
                        </a:spcAft>
                        <a:buNone/>
                      </a:pPr>
                      <a:r>
                        <a:rPr lang="ja" sz="2400" b="1">
                          <a:solidFill>
                            <a:srgbClr val="999999"/>
                          </a:solidFill>
                        </a:rPr>
                        <a:t>書記</a:t>
                      </a:r>
                      <a:endParaRPr sz="2400" b="1">
                        <a:solidFill>
                          <a:srgbClr val="999999"/>
                        </a:solidFill>
                      </a:endParaRPr>
                    </a:p>
                  </a:txBody>
                  <a:tcPr marL="121900" marR="121900" marT="121900" marB="121900"/>
                </a:tc>
                <a:tc rowSpan="2">
                  <a:txBody>
                    <a:bodyPr/>
                    <a:lstStyle/>
                    <a:p>
                      <a:pPr marL="0" lvl="0" indent="0" algn="l" rtl="0">
                        <a:spcBef>
                          <a:spcPts val="0"/>
                        </a:spcBef>
                        <a:spcAft>
                          <a:spcPts val="0"/>
                        </a:spcAft>
                        <a:buNone/>
                      </a:pPr>
                      <a:r>
                        <a:rPr lang="ja" sz="2400" b="1">
                          <a:solidFill>
                            <a:srgbClr val="999999"/>
                          </a:solidFill>
                        </a:rPr>
                        <a:t>メンバ</a:t>
                      </a:r>
                      <a:endParaRPr sz="2400" b="1">
                        <a:solidFill>
                          <a:srgbClr val="999999"/>
                        </a:solidFill>
                      </a:endParaRPr>
                    </a:p>
                  </a:txBody>
                  <a:tcPr marL="121900" marR="121900" marT="121900" marB="121900"/>
                </a:tc>
                <a:tc>
                  <a:txBody>
                    <a:bodyPr/>
                    <a:lstStyle/>
                    <a:p>
                      <a:pPr marL="0" lvl="0" indent="0" algn="l" rtl="0">
                        <a:spcBef>
                          <a:spcPts val="0"/>
                        </a:spcBef>
                        <a:spcAft>
                          <a:spcPts val="0"/>
                        </a:spcAft>
                        <a:buNone/>
                      </a:pPr>
                      <a:r>
                        <a:rPr lang="ja" sz="2400"/>
                        <a:t>都市 花子</a:t>
                      </a:r>
                      <a:endParaRPr sz="2400"/>
                    </a:p>
                  </a:txBody>
                  <a:tcPr marL="121900" marR="121900" marT="121900" marB="121900"/>
                </a:tc>
                <a:tc>
                  <a:txBody>
                    <a:bodyPr/>
                    <a:lstStyle/>
                    <a:p>
                      <a:pPr marL="0" lvl="0" indent="0" algn="l" rtl="0">
                        <a:spcBef>
                          <a:spcPts val="0"/>
                        </a:spcBef>
                        <a:spcAft>
                          <a:spcPts val="0"/>
                        </a:spcAft>
                        <a:buNone/>
                      </a:pPr>
                      <a:r>
                        <a:rPr lang="ja" sz="2400"/>
                        <a:t>Toshi Dai</a:t>
                      </a:r>
                      <a:endParaRPr sz="2400"/>
                    </a:p>
                  </a:txBody>
                  <a:tcPr marL="121900" marR="121900" marT="121900" marB="121900"/>
                </a:tc>
                <a:tc>
                  <a:txBody>
                    <a:bodyPr/>
                    <a:lstStyle/>
                    <a:p>
                      <a:pPr marL="0" lvl="0" indent="0" algn="l" rtl="0">
                        <a:spcBef>
                          <a:spcPts val="0"/>
                        </a:spcBef>
                        <a:spcAft>
                          <a:spcPts val="0"/>
                        </a:spcAft>
                        <a:buNone/>
                      </a:pPr>
                      <a:r>
                        <a:rPr lang="ja" sz="2400"/>
                        <a:t>年代 学</a:t>
                      </a:r>
                      <a:endParaRPr sz="2400"/>
                    </a:p>
                  </a:txBody>
                  <a:tcPr marL="121900" marR="121900" marT="121900" marB="121900"/>
                </a:tc>
                <a:extLst>
                  <a:ext uri="{0D108BD9-81ED-4DB2-BD59-A6C34878D82A}">
                    <a16:rowId xmlns:a16="http://schemas.microsoft.com/office/drawing/2014/main" val="10000"/>
                  </a:ext>
                </a:extLst>
              </a:tr>
              <a:tr h="975320">
                <a:tc>
                  <a:txBody>
                    <a:bodyPr/>
                    <a:lstStyle/>
                    <a:p>
                      <a:pPr marL="0" lvl="0" indent="0" algn="l" rtl="0">
                        <a:spcBef>
                          <a:spcPts val="0"/>
                        </a:spcBef>
                        <a:spcAft>
                          <a:spcPts val="0"/>
                        </a:spcAft>
                        <a:buNone/>
                      </a:pPr>
                      <a:r>
                        <a:rPr lang="ja" sz="2400">
                          <a:solidFill>
                            <a:srgbClr val="000000"/>
                          </a:solidFill>
                        </a:rPr>
                        <a:t>都市田 伊代</a:t>
                      </a:r>
                      <a:endParaRPr sz="2400"/>
                    </a:p>
                  </a:txBody>
                  <a:tcPr marL="121900" marR="121900" marT="121900" marB="121900"/>
                </a:tc>
                <a:tc>
                  <a:txBody>
                    <a:bodyPr/>
                    <a:lstStyle/>
                    <a:p>
                      <a:pPr marL="0" lvl="0" indent="0" algn="l" rtl="0">
                        <a:spcBef>
                          <a:spcPts val="0"/>
                        </a:spcBef>
                        <a:spcAft>
                          <a:spcPts val="0"/>
                        </a:spcAft>
                        <a:buNone/>
                      </a:pPr>
                      <a:r>
                        <a:rPr lang="ja" sz="2400">
                          <a:solidFill>
                            <a:srgbClr val="000000"/>
                          </a:solidFill>
                        </a:rPr>
                        <a:t>都市 大輔</a:t>
                      </a:r>
                      <a:endParaRPr sz="2400"/>
                    </a:p>
                  </a:txBody>
                  <a:tcPr marL="121900" marR="121900" marT="121900" marB="121900"/>
                </a:tc>
                <a:tc vMerge="1">
                  <a:txBody>
                    <a:bodyPr/>
                    <a:lstStyle/>
                    <a:p>
                      <a:endParaRPr lang="ja-JP"/>
                    </a:p>
                  </a:txBody>
                  <a:tcPr/>
                </a:tc>
                <a:tc>
                  <a:txBody>
                    <a:bodyPr/>
                    <a:lstStyle/>
                    <a:p>
                      <a:pPr marL="0" lvl="0" indent="0" algn="l" rtl="0">
                        <a:spcBef>
                          <a:spcPts val="0"/>
                        </a:spcBef>
                        <a:spcAft>
                          <a:spcPts val="0"/>
                        </a:spcAft>
                        <a:buNone/>
                      </a:pPr>
                      <a:r>
                        <a:rPr lang="ja" sz="2400"/>
                        <a:t>土志田 一郎</a:t>
                      </a:r>
                      <a:endParaRPr sz="2400"/>
                    </a:p>
                  </a:txBody>
                  <a:tcPr marL="121900" marR="121900" marT="121900" marB="121900"/>
                </a:tc>
                <a:tc>
                  <a:txBody>
                    <a:bodyPr/>
                    <a:lstStyle/>
                    <a:p>
                      <a:pPr marL="0" lvl="0" indent="0" algn="l" rtl="0">
                        <a:spcBef>
                          <a:spcPts val="0"/>
                        </a:spcBef>
                        <a:spcAft>
                          <a:spcPts val="0"/>
                        </a:spcAft>
                        <a:buNone/>
                      </a:pPr>
                      <a:r>
                        <a:rPr lang="ja" sz="2400"/>
                        <a:t>土信田 郁代</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2" name="正方形/長方形 1">
            <a:extLst>
              <a:ext uri="{FF2B5EF4-FFF2-40B4-BE49-F238E27FC236}">
                <a16:creationId xmlns:a16="http://schemas.microsoft.com/office/drawing/2014/main" id="{90E16B49-2506-2243-A674-1ABDC90344DA}"/>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Tree>
    <p:extLst>
      <p:ext uri="{BB962C8B-B14F-4D97-AF65-F5344CB8AC3E}">
        <p14:creationId xmlns:p14="http://schemas.microsoft.com/office/powerpoint/2010/main" val="333805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b="1"/>
              <a:t>なぜ</a:t>
            </a:r>
            <a:r>
              <a:rPr lang="ja" b="1">
                <a:solidFill>
                  <a:srgbClr val="0000FF"/>
                </a:solidFill>
              </a:rPr>
              <a:t>”14.海の豊かさを守ろう”</a:t>
            </a:r>
            <a:r>
              <a:rPr lang="ja" b="1"/>
              <a:t>を選定したか？</a:t>
            </a:r>
            <a:endParaRPr b="1"/>
          </a:p>
        </p:txBody>
      </p:sp>
      <p:sp>
        <p:nvSpPr>
          <p:cNvPr id="62" name="Google Shape;62;p14"/>
          <p:cNvSpPr txBox="1">
            <a:spLocks noGrp="1"/>
          </p:cNvSpPr>
          <p:nvPr>
            <p:ph type="body" idx="1"/>
          </p:nvPr>
        </p:nvSpPr>
        <p:spPr>
          <a:xfrm>
            <a:off x="263352" y="1536632"/>
            <a:ext cx="6215051" cy="4988711"/>
          </a:xfrm>
          <a:prstGeom prst="rect">
            <a:avLst/>
          </a:prstGeom>
        </p:spPr>
        <p:txBody>
          <a:bodyPr spcFirstLastPara="1" vert="horz" wrap="square" lIns="121900" tIns="121900" rIns="121900" bIns="121900" rtlCol="0" anchor="t" anchorCtr="0">
            <a:noAutofit/>
          </a:bodyPr>
          <a:lstStyle/>
          <a:p>
            <a:pPr marL="361950" indent="-209550"/>
            <a:r>
              <a:rPr lang="ja" sz="2800" dirty="0">
                <a:latin typeface="Meiryo UI" panose="020B0604030504040204" pitchFamily="34" charset="-128"/>
                <a:ea typeface="Meiryo UI" panose="020B0604030504040204" pitchFamily="34" charset="-128"/>
              </a:rPr>
              <a:t>「</a:t>
            </a:r>
            <a:r>
              <a:rPr lang="ja" sz="2800" b="1" dirty="0">
                <a:latin typeface="Meiryo UI" panose="020B0604030504040204" pitchFamily="34" charset="-128"/>
                <a:ea typeface="Meiryo UI" panose="020B0604030504040204" pitchFamily="34" charset="-128"/>
              </a:rPr>
              <a:t>魚」は日本の食文化を語る上で</a:t>
            </a:r>
            <a:endParaRPr lang="en-US" altLang="ja" sz="2800" b="1" dirty="0">
              <a:latin typeface="Meiryo UI" panose="020B0604030504040204" pitchFamily="34" charset="-128"/>
              <a:ea typeface="Meiryo UI" panose="020B0604030504040204" pitchFamily="34" charset="-128"/>
            </a:endParaRPr>
          </a:p>
          <a:p>
            <a:pPr marL="152400" indent="0">
              <a:buNone/>
            </a:pPr>
            <a:r>
              <a:rPr lang="ja" sz="2800" b="1" dirty="0">
                <a:latin typeface="Meiryo UI" panose="020B0604030504040204" pitchFamily="34" charset="-128"/>
                <a:ea typeface="Meiryo UI" panose="020B0604030504040204" pitchFamily="34" charset="-128"/>
              </a:rPr>
              <a:t>必須の食材</a:t>
            </a:r>
            <a:endParaRPr sz="2800" b="1" dirty="0">
              <a:latin typeface="Meiryo UI" panose="020B0604030504040204" pitchFamily="34" charset="-128"/>
              <a:ea typeface="Meiryo UI" panose="020B0604030504040204" pitchFamily="34" charset="-128"/>
            </a:endParaRPr>
          </a:p>
          <a:p>
            <a:pPr marL="979488" lvl="1" indent="-184150">
              <a:spcBef>
                <a:spcPts val="0"/>
              </a:spcBef>
            </a:pPr>
            <a:r>
              <a:rPr lang="ja" sz="2400" dirty="0">
                <a:latin typeface="Meiryo UI" panose="020B0604030504040204" pitchFamily="34" charset="-128"/>
                <a:ea typeface="Meiryo UI" panose="020B0604030504040204" pitchFamily="34" charset="-128"/>
              </a:rPr>
              <a:t>かつては</a:t>
            </a:r>
            <a:r>
              <a:rPr lang="ja" sz="2400" dirty="0">
                <a:solidFill>
                  <a:srgbClr val="FF0000"/>
                </a:solidFill>
                <a:latin typeface="Meiryo UI" panose="020B0604030504040204" pitchFamily="34" charset="-128"/>
                <a:ea typeface="Meiryo UI" panose="020B0604030504040204" pitchFamily="34" charset="-128"/>
              </a:rPr>
              <a:t>世界一</a:t>
            </a:r>
            <a:r>
              <a:rPr lang="ja" sz="2400" dirty="0">
                <a:latin typeface="Meiryo UI" panose="020B0604030504040204" pitchFamily="34" charset="-128"/>
                <a:ea typeface="Meiryo UI" panose="020B0604030504040204" pitchFamily="34" charset="-128"/>
              </a:rPr>
              <a:t>の漁獲量</a:t>
            </a:r>
            <a:endParaRPr sz="2400" dirty="0">
              <a:latin typeface="Meiryo UI" panose="020B0604030504040204" pitchFamily="34" charset="-128"/>
              <a:ea typeface="Meiryo UI" panose="020B0604030504040204" pitchFamily="34" charset="-128"/>
            </a:endParaRPr>
          </a:p>
          <a:p>
            <a:pPr marL="979488" lvl="1" indent="-184150">
              <a:spcBef>
                <a:spcPts val="0"/>
              </a:spcBef>
            </a:pPr>
            <a:r>
              <a:rPr lang="ja" sz="2400" dirty="0">
                <a:solidFill>
                  <a:srgbClr val="FF0000"/>
                </a:solidFill>
                <a:latin typeface="Meiryo UI" panose="020B0604030504040204" pitchFamily="34" charset="-128"/>
                <a:ea typeface="Meiryo UI" panose="020B0604030504040204" pitchFamily="34" charset="-128"/>
              </a:rPr>
              <a:t>世界</a:t>
            </a:r>
            <a:r>
              <a:rPr lang="ja" sz="2400" dirty="0">
                <a:latin typeface="Meiryo UI" panose="020B0604030504040204" pitchFamily="34" charset="-128"/>
                <a:ea typeface="Meiryo UI" panose="020B0604030504040204" pitchFamily="34" charset="-128"/>
              </a:rPr>
              <a:t>での漁業・養殖業生産量は</a:t>
            </a:r>
            <a:r>
              <a:rPr lang="ja" sz="2400" dirty="0">
                <a:solidFill>
                  <a:srgbClr val="FF0000"/>
                </a:solidFill>
                <a:latin typeface="Meiryo UI" panose="020B0604030504040204" pitchFamily="34" charset="-128"/>
                <a:ea typeface="Meiryo UI" panose="020B0604030504040204" pitchFamily="34" charset="-128"/>
              </a:rPr>
              <a:t>増加</a:t>
            </a:r>
            <a:endParaRPr sz="2400" dirty="0">
              <a:solidFill>
                <a:srgbClr val="FF0000"/>
              </a:solidFill>
              <a:latin typeface="Meiryo UI" panose="020B0604030504040204" pitchFamily="34" charset="-128"/>
              <a:ea typeface="Meiryo UI" panose="020B0604030504040204" pitchFamily="34" charset="-128"/>
            </a:endParaRPr>
          </a:p>
          <a:p>
            <a:pPr marL="979488" lvl="1" indent="-184150">
              <a:spcBef>
                <a:spcPts val="0"/>
              </a:spcBef>
            </a:pPr>
            <a:r>
              <a:rPr lang="ja" sz="2400" dirty="0">
                <a:latin typeface="Meiryo UI" panose="020B0604030504040204" pitchFamily="34" charset="-128"/>
                <a:ea typeface="Meiryo UI" panose="020B0604030504040204" pitchFamily="34" charset="-128"/>
              </a:rPr>
              <a:t>日本の漁業・養殖生産量は</a:t>
            </a:r>
            <a:r>
              <a:rPr lang="ja" sz="2400" dirty="0">
                <a:solidFill>
                  <a:srgbClr val="FF0000"/>
                </a:solidFill>
                <a:latin typeface="Meiryo UI" panose="020B0604030504040204" pitchFamily="34" charset="-128"/>
                <a:ea typeface="Meiryo UI" panose="020B0604030504040204" pitchFamily="34" charset="-128"/>
              </a:rPr>
              <a:t>ピーク時の⅓</a:t>
            </a:r>
            <a:endParaRPr lang="en-US" altLang="ja" sz="2400" dirty="0">
              <a:solidFill>
                <a:srgbClr val="FF0000"/>
              </a:solidFill>
              <a:latin typeface="Meiryo UI" panose="020B0604030504040204" pitchFamily="34" charset="-128"/>
              <a:ea typeface="Meiryo UI" panose="020B0604030504040204" pitchFamily="34" charset="-128"/>
            </a:endParaRPr>
          </a:p>
          <a:p>
            <a:pPr marL="979488" lvl="1" indent="-184150">
              <a:spcBef>
                <a:spcPts val="0"/>
              </a:spcBef>
            </a:pPr>
            <a:endParaRPr sz="2400" dirty="0">
              <a:latin typeface="Meiryo UI" panose="020B0604030504040204" pitchFamily="34" charset="-128"/>
              <a:ea typeface="Meiryo UI" panose="020B0604030504040204" pitchFamily="34" charset="-128"/>
            </a:endParaRPr>
          </a:p>
          <a:p>
            <a:pPr marL="361950" indent="-209550"/>
            <a:r>
              <a:rPr lang="ja" sz="2800" b="1" dirty="0">
                <a:latin typeface="Meiryo UI" panose="020B0604030504040204" pitchFamily="34" charset="-128"/>
                <a:ea typeface="Meiryo UI" panose="020B0604030504040204" pitchFamily="34" charset="-128"/>
              </a:rPr>
              <a:t>世界では解決に向かっている課題が</a:t>
            </a:r>
            <a:endParaRPr lang="en-US" altLang="ja" sz="2800" b="1" dirty="0">
              <a:latin typeface="Meiryo UI" panose="020B0604030504040204" pitchFamily="34" charset="-128"/>
              <a:ea typeface="Meiryo UI" panose="020B0604030504040204" pitchFamily="34" charset="-128"/>
            </a:endParaRPr>
          </a:p>
          <a:p>
            <a:pPr marL="152400" indent="0">
              <a:buNone/>
            </a:pPr>
            <a:r>
              <a:rPr lang="ja" sz="2800" b="1" dirty="0">
                <a:latin typeface="Meiryo UI" panose="020B0604030504040204" pitchFamily="34" charset="-128"/>
                <a:ea typeface="Meiryo UI" panose="020B0604030504040204" pitchFamily="34" charset="-128"/>
              </a:rPr>
              <a:t>日本では解決できていない？</a:t>
            </a:r>
            <a:endParaRPr sz="2800" b="1" dirty="0">
              <a:latin typeface="Meiryo UI" panose="020B0604030504040204" pitchFamily="34" charset="-128"/>
              <a:ea typeface="Meiryo UI" panose="020B0604030504040204" pitchFamily="34" charset="-128"/>
            </a:endParaRPr>
          </a:p>
          <a:p>
            <a:pPr marL="979488" lvl="1" indent="-177800">
              <a:spcBef>
                <a:spcPts val="0"/>
              </a:spcBef>
            </a:pPr>
            <a:r>
              <a:rPr lang="ja" sz="2400" dirty="0">
                <a:solidFill>
                  <a:srgbClr val="FF0000"/>
                </a:solidFill>
                <a:latin typeface="Meiryo UI" panose="020B0604030504040204" pitchFamily="34" charset="-128"/>
                <a:ea typeface="Meiryo UI" panose="020B0604030504040204" pitchFamily="34" charset="-128"/>
              </a:rPr>
              <a:t>AIを使った改善</a:t>
            </a:r>
            <a:r>
              <a:rPr lang="ja" sz="2400" dirty="0">
                <a:latin typeface="Meiryo UI" panose="020B0604030504040204" pitchFamily="34" charset="-128"/>
                <a:ea typeface="Meiryo UI" panose="020B0604030504040204" pitchFamily="34" charset="-128"/>
              </a:rPr>
              <a:t>の仕組みは？</a:t>
            </a:r>
            <a:endParaRPr sz="2400" dirty="0">
              <a:latin typeface="Meiryo UI" panose="020B0604030504040204" pitchFamily="34" charset="-128"/>
              <a:ea typeface="Meiryo UI" panose="020B0604030504040204" pitchFamily="34" charset="-128"/>
            </a:endParaRPr>
          </a:p>
          <a:p>
            <a:pPr marL="979488" lvl="1" indent="-177800">
              <a:spcBef>
                <a:spcPts val="0"/>
              </a:spcBef>
            </a:pPr>
            <a:r>
              <a:rPr lang="ja" sz="2400" dirty="0">
                <a:solidFill>
                  <a:srgbClr val="FF0000"/>
                </a:solidFill>
                <a:latin typeface="Meiryo UI" panose="020B0604030504040204" pitchFamily="34" charset="-128"/>
                <a:ea typeface="Meiryo UI" panose="020B0604030504040204" pitchFamily="34" charset="-128"/>
              </a:rPr>
              <a:t>世界的な試み</a:t>
            </a:r>
            <a:r>
              <a:rPr lang="ja" sz="2400" dirty="0">
                <a:latin typeface="Meiryo UI" panose="020B0604030504040204" pitchFamily="34" charset="-128"/>
                <a:ea typeface="Meiryo UI" panose="020B0604030504040204" pitchFamily="34" charset="-128"/>
              </a:rPr>
              <a:t>はあるのか？</a:t>
            </a:r>
            <a:endParaRPr lang="en-US" altLang="ja" sz="2400" dirty="0">
              <a:latin typeface="Meiryo UI" panose="020B0604030504040204" pitchFamily="34" charset="-128"/>
              <a:ea typeface="Meiryo UI" panose="020B0604030504040204" pitchFamily="34" charset="-128"/>
            </a:endParaRPr>
          </a:p>
          <a:p>
            <a:pPr marL="1589072" lvl="2" indent="-177800">
              <a:spcBef>
                <a:spcPts val="0"/>
              </a:spcBef>
            </a:pPr>
            <a:endParaRPr lang="en-US" altLang="ja" sz="1400" dirty="0">
              <a:latin typeface="Meiryo UI" panose="020B0604030504040204" pitchFamily="34" charset="-128"/>
              <a:ea typeface="Meiryo UI" panose="020B0604030504040204" pitchFamily="34" charset="-128"/>
            </a:endParaRPr>
          </a:p>
          <a:p>
            <a:pPr marL="0" indent="0">
              <a:spcBef>
                <a:spcPts val="2133"/>
              </a:spcBef>
              <a:buNone/>
            </a:pPr>
            <a:r>
              <a:rPr lang="ja" altLang="en-US" sz="1800" dirty="0">
                <a:latin typeface="Meiryo UI" panose="020B0604030504040204" pitchFamily="34" charset="-128"/>
                <a:ea typeface="Meiryo UI" panose="020B0604030504040204" pitchFamily="34" charset="-128"/>
              </a:rPr>
              <a:t>　　　　　　</a:t>
            </a:r>
            <a:r>
              <a:rPr lang="ja" altLang="en-US" sz="2400" dirty="0">
                <a:latin typeface="Meiryo UI" panose="020B0604030504040204" pitchFamily="34" charset="-128"/>
                <a:ea typeface="Meiryo UI" panose="020B0604030504040204" pitchFamily="34" charset="-128"/>
              </a:rPr>
              <a:t>これらの疑問点を明らかにしたい！</a:t>
            </a:r>
            <a:endParaRPr sz="3600" dirty="0">
              <a:latin typeface="Meiryo UI" panose="020B0604030504040204" pitchFamily="34" charset="-128"/>
              <a:ea typeface="Meiryo UI" panose="020B0604030504040204" pitchFamily="34" charset="-128"/>
            </a:endParaRPr>
          </a:p>
          <a:p>
            <a:pPr marL="0" indent="0">
              <a:spcBef>
                <a:spcPts val="2133"/>
              </a:spcBef>
              <a:spcAft>
                <a:spcPts val="2133"/>
              </a:spcAft>
              <a:buNone/>
            </a:pPr>
            <a:endParaRPr sz="2800" dirty="0">
              <a:latin typeface="Meiryo UI" panose="020B0604030504040204" pitchFamily="34" charset="-128"/>
              <a:ea typeface="Meiryo UI" panose="020B0604030504040204" pitchFamily="34" charset="-128"/>
            </a:endParaRPr>
          </a:p>
        </p:txBody>
      </p:sp>
      <p:sp>
        <p:nvSpPr>
          <p:cNvPr id="66" name="Google Shape;66;p14"/>
          <p:cNvSpPr/>
          <p:nvPr/>
        </p:nvSpPr>
        <p:spPr>
          <a:xfrm>
            <a:off x="2639616" y="5675878"/>
            <a:ext cx="923200" cy="34541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正方形/長方形 8">
            <a:extLst>
              <a:ext uri="{FF2B5EF4-FFF2-40B4-BE49-F238E27FC236}">
                <a16:creationId xmlns:a16="http://schemas.microsoft.com/office/drawing/2014/main" id="{D26D2E56-7670-5141-B319-56C0139677BB}"/>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pic>
        <p:nvPicPr>
          <p:cNvPr id="10" name="図 9">
            <a:extLst>
              <a:ext uri="{FF2B5EF4-FFF2-40B4-BE49-F238E27FC236}">
                <a16:creationId xmlns:a16="http://schemas.microsoft.com/office/drawing/2014/main" id="{CFFB1840-7D03-B448-B68E-CC4032814D29}"/>
              </a:ext>
            </a:extLst>
          </p:cNvPr>
          <p:cNvPicPr>
            <a:picLocks noChangeAspect="1"/>
          </p:cNvPicPr>
          <p:nvPr/>
        </p:nvPicPr>
        <p:blipFill>
          <a:blip r:embed="rId3"/>
          <a:stretch>
            <a:fillRect/>
          </a:stretch>
        </p:blipFill>
        <p:spPr>
          <a:xfrm>
            <a:off x="6454706" y="1559330"/>
            <a:ext cx="5687699" cy="3719476"/>
          </a:xfrm>
          <a:prstGeom prst="rect">
            <a:avLst/>
          </a:prstGeom>
        </p:spPr>
      </p:pic>
      <p:sp>
        <p:nvSpPr>
          <p:cNvPr id="11" name="Google Shape;67;p14">
            <a:extLst>
              <a:ext uri="{FF2B5EF4-FFF2-40B4-BE49-F238E27FC236}">
                <a16:creationId xmlns:a16="http://schemas.microsoft.com/office/drawing/2014/main" id="{ACA395F2-DC0F-E141-BAD0-C6B616D9C847}"/>
              </a:ext>
            </a:extLst>
          </p:cNvPr>
          <p:cNvSpPr txBox="1"/>
          <p:nvPr/>
        </p:nvSpPr>
        <p:spPr>
          <a:xfrm>
            <a:off x="6215840" y="5229200"/>
            <a:ext cx="5858997" cy="813024"/>
          </a:xfrm>
          <a:prstGeom prst="rect">
            <a:avLst/>
          </a:prstGeom>
          <a:noFill/>
          <a:ln>
            <a:noFill/>
          </a:ln>
        </p:spPr>
        <p:txBody>
          <a:bodyPr spcFirstLastPara="1" wrap="square" lIns="121900" tIns="121900" rIns="121900" bIns="121900" anchor="t" anchorCtr="0">
            <a:noAutofit/>
          </a:bodyPr>
          <a:lstStyle/>
          <a:p>
            <a:r>
              <a:rPr lang="ja-JP" altLang="en-US" sz="1400"/>
              <a:t>「世界の漁業・養殖業生産」</a:t>
            </a:r>
            <a:r>
              <a:rPr lang="en-US" altLang="ja-JP" sz="1400" dirty="0"/>
              <a:t>(</a:t>
            </a:r>
            <a:r>
              <a:rPr lang="ja-JP" altLang="en-US" sz="1400"/>
              <a:t>農林水産省</a:t>
            </a:r>
            <a:r>
              <a:rPr lang="en-US" altLang="ja-JP" sz="1400" dirty="0"/>
              <a:t>) (</a:t>
            </a:r>
            <a:r>
              <a:rPr lang="en" altLang="ja-JP" sz="1400" dirty="0">
                <a:hlinkClick r:id="rId4"/>
              </a:rPr>
              <a:t>https://www.jfa.maff.go.jp/j/kikaku/wpaper/h29_h/trend/1/t1_2_3_1.html</a:t>
            </a:r>
            <a:r>
              <a:rPr lang="en" altLang="ja-JP" sz="1400" dirty="0"/>
              <a:t>)</a:t>
            </a:r>
            <a:r>
              <a:rPr lang="ja-JP" altLang="en-US" sz="1400"/>
              <a:t>のデータをもとに東京都市大学</a:t>
            </a:r>
            <a:r>
              <a:rPr lang="en-US" altLang="ja-JP" sz="1400" dirty="0"/>
              <a:t> </a:t>
            </a:r>
            <a:r>
              <a:rPr lang="ja-JP" altLang="en-US" sz="1400"/>
              <a:t>数理・データサイエンス教育センターで作成</a:t>
            </a:r>
            <a:r>
              <a:rPr lang="en-US" altLang="ja-JP" sz="1400" dirty="0"/>
              <a:t>.</a:t>
            </a:r>
            <a:endParaRPr sz="1600" dirty="0"/>
          </a:p>
        </p:txBody>
      </p:sp>
    </p:spTree>
    <p:extLst>
      <p:ext uri="{BB962C8B-B14F-4D97-AF65-F5344CB8AC3E}">
        <p14:creationId xmlns:p14="http://schemas.microsoft.com/office/powerpoint/2010/main" val="424082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8" name="図 17">
            <a:extLst>
              <a:ext uri="{FF2B5EF4-FFF2-40B4-BE49-F238E27FC236}">
                <a16:creationId xmlns:a16="http://schemas.microsoft.com/office/drawing/2014/main" id="{381A6B56-1CDB-6C43-8518-CC5FD4104F3C}"/>
              </a:ext>
            </a:extLst>
          </p:cNvPr>
          <p:cNvPicPr>
            <a:picLocks noChangeAspect="1"/>
          </p:cNvPicPr>
          <p:nvPr/>
        </p:nvPicPr>
        <p:blipFill>
          <a:blip r:embed="rId3"/>
          <a:stretch>
            <a:fillRect/>
          </a:stretch>
        </p:blipFill>
        <p:spPr>
          <a:xfrm>
            <a:off x="6454706" y="1559330"/>
            <a:ext cx="5687699" cy="3719476"/>
          </a:xfrm>
          <a:prstGeom prst="rect">
            <a:avLst/>
          </a:prstGeom>
        </p:spPr>
      </p:pic>
      <p:sp>
        <p:nvSpPr>
          <p:cNvPr id="19" name="Google Shape;67;p14">
            <a:extLst>
              <a:ext uri="{FF2B5EF4-FFF2-40B4-BE49-F238E27FC236}">
                <a16:creationId xmlns:a16="http://schemas.microsoft.com/office/drawing/2014/main" id="{EBA85B0E-37DD-DC4D-BA7C-97683145FC78}"/>
              </a:ext>
            </a:extLst>
          </p:cNvPr>
          <p:cNvSpPr txBox="1"/>
          <p:nvPr/>
        </p:nvSpPr>
        <p:spPr>
          <a:xfrm>
            <a:off x="6215840" y="5229200"/>
            <a:ext cx="5858997" cy="813024"/>
          </a:xfrm>
          <a:prstGeom prst="rect">
            <a:avLst/>
          </a:prstGeom>
          <a:noFill/>
          <a:ln>
            <a:noFill/>
          </a:ln>
        </p:spPr>
        <p:txBody>
          <a:bodyPr spcFirstLastPara="1" wrap="square" lIns="121900" tIns="121900" rIns="121900" bIns="121900" anchor="t" anchorCtr="0">
            <a:noAutofit/>
          </a:bodyPr>
          <a:lstStyle/>
          <a:p>
            <a:r>
              <a:rPr lang="ja-JP" altLang="en-US" sz="1400"/>
              <a:t>「世界の漁業・養殖業生産」</a:t>
            </a:r>
            <a:r>
              <a:rPr lang="en-US" altLang="ja-JP" sz="1400" dirty="0"/>
              <a:t>(</a:t>
            </a:r>
            <a:r>
              <a:rPr lang="ja-JP" altLang="en-US" sz="1400"/>
              <a:t>農林水産省</a:t>
            </a:r>
            <a:r>
              <a:rPr lang="en-US" altLang="ja-JP" sz="1400" dirty="0"/>
              <a:t>) (</a:t>
            </a:r>
            <a:r>
              <a:rPr lang="en" altLang="ja-JP" sz="1400" dirty="0">
                <a:hlinkClick r:id="rId4"/>
              </a:rPr>
              <a:t>https://www.jfa.maff.go.jp/j/kikaku/wpaper/h29_h/trend/1/t1_2_3_1.html</a:t>
            </a:r>
            <a:r>
              <a:rPr lang="en" altLang="ja-JP" sz="1400" dirty="0"/>
              <a:t>)</a:t>
            </a:r>
            <a:r>
              <a:rPr lang="ja-JP" altLang="en-US" sz="1400"/>
              <a:t>のデータをもとに東京都市大学</a:t>
            </a:r>
            <a:r>
              <a:rPr lang="en-US" altLang="ja-JP" sz="1400" dirty="0"/>
              <a:t> </a:t>
            </a:r>
            <a:r>
              <a:rPr lang="ja-JP" altLang="en-US" sz="1400"/>
              <a:t>数理・データサイエンス教育センターで作成</a:t>
            </a:r>
            <a:r>
              <a:rPr lang="en-US" altLang="ja-JP" sz="1400" dirty="0"/>
              <a:t>.</a:t>
            </a:r>
            <a:endParaRPr sz="1600" dirty="0"/>
          </a:p>
        </p:txBody>
      </p:sp>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b="1"/>
              <a:t>なぜ</a:t>
            </a:r>
            <a:r>
              <a:rPr lang="ja" b="1">
                <a:solidFill>
                  <a:srgbClr val="0000FF"/>
                </a:solidFill>
              </a:rPr>
              <a:t>”14.海の豊かさを守ろう”</a:t>
            </a:r>
            <a:r>
              <a:rPr lang="ja" b="1"/>
              <a:t>を選定したか？</a:t>
            </a:r>
            <a:endParaRPr b="1"/>
          </a:p>
        </p:txBody>
      </p:sp>
      <p:sp>
        <p:nvSpPr>
          <p:cNvPr id="62" name="Google Shape;62;p14"/>
          <p:cNvSpPr txBox="1">
            <a:spLocks noGrp="1"/>
          </p:cNvSpPr>
          <p:nvPr>
            <p:ph type="body" idx="1"/>
          </p:nvPr>
        </p:nvSpPr>
        <p:spPr>
          <a:xfrm>
            <a:off x="263352" y="1536632"/>
            <a:ext cx="6215051" cy="4988711"/>
          </a:xfrm>
          <a:prstGeom prst="rect">
            <a:avLst/>
          </a:prstGeom>
        </p:spPr>
        <p:txBody>
          <a:bodyPr spcFirstLastPara="1" vert="horz" wrap="square" lIns="121900" tIns="121900" rIns="121900" bIns="121900" rtlCol="0" anchor="t" anchorCtr="0">
            <a:noAutofit/>
          </a:bodyPr>
          <a:lstStyle/>
          <a:p>
            <a:pPr marL="361950" indent="-209550"/>
            <a:r>
              <a:rPr lang="ja" sz="2800" dirty="0">
                <a:latin typeface="Meiryo UI" panose="020B0604030504040204" pitchFamily="34" charset="-128"/>
                <a:ea typeface="Meiryo UI" panose="020B0604030504040204" pitchFamily="34" charset="-128"/>
              </a:rPr>
              <a:t>「</a:t>
            </a:r>
            <a:r>
              <a:rPr lang="ja" sz="2800" b="1" dirty="0">
                <a:latin typeface="Meiryo UI" panose="020B0604030504040204" pitchFamily="34" charset="-128"/>
                <a:ea typeface="Meiryo UI" panose="020B0604030504040204" pitchFamily="34" charset="-128"/>
              </a:rPr>
              <a:t>魚」は日本の食文化を語る上で</a:t>
            </a:r>
            <a:endParaRPr lang="en-US" altLang="ja" sz="2800" b="1" dirty="0">
              <a:latin typeface="Meiryo UI" panose="020B0604030504040204" pitchFamily="34" charset="-128"/>
              <a:ea typeface="Meiryo UI" panose="020B0604030504040204" pitchFamily="34" charset="-128"/>
            </a:endParaRPr>
          </a:p>
          <a:p>
            <a:pPr marL="152400" indent="0">
              <a:buNone/>
            </a:pPr>
            <a:r>
              <a:rPr lang="ja" sz="2800" b="1" dirty="0">
                <a:latin typeface="Meiryo UI" panose="020B0604030504040204" pitchFamily="34" charset="-128"/>
                <a:ea typeface="Meiryo UI" panose="020B0604030504040204" pitchFamily="34" charset="-128"/>
              </a:rPr>
              <a:t>必須の食材</a:t>
            </a:r>
            <a:endParaRPr sz="2800" b="1" dirty="0">
              <a:latin typeface="Meiryo UI" panose="020B0604030504040204" pitchFamily="34" charset="-128"/>
              <a:ea typeface="Meiryo UI" panose="020B0604030504040204" pitchFamily="34" charset="-128"/>
            </a:endParaRPr>
          </a:p>
          <a:p>
            <a:pPr marL="979488" lvl="1" indent="-184150">
              <a:spcBef>
                <a:spcPts val="0"/>
              </a:spcBef>
            </a:pPr>
            <a:r>
              <a:rPr lang="ja" sz="2400" dirty="0">
                <a:latin typeface="Meiryo UI" panose="020B0604030504040204" pitchFamily="34" charset="-128"/>
                <a:ea typeface="Meiryo UI" panose="020B0604030504040204" pitchFamily="34" charset="-128"/>
              </a:rPr>
              <a:t>かつては世界一の漁獲量</a:t>
            </a:r>
            <a:endParaRPr sz="2400" dirty="0">
              <a:latin typeface="Meiryo UI" panose="020B0604030504040204" pitchFamily="34" charset="-128"/>
              <a:ea typeface="Meiryo UI" panose="020B0604030504040204" pitchFamily="34" charset="-128"/>
            </a:endParaRPr>
          </a:p>
          <a:p>
            <a:pPr marL="979488" lvl="1" indent="-184150">
              <a:spcBef>
                <a:spcPts val="0"/>
              </a:spcBef>
            </a:pPr>
            <a:r>
              <a:rPr lang="ja" sz="2400" dirty="0">
                <a:latin typeface="Meiryo UI" panose="020B0604030504040204" pitchFamily="34" charset="-128"/>
                <a:ea typeface="Meiryo UI" panose="020B0604030504040204" pitchFamily="34" charset="-128"/>
              </a:rPr>
              <a:t>世界での漁業・養殖業生産量は増加</a:t>
            </a:r>
            <a:endParaRPr sz="2400" dirty="0">
              <a:latin typeface="Meiryo UI" panose="020B0604030504040204" pitchFamily="34" charset="-128"/>
              <a:ea typeface="Meiryo UI" panose="020B0604030504040204" pitchFamily="34" charset="-128"/>
            </a:endParaRPr>
          </a:p>
          <a:p>
            <a:pPr marL="979488" lvl="1" indent="-184150">
              <a:spcBef>
                <a:spcPts val="0"/>
              </a:spcBef>
            </a:pPr>
            <a:r>
              <a:rPr lang="ja" sz="2400" dirty="0">
                <a:latin typeface="Meiryo UI" panose="020B0604030504040204" pitchFamily="34" charset="-128"/>
                <a:ea typeface="Meiryo UI" panose="020B0604030504040204" pitchFamily="34" charset="-128"/>
              </a:rPr>
              <a:t>日本の漁業・養殖生産量はピーク時の⅓</a:t>
            </a:r>
            <a:endParaRPr lang="en-US" altLang="ja" sz="2400" dirty="0">
              <a:latin typeface="Meiryo UI" panose="020B0604030504040204" pitchFamily="34" charset="-128"/>
              <a:ea typeface="Meiryo UI" panose="020B0604030504040204" pitchFamily="34" charset="-128"/>
            </a:endParaRPr>
          </a:p>
          <a:p>
            <a:pPr marL="979488" lvl="1" indent="-184150">
              <a:spcBef>
                <a:spcPts val="0"/>
              </a:spcBef>
            </a:pPr>
            <a:endParaRPr sz="2400" dirty="0">
              <a:latin typeface="Meiryo UI" panose="020B0604030504040204" pitchFamily="34" charset="-128"/>
              <a:ea typeface="Meiryo UI" panose="020B0604030504040204" pitchFamily="34" charset="-128"/>
            </a:endParaRPr>
          </a:p>
          <a:p>
            <a:pPr marL="361950" indent="-209550"/>
            <a:r>
              <a:rPr lang="ja" sz="2800" b="1" dirty="0">
                <a:latin typeface="Meiryo UI" panose="020B0604030504040204" pitchFamily="34" charset="-128"/>
                <a:ea typeface="Meiryo UI" panose="020B0604030504040204" pitchFamily="34" charset="-128"/>
              </a:rPr>
              <a:t>世界では解決に向かっている課題が</a:t>
            </a:r>
            <a:endParaRPr lang="en-US" altLang="ja" sz="2800" b="1" dirty="0">
              <a:latin typeface="Meiryo UI" panose="020B0604030504040204" pitchFamily="34" charset="-128"/>
              <a:ea typeface="Meiryo UI" panose="020B0604030504040204" pitchFamily="34" charset="-128"/>
            </a:endParaRPr>
          </a:p>
          <a:p>
            <a:pPr marL="152400" indent="0">
              <a:buNone/>
            </a:pPr>
            <a:r>
              <a:rPr lang="ja" sz="2800" b="1" dirty="0">
                <a:latin typeface="Meiryo UI" panose="020B0604030504040204" pitchFamily="34" charset="-128"/>
                <a:ea typeface="Meiryo UI" panose="020B0604030504040204" pitchFamily="34" charset="-128"/>
              </a:rPr>
              <a:t>日本では解決できていない？</a:t>
            </a:r>
            <a:endParaRPr sz="2800" b="1" dirty="0">
              <a:latin typeface="Meiryo UI" panose="020B0604030504040204" pitchFamily="34" charset="-128"/>
              <a:ea typeface="Meiryo UI" panose="020B0604030504040204" pitchFamily="34" charset="-128"/>
            </a:endParaRPr>
          </a:p>
          <a:p>
            <a:pPr marL="979488" lvl="1" indent="-177800">
              <a:spcBef>
                <a:spcPts val="0"/>
              </a:spcBef>
            </a:pPr>
            <a:r>
              <a:rPr lang="ja" sz="2400" dirty="0">
                <a:latin typeface="Meiryo UI" panose="020B0604030504040204" pitchFamily="34" charset="-128"/>
                <a:ea typeface="Meiryo UI" panose="020B0604030504040204" pitchFamily="34" charset="-128"/>
              </a:rPr>
              <a:t>AIを使った改善の仕組みは？</a:t>
            </a:r>
            <a:endParaRPr sz="2400" dirty="0">
              <a:latin typeface="Meiryo UI" panose="020B0604030504040204" pitchFamily="34" charset="-128"/>
              <a:ea typeface="Meiryo UI" panose="020B0604030504040204" pitchFamily="34" charset="-128"/>
            </a:endParaRPr>
          </a:p>
          <a:p>
            <a:pPr marL="979488" lvl="1" indent="-177800">
              <a:spcBef>
                <a:spcPts val="0"/>
              </a:spcBef>
            </a:pPr>
            <a:r>
              <a:rPr lang="ja" sz="2400" dirty="0">
                <a:latin typeface="Meiryo UI" panose="020B0604030504040204" pitchFamily="34" charset="-128"/>
                <a:ea typeface="Meiryo UI" panose="020B0604030504040204" pitchFamily="34" charset="-128"/>
              </a:rPr>
              <a:t>世界的な試みはあるのか？</a:t>
            </a:r>
            <a:endParaRPr lang="en-US" altLang="ja" sz="2400" dirty="0">
              <a:latin typeface="Meiryo UI" panose="020B0604030504040204" pitchFamily="34" charset="-128"/>
              <a:ea typeface="Meiryo UI" panose="020B0604030504040204" pitchFamily="34" charset="-128"/>
            </a:endParaRPr>
          </a:p>
          <a:p>
            <a:pPr marL="1589072" lvl="2" indent="-177800">
              <a:spcBef>
                <a:spcPts val="0"/>
              </a:spcBef>
            </a:pPr>
            <a:endParaRPr lang="en-US" altLang="ja" sz="1400" dirty="0">
              <a:latin typeface="Meiryo UI" panose="020B0604030504040204" pitchFamily="34" charset="-128"/>
              <a:ea typeface="Meiryo UI" panose="020B0604030504040204" pitchFamily="34" charset="-128"/>
            </a:endParaRPr>
          </a:p>
          <a:p>
            <a:pPr marL="0" indent="0">
              <a:spcBef>
                <a:spcPts val="2133"/>
              </a:spcBef>
              <a:buNone/>
            </a:pPr>
            <a:r>
              <a:rPr lang="ja" altLang="en-US" sz="1800" dirty="0">
                <a:latin typeface="Meiryo UI" panose="020B0604030504040204" pitchFamily="34" charset="-128"/>
                <a:ea typeface="Meiryo UI" panose="020B0604030504040204" pitchFamily="34" charset="-128"/>
              </a:rPr>
              <a:t>　　　　　　</a:t>
            </a:r>
            <a:r>
              <a:rPr lang="ja" altLang="en-US" sz="2400" dirty="0">
                <a:latin typeface="Meiryo UI" panose="020B0604030504040204" pitchFamily="34" charset="-128"/>
                <a:ea typeface="Meiryo UI" panose="020B0604030504040204" pitchFamily="34" charset="-128"/>
              </a:rPr>
              <a:t>これらの疑問点を明らかにしたい！</a:t>
            </a:r>
            <a:endParaRPr sz="3600" dirty="0">
              <a:latin typeface="Meiryo UI" panose="020B0604030504040204" pitchFamily="34" charset="-128"/>
              <a:ea typeface="Meiryo UI" panose="020B0604030504040204" pitchFamily="34" charset="-128"/>
            </a:endParaRPr>
          </a:p>
          <a:p>
            <a:pPr marL="0" indent="0">
              <a:spcBef>
                <a:spcPts val="2133"/>
              </a:spcBef>
              <a:spcAft>
                <a:spcPts val="2133"/>
              </a:spcAft>
              <a:buNone/>
            </a:pPr>
            <a:endParaRPr sz="2800" dirty="0">
              <a:latin typeface="Meiryo UI" panose="020B0604030504040204" pitchFamily="34" charset="-128"/>
              <a:ea typeface="Meiryo UI" panose="020B0604030504040204" pitchFamily="34" charset="-128"/>
            </a:endParaRPr>
          </a:p>
        </p:txBody>
      </p:sp>
      <p:sp>
        <p:nvSpPr>
          <p:cNvPr id="66" name="Google Shape;66;p14"/>
          <p:cNvSpPr/>
          <p:nvPr/>
        </p:nvSpPr>
        <p:spPr>
          <a:xfrm>
            <a:off x="2639616" y="5675878"/>
            <a:ext cx="923200" cy="34541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正方形/長方形 8">
            <a:extLst>
              <a:ext uri="{FF2B5EF4-FFF2-40B4-BE49-F238E27FC236}">
                <a16:creationId xmlns:a16="http://schemas.microsoft.com/office/drawing/2014/main" id="{D26D2E56-7670-5141-B319-56C0139677BB}"/>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
        <p:nvSpPr>
          <p:cNvPr id="10" name="円/楕円 9">
            <a:extLst>
              <a:ext uri="{FF2B5EF4-FFF2-40B4-BE49-F238E27FC236}">
                <a16:creationId xmlns:a16="http://schemas.microsoft.com/office/drawing/2014/main" id="{A6913263-AEA9-9345-86D9-E995DC271B1C}"/>
              </a:ext>
            </a:extLst>
          </p:cNvPr>
          <p:cNvSpPr/>
          <p:nvPr/>
        </p:nvSpPr>
        <p:spPr>
          <a:xfrm>
            <a:off x="8761102" y="1857601"/>
            <a:ext cx="648072" cy="64807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11" name="直線矢印コネクタ 10">
            <a:extLst>
              <a:ext uri="{FF2B5EF4-FFF2-40B4-BE49-F238E27FC236}">
                <a16:creationId xmlns:a16="http://schemas.microsoft.com/office/drawing/2014/main" id="{6C084FA7-0FCA-3548-8883-DEA4E8BE7A8B}"/>
              </a:ext>
            </a:extLst>
          </p:cNvPr>
          <p:cNvCxnSpPr>
            <a:cxnSpLocks/>
          </p:cNvCxnSpPr>
          <p:nvPr/>
        </p:nvCxnSpPr>
        <p:spPr>
          <a:xfrm flipV="1">
            <a:off x="4798887" y="2191649"/>
            <a:ext cx="3962215" cy="503095"/>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CF44A9E-67EE-194F-81B2-5EBA432E4802}"/>
              </a:ext>
            </a:extLst>
          </p:cNvPr>
          <p:cNvSpPr txBox="1"/>
          <p:nvPr/>
        </p:nvSpPr>
        <p:spPr>
          <a:xfrm rot="21193090">
            <a:off x="5097676" y="2201290"/>
            <a:ext cx="2396810" cy="307777"/>
          </a:xfrm>
          <a:prstGeom prst="rect">
            <a:avLst/>
          </a:prstGeom>
          <a:noFill/>
        </p:spPr>
        <p:txBody>
          <a:bodyPr wrap="square" rtlCol="0">
            <a:spAutoFit/>
          </a:bodyPr>
          <a:lstStyle/>
          <a:p>
            <a:r>
              <a:rPr kumimoji="1" lang="ja-JP" altLang="en-US" sz="1400">
                <a:solidFill>
                  <a:srgbClr val="FF0000"/>
                </a:solidFill>
              </a:rPr>
              <a:t>具体的な数値（グラフ）で示す</a:t>
            </a:r>
          </a:p>
        </p:txBody>
      </p:sp>
      <p:cxnSp>
        <p:nvCxnSpPr>
          <p:cNvPr id="15" name="直線矢印コネクタ 14">
            <a:extLst>
              <a:ext uri="{FF2B5EF4-FFF2-40B4-BE49-F238E27FC236}">
                <a16:creationId xmlns:a16="http://schemas.microsoft.com/office/drawing/2014/main" id="{D48780DF-8BF0-954E-A043-BEB72227A00E}"/>
              </a:ext>
            </a:extLst>
          </p:cNvPr>
          <p:cNvCxnSpPr>
            <a:cxnSpLocks/>
          </p:cNvCxnSpPr>
          <p:nvPr/>
        </p:nvCxnSpPr>
        <p:spPr>
          <a:xfrm>
            <a:off x="5978334" y="3112564"/>
            <a:ext cx="2722879" cy="5288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C46CFA3-B5EF-144E-8EB5-994C3AD36241}"/>
              </a:ext>
            </a:extLst>
          </p:cNvPr>
          <p:cNvCxnSpPr>
            <a:cxnSpLocks/>
            <a:endCxn id="21" idx="2"/>
          </p:cNvCxnSpPr>
          <p:nvPr/>
        </p:nvCxnSpPr>
        <p:spPr>
          <a:xfrm>
            <a:off x="6387041" y="3537550"/>
            <a:ext cx="4628345" cy="577049"/>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円/楕円 20">
            <a:extLst>
              <a:ext uri="{FF2B5EF4-FFF2-40B4-BE49-F238E27FC236}">
                <a16:creationId xmlns:a16="http://schemas.microsoft.com/office/drawing/2014/main" id="{8CBCDA94-7C21-F04F-9F41-B5461C6017A9}"/>
              </a:ext>
            </a:extLst>
          </p:cNvPr>
          <p:cNvSpPr/>
          <p:nvPr/>
        </p:nvSpPr>
        <p:spPr>
          <a:xfrm>
            <a:off x="11015386" y="3790563"/>
            <a:ext cx="648072" cy="64807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正方形/長方形 21">
            <a:extLst>
              <a:ext uri="{FF2B5EF4-FFF2-40B4-BE49-F238E27FC236}">
                <a16:creationId xmlns:a16="http://schemas.microsoft.com/office/drawing/2014/main" id="{634DE32C-FC17-0C4C-B06B-50D22A216E8C}"/>
              </a:ext>
            </a:extLst>
          </p:cNvPr>
          <p:cNvSpPr/>
          <p:nvPr/>
        </p:nvSpPr>
        <p:spPr>
          <a:xfrm>
            <a:off x="6195019" y="5279810"/>
            <a:ext cx="5805637" cy="74147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B2FCC772-9070-354C-9516-54440F273E40}"/>
              </a:ext>
            </a:extLst>
          </p:cNvPr>
          <p:cNvSpPr txBox="1"/>
          <p:nvPr/>
        </p:nvSpPr>
        <p:spPr>
          <a:xfrm>
            <a:off x="7320748" y="6011996"/>
            <a:ext cx="3554178" cy="369332"/>
          </a:xfrm>
          <a:prstGeom prst="rect">
            <a:avLst/>
          </a:prstGeom>
          <a:noFill/>
        </p:spPr>
        <p:txBody>
          <a:bodyPr wrap="none" rtlCol="0">
            <a:spAutoFit/>
          </a:bodyPr>
          <a:lstStyle/>
          <a:p>
            <a:r>
              <a:rPr kumimoji="1" lang="ja-JP" altLang="en-US">
                <a:solidFill>
                  <a:srgbClr val="FF0000"/>
                </a:solidFill>
              </a:rPr>
              <a:t>参照したグラフの</a:t>
            </a:r>
            <a:r>
              <a:rPr lang="en-US" altLang="ja-JP" dirty="0">
                <a:solidFill>
                  <a:srgbClr val="FF0000"/>
                </a:solidFill>
              </a:rPr>
              <a:t>HP</a:t>
            </a:r>
            <a:r>
              <a:rPr lang="ja-JP" altLang="en-US">
                <a:solidFill>
                  <a:srgbClr val="FF0000"/>
                </a:solidFill>
              </a:rPr>
              <a:t>アドレスを記載</a:t>
            </a:r>
            <a:endParaRPr kumimoji="1" lang="ja-JP" altLang="en-US">
              <a:solidFill>
                <a:srgbClr val="FF0000"/>
              </a:solidFill>
            </a:endParaRPr>
          </a:p>
        </p:txBody>
      </p:sp>
    </p:spTree>
    <p:extLst>
      <p:ext uri="{BB962C8B-B14F-4D97-AF65-F5344CB8AC3E}">
        <p14:creationId xmlns:p14="http://schemas.microsoft.com/office/powerpoint/2010/main" val="287830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15600" y="404664"/>
            <a:ext cx="11360800" cy="763600"/>
          </a:xfrm>
          <a:prstGeom prst="rect">
            <a:avLst/>
          </a:prstGeom>
        </p:spPr>
        <p:txBody>
          <a:bodyPr spcFirstLastPara="1" vert="horz" wrap="square" lIns="121900" tIns="121900" rIns="121900" bIns="121900" rtlCol="0" anchor="t" anchorCtr="0">
            <a:noAutofit/>
          </a:bodyPr>
          <a:lstStyle/>
          <a:p>
            <a:pPr algn="l"/>
            <a:r>
              <a:rPr lang="ja" dirty="0">
                <a:latin typeface="Meiryo UI" panose="020B0604030504040204" pitchFamily="34" charset="-128"/>
                <a:ea typeface="Meiryo UI" panose="020B0604030504040204" pitchFamily="34" charset="-128"/>
              </a:rPr>
              <a:t>データ分析による改善とその対象となる人々</a:t>
            </a:r>
            <a:endParaRPr dirty="0">
              <a:latin typeface="Meiryo UI" panose="020B0604030504040204" pitchFamily="34" charset="-128"/>
              <a:ea typeface="Meiryo UI" panose="020B0604030504040204" pitchFamily="34" charset="-128"/>
            </a:endParaRPr>
          </a:p>
        </p:txBody>
      </p:sp>
      <p:sp>
        <p:nvSpPr>
          <p:cNvPr id="73" name="Google Shape;73;p15"/>
          <p:cNvSpPr txBox="1">
            <a:spLocks noGrp="1"/>
          </p:cNvSpPr>
          <p:nvPr>
            <p:ph type="body" idx="1"/>
          </p:nvPr>
        </p:nvSpPr>
        <p:spPr>
          <a:xfrm>
            <a:off x="119336" y="1246329"/>
            <a:ext cx="8905137" cy="5315088"/>
          </a:xfrm>
          <a:prstGeom prst="rect">
            <a:avLst/>
          </a:prstGeom>
        </p:spPr>
        <p:txBody>
          <a:bodyPr spcFirstLastPara="1" vert="horz" wrap="square" lIns="121900" tIns="121900" rIns="121900" bIns="121900" rtlCol="0" anchor="t" anchorCtr="0">
            <a:noAutofit/>
          </a:bodyPr>
          <a:lstStyle/>
          <a:p>
            <a:pPr>
              <a:buClr>
                <a:srgbClr val="000000"/>
              </a:buClr>
              <a:buChar char="❖"/>
            </a:pPr>
            <a:r>
              <a:rPr lang="ja" sz="2800" b="1" dirty="0">
                <a:solidFill>
                  <a:srgbClr val="000000"/>
                </a:solidFill>
                <a:latin typeface="Meiryo UI" panose="020B0604030504040204" pitchFamily="34" charset="-128"/>
                <a:ea typeface="Meiryo UI" panose="020B0604030504040204" pitchFamily="34" charset="-128"/>
              </a:rPr>
              <a:t>課題：</a:t>
            </a:r>
            <a:endParaRPr sz="2800" b="1" dirty="0">
              <a:solidFill>
                <a:srgbClr val="000000"/>
              </a:solidFill>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solidFill>
                  <a:srgbClr val="000000"/>
                </a:solidFill>
                <a:latin typeface="Meiryo UI" panose="020B0604030504040204" pitchFamily="34" charset="-128"/>
                <a:ea typeface="Meiryo UI" panose="020B0604030504040204" pitchFamily="34" charset="-128"/>
              </a:rPr>
              <a:t>漁師になりたい</a:t>
            </a:r>
            <a:r>
              <a:rPr lang="ja-JP" altLang="en-US" sz="2400">
                <a:solidFill>
                  <a:srgbClr val="FF0000"/>
                </a:solidFill>
                <a:latin typeface="Meiryo UI" panose="020B0604030504040204" pitchFamily="34" charset="-128"/>
                <a:ea typeface="Meiryo UI" panose="020B0604030504040204" pitchFamily="34" charset="-128"/>
              </a:rPr>
              <a:t>若者</a:t>
            </a:r>
            <a:r>
              <a:rPr lang="ja" sz="2400" dirty="0">
                <a:solidFill>
                  <a:srgbClr val="FF0000"/>
                </a:solidFill>
                <a:latin typeface="Meiryo UI" panose="020B0604030504040204" pitchFamily="34" charset="-128"/>
                <a:ea typeface="Meiryo UI" panose="020B0604030504040204" pitchFamily="34" charset="-128"/>
              </a:rPr>
              <a:t>が少</a:t>
            </a:r>
            <a:r>
              <a:rPr lang="ja" sz="2400" dirty="0">
                <a:solidFill>
                  <a:srgbClr val="000000"/>
                </a:solidFill>
                <a:latin typeface="Meiryo UI" panose="020B0604030504040204" pitchFamily="34" charset="-128"/>
                <a:ea typeface="Meiryo UI" panose="020B0604030504040204" pitchFamily="34" charset="-128"/>
              </a:rPr>
              <a:t>なく、</a:t>
            </a:r>
            <a:r>
              <a:rPr lang="ja" sz="2400" dirty="0">
                <a:solidFill>
                  <a:srgbClr val="FF0000"/>
                </a:solidFill>
                <a:latin typeface="Meiryo UI" panose="020B0604030504040204" pitchFamily="34" charset="-128"/>
                <a:ea typeface="Meiryo UI" panose="020B0604030504040204" pitchFamily="34" charset="-128"/>
              </a:rPr>
              <a:t>技能継承が遅れ</a:t>
            </a:r>
            <a:endParaRPr sz="2400" dirty="0">
              <a:solidFill>
                <a:srgbClr val="FF0000"/>
              </a:solidFill>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solidFill>
                  <a:srgbClr val="000000"/>
                </a:solidFill>
                <a:latin typeface="Meiryo UI" panose="020B0604030504040204" pitchFamily="34" charset="-128"/>
                <a:ea typeface="Meiryo UI" panose="020B0604030504040204" pitchFamily="34" charset="-128"/>
              </a:rPr>
              <a:t>漁獲制限の下で効率的</a:t>
            </a:r>
            <a:r>
              <a:rPr lang="ja" altLang="en-US" sz="2400" dirty="0">
                <a:solidFill>
                  <a:srgbClr val="000000"/>
                </a:solidFill>
                <a:latin typeface="Meiryo UI" panose="020B0604030504040204" pitchFamily="34" charset="-128"/>
                <a:ea typeface="Meiryo UI" panose="020B0604030504040204" pitchFamily="34" charset="-128"/>
              </a:rPr>
              <a:t>な</a:t>
            </a:r>
            <a:r>
              <a:rPr lang="ja-JP" altLang="en-US" sz="2400">
                <a:solidFill>
                  <a:srgbClr val="000000"/>
                </a:solidFill>
                <a:latin typeface="Meiryo UI" panose="020B0604030504040204" pitchFamily="34" charset="-128"/>
                <a:ea typeface="Meiryo UI" panose="020B0604030504040204" pitchFamily="34" charset="-128"/>
              </a:rPr>
              <a:t>漁獲</a:t>
            </a:r>
            <a:r>
              <a:rPr lang="ja" altLang="en-US" sz="2400" dirty="0">
                <a:solidFill>
                  <a:srgbClr val="000000"/>
                </a:solidFill>
                <a:latin typeface="Meiryo UI" panose="020B0604030504040204" pitchFamily="34" charset="-128"/>
                <a:ea typeface="Meiryo UI" panose="020B0604030504040204" pitchFamily="34" charset="-128"/>
              </a:rPr>
              <a:t>と</a:t>
            </a:r>
            <a:r>
              <a:rPr lang="ja" sz="2400" dirty="0">
                <a:solidFill>
                  <a:srgbClr val="000000"/>
                </a:solidFill>
                <a:latin typeface="Meiryo UI" panose="020B0604030504040204" pitchFamily="34" charset="-128"/>
                <a:ea typeface="Meiryo UI" panose="020B0604030504040204" pitchFamily="34" charset="-128"/>
              </a:rPr>
              <a:t>収益</a:t>
            </a:r>
            <a:r>
              <a:rPr lang="ja" altLang="en-US" sz="2400" dirty="0">
                <a:solidFill>
                  <a:srgbClr val="000000"/>
                </a:solidFill>
                <a:latin typeface="Meiryo UI" panose="020B0604030504040204" pitchFamily="34" charset="-128"/>
                <a:ea typeface="Meiryo UI" panose="020B0604030504040204" pitchFamily="34" charset="-128"/>
              </a:rPr>
              <a:t>の</a:t>
            </a:r>
            <a:r>
              <a:rPr lang="ja" sz="2400" dirty="0">
                <a:solidFill>
                  <a:srgbClr val="000000"/>
                </a:solidFill>
                <a:latin typeface="Meiryo UI" panose="020B0604030504040204" pitchFamily="34" charset="-128"/>
                <a:ea typeface="Meiryo UI" panose="020B0604030504040204" pitchFamily="34" charset="-128"/>
              </a:rPr>
              <a:t>確保</a:t>
            </a:r>
            <a:r>
              <a:rPr lang="ja" altLang="en-US" sz="2400" dirty="0">
                <a:solidFill>
                  <a:srgbClr val="000000"/>
                </a:solidFill>
                <a:latin typeface="Meiryo UI" panose="020B0604030504040204" pitchFamily="34" charset="-128"/>
                <a:ea typeface="Meiryo UI" panose="020B0604030504040204" pitchFamily="34" charset="-128"/>
              </a:rPr>
              <a:t>が</a:t>
            </a:r>
            <a:r>
              <a:rPr lang="ja" sz="2400" dirty="0">
                <a:solidFill>
                  <a:srgbClr val="FF0000"/>
                </a:solidFill>
                <a:latin typeface="Meiryo UI" panose="020B0604030504040204" pitchFamily="34" charset="-128"/>
                <a:ea typeface="Meiryo UI" panose="020B0604030504040204" pitchFamily="34" charset="-128"/>
              </a:rPr>
              <a:t>勘と経験</a:t>
            </a:r>
            <a:r>
              <a:rPr lang="ja-JP" altLang="en-US" sz="2400">
                <a:solidFill>
                  <a:srgbClr val="000000"/>
                </a:solidFill>
                <a:latin typeface="Meiryo UI" panose="020B0604030504040204" pitchFamily="34" charset="-128"/>
                <a:ea typeface="Meiryo UI" panose="020B0604030504040204" pitchFamily="34" charset="-128"/>
              </a:rPr>
              <a:t>頼り</a:t>
            </a:r>
            <a:endParaRPr sz="2400" dirty="0">
              <a:solidFill>
                <a:srgbClr val="000000"/>
              </a:solidFill>
              <a:latin typeface="Meiryo UI" panose="020B0604030504040204" pitchFamily="34" charset="-128"/>
              <a:ea typeface="Meiryo UI" panose="020B0604030504040204" pitchFamily="34" charset="-128"/>
            </a:endParaRPr>
          </a:p>
          <a:p>
            <a:pPr lvl="2">
              <a:spcBef>
                <a:spcPts val="0"/>
              </a:spcBef>
              <a:buClr>
                <a:srgbClr val="000000"/>
              </a:buClr>
            </a:pPr>
            <a:r>
              <a:rPr lang="ja" sz="2000" dirty="0">
                <a:solidFill>
                  <a:srgbClr val="000000"/>
                </a:solidFill>
                <a:latin typeface="Meiryo UI" panose="020B0604030504040204" pitchFamily="34" charset="-128"/>
                <a:ea typeface="Meiryo UI" panose="020B0604030504040204" pitchFamily="34" charset="-128"/>
              </a:rPr>
              <a:t>魚群探知機は漁船の真下の状況しか分からない</a:t>
            </a:r>
            <a:endParaRPr lang="en-US" altLang="ja" sz="2000" dirty="0">
              <a:solidFill>
                <a:srgbClr val="000000"/>
              </a:solidFill>
              <a:latin typeface="Meiryo UI" panose="020B0604030504040204" pitchFamily="34" charset="-128"/>
              <a:ea typeface="Meiryo UI" panose="020B0604030504040204" pitchFamily="34" charset="-128"/>
            </a:endParaRPr>
          </a:p>
          <a:p>
            <a:pPr lvl="3">
              <a:spcBef>
                <a:spcPts val="0"/>
              </a:spcBef>
              <a:buClr>
                <a:srgbClr val="000000"/>
              </a:buClr>
            </a:pPr>
            <a:endParaRPr sz="1600" dirty="0">
              <a:solidFill>
                <a:srgbClr val="000000"/>
              </a:solidFill>
              <a:latin typeface="Meiryo UI" panose="020B0604030504040204" pitchFamily="34" charset="-128"/>
              <a:ea typeface="Meiryo UI" panose="020B0604030504040204" pitchFamily="34" charset="-128"/>
            </a:endParaRPr>
          </a:p>
          <a:p>
            <a:pPr>
              <a:buClr>
                <a:srgbClr val="000000"/>
              </a:buClr>
              <a:buChar char="❖"/>
            </a:pPr>
            <a:r>
              <a:rPr lang="ja" sz="2800" b="1" dirty="0">
                <a:solidFill>
                  <a:srgbClr val="000000"/>
                </a:solidFill>
                <a:latin typeface="Meiryo UI" panose="020B0604030504040204" pitchFamily="34" charset="-128"/>
                <a:ea typeface="Meiryo UI" panose="020B0604030504040204" pitchFamily="34" charset="-128"/>
              </a:rPr>
              <a:t>データ分析による改善方法：</a:t>
            </a:r>
            <a:endParaRPr sz="2800" b="1" dirty="0">
              <a:solidFill>
                <a:srgbClr val="000000"/>
              </a:solidFill>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solidFill>
                  <a:srgbClr val="000000"/>
                </a:solidFill>
                <a:latin typeface="Meiryo UI" panose="020B0604030504040204" pitchFamily="34" charset="-128"/>
                <a:ea typeface="Meiryo UI" panose="020B0604030504040204" pitchFamily="34" charset="-128"/>
              </a:rPr>
              <a:t>衛星データをもとに、</a:t>
            </a:r>
            <a:r>
              <a:rPr lang="ja" sz="2400" dirty="0">
                <a:solidFill>
                  <a:srgbClr val="FF0000"/>
                </a:solidFill>
                <a:latin typeface="Meiryo UI" panose="020B0604030504040204" pitchFamily="34" charset="-128"/>
                <a:ea typeface="Meiryo UI" panose="020B0604030504040204" pitchFamily="34" charset="-128"/>
              </a:rPr>
              <a:t>海況情報</a:t>
            </a:r>
            <a:r>
              <a:rPr lang="ja" sz="2400" dirty="0">
                <a:solidFill>
                  <a:srgbClr val="000000"/>
                </a:solidFill>
                <a:latin typeface="Meiryo UI" panose="020B0604030504040204" pitchFamily="34" charset="-128"/>
                <a:ea typeface="Meiryo UI" panose="020B0604030504040204" pitchFamily="34" charset="-128"/>
              </a:rPr>
              <a:t>や</a:t>
            </a:r>
            <a:r>
              <a:rPr lang="ja" sz="2400" dirty="0">
                <a:solidFill>
                  <a:srgbClr val="FF0000"/>
                </a:solidFill>
                <a:latin typeface="Meiryo UI" panose="020B0604030504040204" pitchFamily="34" charset="-128"/>
                <a:ea typeface="Meiryo UI" panose="020B0604030504040204" pitchFamily="34" charset="-128"/>
              </a:rPr>
              <a:t>漁場予測情報</a:t>
            </a:r>
            <a:r>
              <a:rPr lang="ja" sz="2400" dirty="0">
                <a:solidFill>
                  <a:srgbClr val="000000"/>
                </a:solidFill>
                <a:latin typeface="Meiryo UI" panose="020B0604030504040204" pitchFamily="34" charset="-128"/>
                <a:ea typeface="Meiryo UI" panose="020B0604030504040204" pitchFamily="34" charset="-128"/>
              </a:rPr>
              <a:t>を提供</a:t>
            </a:r>
            <a:endParaRPr sz="2400" dirty="0">
              <a:solidFill>
                <a:srgbClr val="000000"/>
              </a:solidFill>
              <a:latin typeface="Meiryo UI" panose="020B0604030504040204" pitchFamily="34" charset="-128"/>
              <a:ea typeface="Meiryo UI" panose="020B0604030504040204" pitchFamily="34" charset="-128"/>
            </a:endParaRPr>
          </a:p>
          <a:p>
            <a:pPr lvl="2">
              <a:spcBef>
                <a:spcPts val="0"/>
              </a:spcBef>
              <a:buClr>
                <a:srgbClr val="000000"/>
              </a:buClr>
            </a:pPr>
            <a:r>
              <a:rPr lang="ja" sz="2000" dirty="0">
                <a:solidFill>
                  <a:srgbClr val="000000"/>
                </a:solidFill>
                <a:latin typeface="Meiryo UI" panose="020B0604030504040204" pitchFamily="34" charset="-128"/>
                <a:ea typeface="Meiryo UI" panose="020B0604030504040204" pitchFamily="34" charset="-128"/>
              </a:rPr>
              <a:t>AI技術で</a:t>
            </a:r>
            <a:r>
              <a:rPr lang="ja-JP" altLang="en-US" sz="2000">
                <a:solidFill>
                  <a:srgbClr val="000000"/>
                </a:solidFill>
                <a:latin typeface="Meiryo UI" panose="020B0604030504040204" pitchFamily="34" charset="-128"/>
                <a:ea typeface="Meiryo UI" panose="020B0604030504040204" pitchFamily="34" charset="-128"/>
              </a:rPr>
              <a:t>衛星データから</a:t>
            </a:r>
            <a:r>
              <a:rPr lang="ja" sz="2000" u="sng" dirty="0">
                <a:solidFill>
                  <a:srgbClr val="000000"/>
                </a:solidFill>
                <a:latin typeface="Meiryo UI" panose="020B0604030504040204" pitchFamily="34" charset="-128"/>
                <a:ea typeface="Meiryo UI" panose="020B0604030504040204" pitchFamily="34" charset="-128"/>
              </a:rPr>
              <a:t>海水温や潮流を</a:t>
            </a:r>
            <a:r>
              <a:rPr lang="ja-JP" altLang="en-US" sz="2000" u="sng">
                <a:solidFill>
                  <a:srgbClr val="000000"/>
                </a:solidFill>
                <a:latin typeface="Meiryo UI" panose="020B0604030504040204" pitchFamily="34" charset="-128"/>
                <a:ea typeface="Meiryo UI" panose="020B0604030504040204" pitchFamily="34" charset="-128"/>
              </a:rPr>
              <a:t>予測・</a:t>
            </a:r>
            <a:r>
              <a:rPr lang="ja" sz="2000" u="sng" dirty="0">
                <a:solidFill>
                  <a:srgbClr val="000000"/>
                </a:solidFill>
                <a:latin typeface="Meiryo UI" panose="020B0604030504040204" pitchFamily="34" charset="-128"/>
                <a:ea typeface="Meiryo UI" panose="020B0604030504040204" pitchFamily="34" charset="-128"/>
              </a:rPr>
              <a:t>見える化</a:t>
            </a:r>
            <a:endParaRPr sz="2000" u="sng" dirty="0">
              <a:solidFill>
                <a:srgbClr val="000000"/>
              </a:solidFill>
              <a:latin typeface="Meiryo UI" panose="020B0604030504040204" pitchFamily="34" charset="-128"/>
              <a:ea typeface="Meiryo UI" panose="020B0604030504040204" pitchFamily="34" charset="-128"/>
            </a:endParaRPr>
          </a:p>
          <a:p>
            <a:pPr lvl="2">
              <a:spcBef>
                <a:spcPts val="0"/>
              </a:spcBef>
              <a:buClr>
                <a:srgbClr val="000000"/>
              </a:buClr>
            </a:pPr>
            <a:r>
              <a:rPr lang="ja" sz="2000" dirty="0">
                <a:solidFill>
                  <a:srgbClr val="000000"/>
                </a:solidFill>
                <a:latin typeface="Meiryo UI" panose="020B0604030504040204" pitchFamily="34" charset="-128"/>
                <a:ea typeface="Meiryo UI" panose="020B0604030504040204" pitchFamily="34" charset="-128"/>
              </a:rPr>
              <a:t>JAMSTECが持つ</a:t>
            </a:r>
            <a:r>
              <a:rPr lang="ja" sz="2000" u="sng" dirty="0">
                <a:solidFill>
                  <a:srgbClr val="000000"/>
                </a:solidFill>
                <a:latin typeface="Meiryo UI" panose="020B0604030504040204" pitchFamily="34" charset="-128"/>
                <a:ea typeface="Meiryo UI" panose="020B0604030504040204" pitchFamily="34" charset="-128"/>
              </a:rPr>
              <a:t>数値モデルの技術</a:t>
            </a:r>
            <a:r>
              <a:rPr lang="ja" sz="2000" dirty="0">
                <a:solidFill>
                  <a:srgbClr val="000000"/>
                </a:solidFill>
                <a:latin typeface="Meiryo UI" panose="020B0604030504040204" pitchFamily="34" charset="-128"/>
                <a:ea typeface="Meiryo UI" panose="020B0604030504040204" pitchFamily="34" charset="-128"/>
              </a:rPr>
              <a:t>と、京都大学が持つ</a:t>
            </a:r>
            <a:r>
              <a:rPr lang="ja" sz="2000" u="sng" dirty="0">
                <a:solidFill>
                  <a:srgbClr val="000000"/>
                </a:solidFill>
                <a:latin typeface="Meiryo UI" panose="020B0604030504040204" pitchFamily="34" charset="-128"/>
                <a:ea typeface="Meiryo UI" panose="020B0604030504040204" pitchFamily="34" charset="-128"/>
              </a:rPr>
              <a:t>ディープラーニング画像解析の技術</a:t>
            </a:r>
            <a:r>
              <a:rPr lang="ja" sz="2000" dirty="0">
                <a:solidFill>
                  <a:srgbClr val="000000"/>
                </a:solidFill>
                <a:latin typeface="Meiryo UI" panose="020B0604030504040204" pitchFamily="34" charset="-128"/>
                <a:ea typeface="Meiryo UI" panose="020B0604030504040204" pitchFamily="34" charset="-128"/>
              </a:rPr>
              <a:t>を組み合わせた</a:t>
            </a:r>
            <a:endParaRPr lang="en-US" altLang="ja" sz="2000" dirty="0">
              <a:solidFill>
                <a:srgbClr val="000000"/>
              </a:solidFill>
              <a:latin typeface="Meiryo UI" panose="020B0604030504040204" pitchFamily="34" charset="-128"/>
              <a:ea typeface="Meiryo UI" panose="020B0604030504040204" pitchFamily="34" charset="-128"/>
            </a:endParaRPr>
          </a:p>
          <a:p>
            <a:pPr lvl="3">
              <a:spcBef>
                <a:spcPts val="0"/>
              </a:spcBef>
              <a:buClr>
                <a:srgbClr val="000000"/>
              </a:buClr>
            </a:pPr>
            <a:endParaRPr sz="1600" dirty="0">
              <a:solidFill>
                <a:srgbClr val="000000"/>
              </a:solidFill>
              <a:latin typeface="Meiryo UI" panose="020B0604030504040204" pitchFamily="34" charset="-128"/>
              <a:ea typeface="Meiryo UI" panose="020B0604030504040204" pitchFamily="34" charset="-128"/>
            </a:endParaRPr>
          </a:p>
          <a:p>
            <a:pPr>
              <a:buClr>
                <a:srgbClr val="000000"/>
              </a:buClr>
              <a:buChar char="❖"/>
            </a:pPr>
            <a:r>
              <a:rPr lang="ja" sz="2800" b="1" dirty="0">
                <a:solidFill>
                  <a:srgbClr val="000000"/>
                </a:solidFill>
                <a:latin typeface="Meiryo UI" panose="020B0604030504040204" pitchFamily="34" charset="-128"/>
                <a:ea typeface="Meiryo UI" panose="020B0604030504040204" pitchFamily="34" charset="-128"/>
              </a:rPr>
              <a:t>データ分析を必要としている人々：</a:t>
            </a:r>
            <a:endParaRPr sz="2800" b="1" dirty="0">
              <a:solidFill>
                <a:srgbClr val="000000"/>
              </a:solidFill>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solidFill>
                  <a:srgbClr val="000000"/>
                </a:solidFill>
                <a:latin typeface="Meiryo UI" panose="020B0604030504040204" pitchFamily="34" charset="-128"/>
                <a:ea typeface="Meiryo UI" panose="020B0604030504040204" pitchFamily="34" charset="-128"/>
              </a:rPr>
              <a:t>管理漁業の下、</a:t>
            </a:r>
            <a:r>
              <a:rPr lang="ja" sz="2400" dirty="0">
                <a:solidFill>
                  <a:srgbClr val="FF0000"/>
                </a:solidFill>
                <a:latin typeface="Meiryo UI" panose="020B0604030504040204" pitchFamily="34" charset="-128"/>
                <a:ea typeface="Meiryo UI" panose="020B0604030504040204" pitchFamily="34" charset="-128"/>
              </a:rPr>
              <a:t>資源保護</a:t>
            </a:r>
            <a:r>
              <a:rPr lang="ja" altLang="en-US" sz="2400" dirty="0">
                <a:solidFill>
                  <a:srgbClr val="FF0000"/>
                </a:solidFill>
                <a:latin typeface="Meiryo UI" panose="020B0604030504040204" pitchFamily="34" charset="-128"/>
                <a:ea typeface="Meiryo UI" panose="020B0604030504040204" pitchFamily="34" charset="-128"/>
              </a:rPr>
              <a:t>と</a:t>
            </a:r>
            <a:r>
              <a:rPr lang="ja" sz="2400" dirty="0">
                <a:solidFill>
                  <a:srgbClr val="FF0000"/>
                </a:solidFill>
                <a:latin typeface="Meiryo UI" panose="020B0604030504040204" pitchFamily="34" charset="-128"/>
                <a:ea typeface="Meiryo UI" panose="020B0604030504040204" pitchFamily="34" charset="-128"/>
              </a:rPr>
              <a:t>収益確保・事業継続</a:t>
            </a:r>
            <a:r>
              <a:rPr lang="ja" sz="2400" dirty="0">
                <a:solidFill>
                  <a:srgbClr val="000000"/>
                </a:solidFill>
                <a:latin typeface="Meiryo UI" panose="020B0604030504040204" pitchFamily="34" charset="-128"/>
                <a:ea typeface="Meiryo UI" panose="020B0604030504040204" pitchFamily="34" charset="-128"/>
              </a:rPr>
              <a:t>したい人</a:t>
            </a:r>
            <a:endParaRPr sz="2400" dirty="0">
              <a:solidFill>
                <a:srgbClr val="000000"/>
              </a:solidFill>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solidFill>
                  <a:srgbClr val="000000"/>
                </a:solidFill>
                <a:latin typeface="Meiryo UI" panose="020B0604030504040204" pitchFamily="34" charset="-128"/>
                <a:ea typeface="Meiryo UI" panose="020B0604030504040204" pitchFamily="34" charset="-128"/>
              </a:rPr>
              <a:t>後継者が少ない中、</a:t>
            </a:r>
            <a:r>
              <a:rPr lang="ja" sz="2400" dirty="0">
                <a:solidFill>
                  <a:srgbClr val="FF0000"/>
                </a:solidFill>
                <a:latin typeface="Meiryo UI" panose="020B0604030504040204" pitchFamily="34" charset="-128"/>
                <a:ea typeface="Meiryo UI" panose="020B0604030504040204" pitchFamily="34" charset="-128"/>
              </a:rPr>
              <a:t>技能継承をできるだけ少ない工数で効率的に</a:t>
            </a:r>
            <a:r>
              <a:rPr lang="ja" sz="2400" dirty="0">
                <a:solidFill>
                  <a:srgbClr val="000000"/>
                </a:solidFill>
                <a:latin typeface="Meiryo UI" panose="020B0604030504040204" pitchFamily="34" charset="-128"/>
                <a:ea typeface="Meiryo UI" panose="020B0604030504040204" pitchFamily="34" charset="-128"/>
              </a:rPr>
              <a:t>進めたい人</a:t>
            </a:r>
            <a:r>
              <a:rPr lang="ja" sz="2000" dirty="0">
                <a:solidFill>
                  <a:srgbClr val="000000"/>
                </a:solidFill>
                <a:latin typeface="Meiryo UI" panose="020B0604030504040204" pitchFamily="34" charset="-128"/>
                <a:ea typeface="Meiryo UI" panose="020B0604030504040204" pitchFamily="34" charset="-128"/>
              </a:rPr>
              <a:t>（家族や住み込みでなくても漁業を職業にできる）</a:t>
            </a:r>
            <a:endParaRPr sz="2400" dirty="0">
              <a:solidFill>
                <a:srgbClr val="000000"/>
              </a:solidFill>
              <a:latin typeface="Meiryo UI" panose="020B0604030504040204" pitchFamily="34" charset="-128"/>
              <a:ea typeface="Meiryo UI" panose="020B0604030504040204" pitchFamily="34" charset="-128"/>
            </a:endParaRPr>
          </a:p>
        </p:txBody>
      </p:sp>
      <p:sp>
        <p:nvSpPr>
          <p:cNvPr id="78" name="Google Shape;78;p15"/>
          <p:cNvSpPr txBox="1"/>
          <p:nvPr/>
        </p:nvSpPr>
        <p:spPr>
          <a:xfrm>
            <a:off x="9024473" y="4300871"/>
            <a:ext cx="3430800" cy="989163"/>
          </a:xfrm>
          <a:prstGeom prst="rect">
            <a:avLst/>
          </a:prstGeom>
          <a:noFill/>
          <a:ln>
            <a:noFill/>
          </a:ln>
        </p:spPr>
        <p:txBody>
          <a:bodyPr spcFirstLastPara="1" wrap="square" lIns="121900" tIns="121900" rIns="121900" bIns="121900" anchor="t" anchorCtr="0">
            <a:noAutofit/>
          </a:bodyPr>
          <a:lstStyle/>
          <a:p>
            <a:r>
              <a:rPr lang="ja" altLang="en-US" sz="1600" dirty="0">
                <a:latin typeface="Meiryo UI" panose="020B0604030504040204" pitchFamily="34" charset="-128"/>
                <a:ea typeface="Meiryo UI" panose="020B0604030504040204" pitchFamily="34" charset="-128"/>
                <a:hlinkClick r:id="rId3"/>
              </a:rPr>
              <a:t>ディープラーニングで雲で衛星情報が</a:t>
            </a:r>
            <a:endParaRPr sz="1600" dirty="0">
              <a:latin typeface="Meiryo UI" panose="020B0604030504040204" pitchFamily="34" charset="-128"/>
              <a:ea typeface="Meiryo UI" panose="020B0604030504040204" pitchFamily="34" charset="-128"/>
              <a:hlinkClick r:id="rId3"/>
            </a:endParaRPr>
          </a:p>
          <a:p>
            <a:r>
              <a:rPr lang="ja" altLang="en-US" sz="1600" dirty="0">
                <a:latin typeface="Meiryo UI" panose="020B0604030504040204" pitchFamily="34" charset="-128"/>
                <a:ea typeface="Meiryo UI" panose="020B0604030504040204" pitchFamily="34" charset="-128"/>
                <a:hlinkClick r:id="rId3"/>
              </a:rPr>
              <a:t>得られない場所の海の情報を予測</a:t>
            </a:r>
            <a:endParaRPr lang="en-US" altLang="ja" sz="1600" dirty="0">
              <a:latin typeface="Meiryo UI" panose="020B0604030504040204" pitchFamily="34" charset="-128"/>
              <a:ea typeface="Meiryo UI" panose="020B0604030504040204" pitchFamily="34" charset="-128"/>
            </a:endParaRPr>
          </a:p>
          <a:p>
            <a:r>
              <a:rPr lang="en" sz="1600" dirty="0">
                <a:latin typeface="Meiryo UI" panose="020B0604030504040204" pitchFamily="34" charset="-128"/>
                <a:ea typeface="Meiryo UI" panose="020B0604030504040204" pitchFamily="34" charset="-128"/>
              </a:rPr>
              <a:t>（©</a:t>
            </a:r>
            <a:r>
              <a:rPr lang="en" sz="1600" dirty="0">
                <a:latin typeface="Meiryo UI" panose="020B0604030504040204" pitchFamily="34" charset="-128"/>
                <a:ea typeface="Meiryo UI" panose="020B0604030504040204" pitchFamily="34" charset="-128"/>
                <a:hlinkClick r:id="rId4"/>
              </a:rPr>
              <a:t>OceanEyes Co., Ltd</a:t>
            </a:r>
            <a:r>
              <a:rPr lang="en" sz="1600" dirty="0">
                <a:latin typeface="Meiryo UI" panose="020B0604030504040204" pitchFamily="34" charset="-128"/>
                <a:ea typeface="Meiryo UI" panose="020B0604030504040204" pitchFamily="34" charset="-128"/>
              </a:rPr>
              <a:t>）</a:t>
            </a:r>
            <a:endParaRPr sz="1600" dirty="0">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75FA6275-DC2C-384A-95C1-852D3B73B0D3}"/>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
        <p:nvSpPr>
          <p:cNvPr id="2" name="AutoShape 2">
            <a:extLst>
              <a:ext uri="{FF2B5EF4-FFF2-40B4-BE49-F238E27FC236}">
                <a16:creationId xmlns:a16="http://schemas.microsoft.com/office/drawing/2014/main" id="{7378BA0B-3613-E74D-B493-E2ED1248C1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a:extLst>
              <a:ext uri="{FF2B5EF4-FFF2-40B4-BE49-F238E27FC236}">
                <a16:creationId xmlns:a16="http://schemas.microsoft.com/office/drawing/2014/main" id="{062F0F2A-0845-AA40-9EB2-48042DA3E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473" y="2340400"/>
            <a:ext cx="3004124" cy="185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8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E4AC2B7F-8E0F-2643-8FFF-49C7943D92D6}"/>
              </a:ext>
            </a:extLst>
          </p:cNvPr>
          <p:cNvSpPr/>
          <p:nvPr/>
        </p:nvSpPr>
        <p:spPr>
          <a:xfrm>
            <a:off x="1691920" y="4246070"/>
            <a:ext cx="8807432" cy="623090"/>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idx="1"/>
          </p:nvPr>
        </p:nvSpPr>
        <p:spPr>
          <a:xfrm>
            <a:off x="407004" y="915109"/>
            <a:ext cx="11377264" cy="1288853"/>
          </a:xfrm>
        </p:spPr>
        <p:txBody>
          <a:bodyPr anchor="t">
            <a:normAutofit/>
          </a:bodyPr>
          <a:lstStyle/>
          <a:p>
            <a:r>
              <a:rPr lang="ja-JP" altLang="en-US" sz="3600" b="1">
                <a:solidFill>
                  <a:schemeClr val="tx1"/>
                </a:solidFill>
                <a:latin typeface="Meiryo UI" panose="020B0604030504040204" pitchFamily="34" charset="-128"/>
                <a:ea typeface="Meiryo UI" panose="020B0604030504040204" pitchFamily="34" charset="-128"/>
              </a:rPr>
              <a:t>データサイエンスの社会課題（</a:t>
            </a:r>
            <a:r>
              <a:rPr lang="en-US" altLang="ja-JP" sz="3600" b="1" dirty="0">
                <a:solidFill>
                  <a:schemeClr val="tx1"/>
                </a:solidFill>
                <a:latin typeface="Meiryo UI" panose="020B0604030504040204" pitchFamily="34" charset="-128"/>
                <a:ea typeface="Meiryo UI" panose="020B0604030504040204" pitchFamily="34" charset="-128"/>
              </a:rPr>
              <a:t>SDGs</a:t>
            </a:r>
            <a:r>
              <a:rPr lang="ja-JP" altLang="en-US" sz="3600" b="1">
                <a:solidFill>
                  <a:schemeClr val="tx1"/>
                </a:solidFill>
                <a:latin typeface="Meiryo UI" panose="020B0604030504040204" pitchFamily="34" charset="-128"/>
                <a:ea typeface="Meiryo UI" panose="020B0604030504040204" pitchFamily="34" charset="-128"/>
              </a:rPr>
              <a:t>）への適用事例探索</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4294967295"/>
          </p:nvPr>
        </p:nvSpPr>
        <p:spPr>
          <a:xfrm>
            <a:off x="2135560" y="3545830"/>
            <a:ext cx="8066707" cy="3051522"/>
          </a:xfrm>
        </p:spPr>
        <p:txBody>
          <a:bodyPr>
            <a:normAutofit fontScale="85000" lnSpcReduction="20000"/>
          </a:bodyPr>
          <a:lstStyle/>
          <a:p>
            <a:pPr marL="0" indent="0">
              <a:buNone/>
            </a:pPr>
            <a:r>
              <a:rPr lang="en-US" altLang="ja-JP" dirty="0"/>
              <a:t>1</a:t>
            </a:r>
            <a:r>
              <a:rPr lang="ja-JP" altLang="en-US"/>
              <a:t>コマ目：</a:t>
            </a:r>
            <a:r>
              <a:rPr lang="en-US" altLang="ja-JP" dirty="0"/>
              <a:t>SDGs</a:t>
            </a:r>
            <a:r>
              <a:rPr lang="ja-JP" altLang="en-US"/>
              <a:t>のゴールの決定と概要調査</a:t>
            </a:r>
            <a:endParaRPr lang="en-US" altLang="ja-JP" dirty="0"/>
          </a:p>
          <a:p>
            <a:pPr marL="0" indent="0">
              <a:buNone/>
            </a:pPr>
            <a:endParaRPr lang="en-US" altLang="ja-JP" dirty="0"/>
          </a:p>
          <a:p>
            <a:pPr marL="0" indent="0">
              <a:buNone/>
            </a:pPr>
            <a:r>
              <a:rPr lang="en-US" altLang="ja-JP" dirty="0"/>
              <a:t>2</a:t>
            </a:r>
            <a:r>
              <a:rPr lang="ja-JP" altLang="en-US"/>
              <a:t>コマ目：詳細調査と発表用スライド作成</a:t>
            </a:r>
            <a:endParaRPr lang="en-US" altLang="ja-JP" dirty="0"/>
          </a:p>
          <a:p>
            <a:pPr marL="0" indent="0">
              <a:buNone/>
            </a:pPr>
            <a:endParaRPr lang="ja-JP" altLang="en-US"/>
          </a:p>
          <a:p>
            <a:pPr marL="0" indent="0">
              <a:buNone/>
            </a:pPr>
            <a:r>
              <a:rPr lang="en-US" altLang="ja-JP" dirty="0"/>
              <a:t>3</a:t>
            </a:r>
            <a:r>
              <a:rPr lang="ja-JP" altLang="en-US"/>
              <a:t>コマ目：各メンバーによる発表</a:t>
            </a:r>
            <a:endParaRPr lang="en-US" altLang="ja-JP" dirty="0"/>
          </a:p>
          <a:p>
            <a:pPr marL="0" indent="0">
              <a:buNone/>
            </a:pPr>
            <a:endParaRPr lang="en-US" altLang="ja-JP" dirty="0"/>
          </a:p>
          <a:p>
            <a:pPr marL="0" indent="0">
              <a:buNone/>
            </a:pPr>
            <a:r>
              <a:rPr lang="en-US" altLang="ja-JP" dirty="0"/>
              <a:t>4</a:t>
            </a:r>
            <a:r>
              <a:rPr lang="ja-JP" altLang="en-US"/>
              <a:t>コマ目：フィードバック</a:t>
            </a:r>
            <a:endParaRPr lang="en-US" altLang="ja-JP" dirty="0"/>
          </a:p>
        </p:txBody>
      </p:sp>
      <p:sp>
        <p:nvSpPr>
          <p:cNvPr id="4" name="角丸四角形 3">
            <a:extLst>
              <a:ext uri="{FF2B5EF4-FFF2-40B4-BE49-F238E27FC236}">
                <a16:creationId xmlns:a16="http://schemas.microsoft.com/office/drawing/2014/main" id="{9FD9D9B0-5901-5C42-B682-A8A4696C6B8B}"/>
              </a:ext>
            </a:extLst>
          </p:cNvPr>
          <p:cNvSpPr/>
          <p:nvPr/>
        </p:nvSpPr>
        <p:spPr>
          <a:xfrm>
            <a:off x="1692284" y="3429000"/>
            <a:ext cx="8807432" cy="623090"/>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D78A91C1-5BEB-C946-AA4E-2C718BE3C249}"/>
              </a:ext>
            </a:extLst>
          </p:cNvPr>
          <p:cNvSpPr/>
          <p:nvPr/>
        </p:nvSpPr>
        <p:spPr>
          <a:xfrm>
            <a:off x="1691920" y="5085184"/>
            <a:ext cx="8807432" cy="623090"/>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8" name="角丸四角形 7">
            <a:extLst>
              <a:ext uri="{FF2B5EF4-FFF2-40B4-BE49-F238E27FC236}">
                <a16:creationId xmlns:a16="http://schemas.microsoft.com/office/drawing/2014/main" id="{7D1BDF71-C1EC-BE43-944C-07B879104E73}"/>
              </a:ext>
            </a:extLst>
          </p:cNvPr>
          <p:cNvSpPr/>
          <p:nvPr/>
        </p:nvSpPr>
        <p:spPr>
          <a:xfrm>
            <a:off x="1691920" y="5902255"/>
            <a:ext cx="8807432" cy="623090"/>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46565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5" name="Google Shape;78;p15">
            <a:extLst>
              <a:ext uri="{FF2B5EF4-FFF2-40B4-BE49-F238E27FC236}">
                <a16:creationId xmlns:a16="http://schemas.microsoft.com/office/drawing/2014/main" id="{0440DAF7-7A81-2944-BF60-873CC62DE7EB}"/>
              </a:ext>
            </a:extLst>
          </p:cNvPr>
          <p:cNvSpPr txBox="1"/>
          <p:nvPr/>
        </p:nvSpPr>
        <p:spPr>
          <a:xfrm>
            <a:off x="9024473" y="4300871"/>
            <a:ext cx="3430800" cy="989163"/>
          </a:xfrm>
          <a:prstGeom prst="rect">
            <a:avLst/>
          </a:prstGeom>
          <a:noFill/>
          <a:ln>
            <a:noFill/>
          </a:ln>
        </p:spPr>
        <p:txBody>
          <a:bodyPr spcFirstLastPara="1" wrap="square" lIns="121900" tIns="121900" rIns="121900" bIns="121900" anchor="t" anchorCtr="0">
            <a:noAutofit/>
          </a:bodyPr>
          <a:lstStyle/>
          <a:p>
            <a:r>
              <a:rPr lang="ja" altLang="en-US" sz="1600" dirty="0">
                <a:latin typeface="Meiryo UI" panose="020B0604030504040204" pitchFamily="34" charset="-128"/>
                <a:ea typeface="Meiryo UI" panose="020B0604030504040204" pitchFamily="34" charset="-128"/>
                <a:hlinkClick r:id="rId3"/>
              </a:rPr>
              <a:t>ディープラーニングで雲で衛星情報が</a:t>
            </a:r>
            <a:endParaRPr sz="1600" dirty="0">
              <a:latin typeface="Meiryo UI" panose="020B0604030504040204" pitchFamily="34" charset="-128"/>
              <a:ea typeface="Meiryo UI" panose="020B0604030504040204" pitchFamily="34" charset="-128"/>
              <a:hlinkClick r:id="rId3"/>
            </a:endParaRPr>
          </a:p>
          <a:p>
            <a:r>
              <a:rPr lang="ja" altLang="en-US" sz="1600" dirty="0">
                <a:latin typeface="Meiryo UI" panose="020B0604030504040204" pitchFamily="34" charset="-128"/>
                <a:ea typeface="Meiryo UI" panose="020B0604030504040204" pitchFamily="34" charset="-128"/>
                <a:hlinkClick r:id="rId3"/>
              </a:rPr>
              <a:t>得られない場所の海の情報を予測</a:t>
            </a:r>
            <a:endParaRPr lang="en-US" altLang="ja" sz="1600" dirty="0">
              <a:latin typeface="Meiryo UI" panose="020B0604030504040204" pitchFamily="34" charset="-128"/>
              <a:ea typeface="Meiryo UI" panose="020B0604030504040204" pitchFamily="34" charset="-128"/>
            </a:endParaRPr>
          </a:p>
          <a:p>
            <a:r>
              <a:rPr lang="en" sz="1600" dirty="0">
                <a:latin typeface="Meiryo UI" panose="020B0604030504040204" pitchFamily="34" charset="-128"/>
                <a:ea typeface="Meiryo UI" panose="020B0604030504040204" pitchFamily="34" charset="-128"/>
              </a:rPr>
              <a:t>（©</a:t>
            </a:r>
            <a:r>
              <a:rPr lang="en" sz="1600" dirty="0">
                <a:latin typeface="Meiryo UI" panose="020B0604030504040204" pitchFamily="34" charset="-128"/>
                <a:ea typeface="Meiryo UI" panose="020B0604030504040204" pitchFamily="34" charset="-128"/>
                <a:hlinkClick r:id="rId4"/>
              </a:rPr>
              <a:t>OceanEyes Co., Ltd</a:t>
            </a:r>
            <a:r>
              <a:rPr lang="en" sz="1600" dirty="0">
                <a:latin typeface="Meiryo UI" panose="020B0604030504040204" pitchFamily="34" charset="-128"/>
                <a:ea typeface="Meiryo UI" panose="020B0604030504040204" pitchFamily="34" charset="-128"/>
              </a:rPr>
              <a:t>）</a:t>
            </a:r>
            <a:endParaRPr sz="1600" dirty="0">
              <a:latin typeface="Meiryo UI" panose="020B0604030504040204" pitchFamily="34" charset="-128"/>
              <a:ea typeface="Meiryo UI" panose="020B0604030504040204" pitchFamily="34" charset="-128"/>
            </a:endParaRPr>
          </a:p>
        </p:txBody>
      </p:sp>
      <p:pic>
        <p:nvPicPr>
          <p:cNvPr id="36" name="Picture 4">
            <a:extLst>
              <a:ext uri="{FF2B5EF4-FFF2-40B4-BE49-F238E27FC236}">
                <a16:creationId xmlns:a16="http://schemas.microsoft.com/office/drawing/2014/main" id="{7DCF94A3-953F-7E4F-9525-A32D1CAA0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473" y="2340400"/>
            <a:ext cx="3004124" cy="1855564"/>
          </a:xfrm>
          <a:prstGeom prst="rect">
            <a:avLst/>
          </a:prstGeom>
          <a:noFill/>
          <a:extLst>
            <a:ext uri="{909E8E84-426E-40DD-AFC4-6F175D3DCCD1}">
              <a14:hiddenFill xmlns:a14="http://schemas.microsoft.com/office/drawing/2010/main">
                <a:solidFill>
                  <a:srgbClr val="FFFFFF"/>
                </a:solidFill>
              </a14:hiddenFill>
            </a:ext>
          </a:extLst>
        </p:spPr>
      </p:pic>
      <p:sp>
        <p:nvSpPr>
          <p:cNvPr id="72" name="Google Shape;72;p15"/>
          <p:cNvSpPr txBox="1">
            <a:spLocks noGrp="1"/>
          </p:cNvSpPr>
          <p:nvPr>
            <p:ph type="title"/>
          </p:nvPr>
        </p:nvSpPr>
        <p:spPr>
          <a:xfrm>
            <a:off x="415600" y="404664"/>
            <a:ext cx="11360800" cy="763600"/>
          </a:xfrm>
          <a:prstGeom prst="rect">
            <a:avLst/>
          </a:prstGeom>
        </p:spPr>
        <p:txBody>
          <a:bodyPr spcFirstLastPara="1" vert="horz" wrap="square" lIns="121900" tIns="121900" rIns="121900" bIns="121900" rtlCol="0" anchor="t" anchorCtr="0">
            <a:noAutofit/>
          </a:bodyPr>
          <a:lstStyle/>
          <a:p>
            <a:pPr algn="l"/>
            <a:r>
              <a:rPr lang="ja" dirty="0">
                <a:latin typeface="Meiryo UI" panose="020B0604030504040204" pitchFamily="34" charset="-128"/>
                <a:ea typeface="Meiryo UI" panose="020B0604030504040204" pitchFamily="34" charset="-128"/>
              </a:rPr>
              <a:t>データ分析による改善とその対象となる人々</a:t>
            </a:r>
            <a:endParaRPr dirty="0">
              <a:latin typeface="Meiryo UI" panose="020B0604030504040204" pitchFamily="34" charset="-128"/>
              <a:ea typeface="Meiryo UI" panose="020B0604030504040204" pitchFamily="34" charset="-128"/>
            </a:endParaRPr>
          </a:p>
        </p:txBody>
      </p:sp>
      <p:sp>
        <p:nvSpPr>
          <p:cNvPr id="73" name="Google Shape;73;p15"/>
          <p:cNvSpPr txBox="1">
            <a:spLocks noGrp="1"/>
          </p:cNvSpPr>
          <p:nvPr>
            <p:ph type="body" idx="1"/>
          </p:nvPr>
        </p:nvSpPr>
        <p:spPr>
          <a:xfrm>
            <a:off x="119336" y="1246329"/>
            <a:ext cx="8905137" cy="5315088"/>
          </a:xfrm>
          <a:prstGeom prst="rect">
            <a:avLst/>
          </a:prstGeom>
        </p:spPr>
        <p:txBody>
          <a:bodyPr spcFirstLastPara="1" vert="horz" wrap="square" lIns="121900" tIns="121900" rIns="121900" bIns="121900" rtlCol="0" anchor="t" anchorCtr="0">
            <a:noAutofit/>
          </a:bodyPr>
          <a:lstStyle/>
          <a:p>
            <a:pPr>
              <a:buClr>
                <a:srgbClr val="000000"/>
              </a:buClr>
              <a:buChar char="❖"/>
            </a:pPr>
            <a:r>
              <a:rPr lang="ja" sz="2800" b="1" dirty="0">
                <a:latin typeface="Meiryo UI" panose="020B0604030504040204" pitchFamily="34" charset="-128"/>
                <a:ea typeface="Meiryo UI" panose="020B0604030504040204" pitchFamily="34" charset="-128"/>
              </a:rPr>
              <a:t>課題：</a:t>
            </a:r>
            <a:endParaRPr sz="2800" b="1" dirty="0">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latin typeface="Meiryo UI" panose="020B0604030504040204" pitchFamily="34" charset="-128"/>
                <a:ea typeface="Meiryo UI" panose="020B0604030504040204" pitchFamily="34" charset="-128"/>
              </a:rPr>
              <a:t>漁師になりたい</a:t>
            </a:r>
            <a:r>
              <a:rPr lang="ja-JP" altLang="en-US" sz="2400">
                <a:latin typeface="Meiryo UI" panose="020B0604030504040204" pitchFamily="34" charset="-128"/>
                <a:ea typeface="Meiryo UI" panose="020B0604030504040204" pitchFamily="34" charset="-128"/>
              </a:rPr>
              <a:t>若者</a:t>
            </a:r>
            <a:r>
              <a:rPr lang="ja" sz="2400" dirty="0">
                <a:latin typeface="Meiryo UI" panose="020B0604030504040204" pitchFamily="34" charset="-128"/>
                <a:ea typeface="Meiryo UI" panose="020B0604030504040204" pitchFamily="34" charset="-128"/>
              </a:rPr>
              <a:t>が少なく、技能継承が遅れ</a:t>
            </a:r>
            <a:endParaRPr sz="2400" dirty="0">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latin typeface="Meiryo UI" panose="020B0604030504040204" pitchFamily="34" charset="-128"/>
                <a:ea typeface="Meiryo UI" panose="020B0604030504040204" pitchFamily="34" charset="-128"/>
              </a:rPr>
              <a:t>漁獲制限の下で効率的</a:t>
            </a:r>
            <a:r>
              <a:rPr lang="ja" altLang="en-US" sz="2400" dirty="0">
                <a:latin typeface="Meiryo UI" panose="020B0604030504040204" pitchFamily="34" charset="-128"/>
                <a:ea typeface="Meiryo UI" panose="020B0604030504040204" pitchFamily="34" charset="-128"/>
              </a:rPr>
              <a:t>な</a:t>
            </a:r>
            <a:r>
              <a:rPr lang="ja-JP" altLang="en-US" sz="2400">
                <a:latin typeface="Meiryo UI" panose="020B0604030504040204" pitchFamily="34" charset="-128"/>
                <a:ea typeface="Meiryo UI" panose="020B0604030504040204" pitchFamily="34" charset="-128"/>
              </a:rPr>
              <a:t>漁獲</a:t>
            </a:r>
            <a:r>
              <a:rPr lang="ja" altLang="en-US" sz="2400" dirty="0">
                <a:latin typeface="Meiryo UI" panose="020B0604030504040204" pitchFamily="34" charset="-128"/>
                <a:ea typeface="Meiryo UI" panose="020B0604030504040204" pitchFamily="34" charset="-128"/>
              </a:rPr>
              <a:t>と</a:t>
            </a:r>
            <a:r>
              <a:rPr lang="ja" sz="2400" dirty="0">
                <a:latin typeface="Meiryo UI" panose="020B0604030504040204" pitchFamily="34" charset="-128"/>
                <a:ea typeface="Meiryo UI" panose="020B0604030504040204" pitchFamily="34" charset="-128"/>
              </a:rPr>
              <a:t>収益</a:t>
            </a:r>
            <a:r>
              <a:rPr lang="ja" altLang="en-US" sz="2400" dirty="0">
                <a:latin typeface="Meiryo UI" panose="020B0604030504040204" pitchFamily="34" charset="-128"/>
                <a:ea typeface="Meiryo UI" panose="020B0604030504040204" pitchFamily="34" charset="-128"/>
              </a:rPr>
              <a:t>の</a:t>
            </a:r>
            <a:r>
              <a:rPr lang="ja" sz="2400" dirty="0">
                <a:latin typeface="Meiryo UI" panose="020B0604030504040204" pitchFamily="34" charset="-128"/>
                <a:ea typeface="Meiryo UI" panose="020B0604030504040204" pitchFamily="34" charset="-128"/>
              </a:rPr>
              <a:t>確保</a:t>
            </a:r>
            <a:r>
              <a:rPr lang="ja" altLang="en-US" sz="2400" dirty="0">
                <a:latin typeface="Meiryo UI" panose="020B0604030504040204" pitchFamily="34" charset="-128"/>
                <a:ea typeface="Meiryo UI" panose="020B0604030504040204" pitchFamily="34" charset="-128"/>
              </a:rPr>
              <a:t>が</a:t>
            </a:r>
            <a:r>
              <a:rPr lang="ja" sz="2400" dirty="0">
                <a:latin typeface="Meiryo UI" panose="020B0604030504040204" pitchFamily="34" charset="-128"/>
                <a:ea typeface="Meiryo UI" panose="020B0604030504040204" pitchFamily="34" charset="-128"/>
              </a:rPr>
              <a:t>勘と経験</a:t>
            </a:r>
            <a:r>
              <a:rPr lang="ja-JP" altLang="en-US" sz="2400">
                <a:latin typeface="Meiryo UI" panose="020B0604030504040204" pitchFamily="34" charset="-128"/>
                <a:ea typeface="Meiryo UI" panose="020B0604030504040204" pitchFamily="34" charset="-128"/>
              </a:rPr>
              <a:t>頼り</a:t>
            </a:r>
            <a:endParaRPr sz="2400" dirty="0">
              <a:latin typeface="Meiryo UI" panose="020B0604030504040204" pitchFamily="34" charset="-128"/>
              <a:ea typeface="Meiryo UI" panose="020B0604030504040204" pitchFamily="34" charset="-128"/>
            </a:endParaRPr>
          </a:p>
          <a:p>
            <a:pPr lvl="2">
              <a:spcBef>
                <a:spcPts val="0"/>
              </a:spcBef>
              <a:buClr>
                <a:srgbClr val="000000"/>
              </a:buClr>
            </a:pPr>
            <a:r>
              <a:rPr lang="ja" sz="2000" dirty="0">
                <a:latin typeface="Meiryo UI" panose="020B0604030504040204" pitchFamily="34" charset="-128"/>
                <a:ea typeface="Meiryo UI" panose="020B0604030504040204" pitchFamily="34" charset="-128"/>
              </a:rPr>
              <a:t>魚群探知機は漁船の真下の状況しか分からない</a:t>
            </a:r>
            <a:endParaRPr lang="en-US" altLang="ja" sz="2000" dirty="0">
              <a:latin typeface="Meiryo UI" panose="020B0604030504040204" pitchFamily="34" charset="-128"/>
              <a:ea typeface="Meiryo UI" panose="020B0604030504040204" pitchFamily="34" charset="-128"/>
            </a:endParaRPr>
          </a:p>
          <a:p>
            <a:pPr lvl="3">
              <a:spcBef>
                <a:spcPts val="0"/>
              </a:spcBef>
              <a:buClr>
                <a:srgbClr val="000000"/>
              </a:buClr>
            </a:pPr>
            <a:endParaRPr sz="1600" dirty="0">
              <a:latin typeface="Meiryo UI" panose="020B0604030504040204" pitchFamily="34" charset="-128"/>
              <a:ea typeface="Meiryo UI" panose="020B0604030504040204" pitchFamily="34" charset="-128"/>
            </a:endParaRPr>
          </a:p>
          <a:p>
            <a:pPr>
              <a:buClr>
                <a:srgbClr val="000000"/>
              </a:buClr>
              <a:buChar char="❖"/>
            </a:pPr>
            <a:r>
              <a:rPr lang="ja" sz="2800" b="1" dirty="0">
                <a:latin typeface="Meiryo UI" panose="020B0604030504040204" pitchFamily="34" charset="-128"/>
                <a:ea typeface="Meiryo UI" panose="020B0604030504040204" pitchFamily="34" charset="-128"/>
              </a:rPr>
              <a:t>データ分析による改善方法：</a:t>
            </a:r>
            <a:endParaRPr sz="2800" b="1" dirty="0">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latin typeface="Meiryo UI" panose="020B0604030504040204" pitchFamily="34" charset="-128"/>
                <a:ea typeface="Meiryo UI" panose="020B0604030504040204" pitchFamily="34" charset="-128"/>
              </a:rPr>
              <a:t>衛星データをもとに、海況情報や漁場予測情報を提供</a:t>
            </a:r>
            <a:endParaRPr sz="2400" dirty="0">
              <a:latin typeface="Meiryo UI" panose="020B0604030504040204" pitchFamily="34" charset="-128"/>
              <a:ea typeface="Meiryo UI" panose="020B0604030504040204" pitchFamily="34" charset="-128"/>
            </a:endParaRPr>
          </a:p>
          <a:p>
            <a:pPr lvl="2">
              <a:spcBef>
                <a:spcPts val="0"/>
              </a:spcBef>
              <a:buClr>
                <a:srgbClr val="000000"/>
              </a:buClr>
            </a:pPr>
            <a:r>
              <a:rPr lang="ja" sz="2000" dirty="0">
                <a:latin typeface="Meiryo UI" panose="020B0604030504040204" pitchFamily="34" charset="-128"/>
                <a:ea typeface="Meiryo UI" panose="020B0604030504040204" pitchFamily="34" charset="-128"/>
              </a:rPr>
              <a:t>AI技術で</a:t>
            </a:r>
            <a:r>
              <a:rPr lang="ja" sz="2000" u="sng" dirty="0">
                <a:latin typeface="Meiryo UI" panose="020B0604030504040204" pitchFamily="34" charset="-128"/>
                <a:ea typeface="Meiryo UI" panose="020B0604030504040204" pitchFamily="34" charset="-128"/>
              </a:rPr>
              <a:t>海水温や潮流を見える化</a:t>
            </a:r>
            <a:endParaRPr sz="2000" u="sng" dirty="0">
              <a:latin typeface="Meiryo UI" panose="020B0604030504040204" pitchFamily="34" charset="-128"/>
              <a:ea typeface="Meiryo UI" panose="020B0604030504040204" pitchFamily="34" charset="-128"/>
            </a:endParaRPr>
          </a:p>
          <a:p>
            <a:pPr lvl="2">
              <a:spcBef>
                <a:spcPts val="0"/>
              </a:spcBef>
              <a:buClr>
                <a:srgbClr val="000000"/>
              </a:buClr>
            </a:pPr>
            <a:r>
              <a:rPr lang="ja" sz="2000" dirty="0">
                <a:latin typeface="Meiryo UI" panose="020B0604030504040204" pitchFamily="34" charset="-128"/>
                <a:ea typeface="Meiryo UI" panose="020B0604030504040204" pitchFamily="34" charset="-128"/>
              </a:rPr>
              <a:t>JAMSTECが持つ</a:t>
            </a:r>
            <a:r>
              <a:rPr lang="ja" sz="2000" u="sng" dirty="0">
                <a:latin typeface="Meiryo UI" panose="020B0604030504040204" pitchFamily="34" charset="-128"/>
                <a:ea typeface="Meiryo UI" panose="020B0604030504040204" pitchFamily="34" charset="-128"/>
              </a:rPr>
              <a:t>数値モデルの技術</a:t>
            </a:r>
            <a:r>
              <a:rPr lang="ja" sz="2000" dirty="0">
                <a:latin typeface="Meiryo UI" panose="020B0604030504040204" pitchFamily="34" charset="-128"/>
                <a:ea typeface="Meiryo UI" panose="020B0604030504040204" pitchFamily="34" charset="-128"/>
              </a:rPr>
              <a:t>と、京都大学が持つ</a:t>
            </a:r>
            <a:r>
              <a:rPr lang="ja" sz="2000" u="sng" dirty="0">
                <a:latin typeface="Meiryo UI" panose="020B0604030504040204" pitchFamily="34" charset="-128"/>
                <a:ea typeface="Meiryo UI" panose="020B0604030504040204" pitchFamily="34" charset="-128"/>
              </a:rPr>
              <a:t>ディープラーニング画像解析の技術</a:t>
            </a:r>
            <a:r>
              <a:rPr lang="ja" sz="2000" dirty="0">
                <a:latin typeface="Meiryo UI" panose="020B0604030504040204" pitchFamily="34" charset="-128"/>
                <a:ea typeface="Meiryo UI" panose="020B0604030504040204" pitchFamily="34" charset="-128"/>
              </a:rPr>
              <a:t>を組み合わせた</a:t>
            </a:r>
            <a:endParaRPr lang="en-US" altLang="ja" sz="2000" dirty="0">
              <a:latin typeface="Meiryo UI" panose="020B0604030504040204" pitchFamily="34" charset="-128"/>
              <a:ea typeface="Meiryo UI" panose="020B0604030504040204" pitchFamily="34" charset="-128"/>
            </a:endParaRPr>
          </a:p>
          <a:p>
            <a:pPr lvl="3">
              <a:spcBef>
                <a:spcPts val="0"/>
              </a:spcBef>
              <a:buClr>
                <a:srgbClr val="000000"/>
              </a:buClr>
            </a:pPr>
            <a:endParaRPr sz="1600" dirty="0">
              <a:latin typeface="Meiryo UI" panose="020B0604030504040204" pitchFamily="34" charset="-128"/>
              <a:ea typeface="Meiryo UI" panose="020B0604030504040204" pitchFamily="34" charset="-128"/>
            </a:endParaRPr>
          </a:p>
          <a:p>
            <a:pPr>
              <a:buClr>
                <a:srgbClr val="000000"/>
              </a:buClr>
              <a:buChar char="❖"/>
            </a:pPr>
            <a:r>
              <a:rPr lang="ja" sz="2800" b="1" dirty="0">
                <a:latin typeface="Meiryo UI" panose="020B0604030504040204" pitchFamily="34" charset="-128"/>
                <a:ea typeface="Meiryo UI" panose="020B0604030504040204" pitchFamily="34" charset="-128"/>
              </a:rPr>
              <a:t>データ分析を必要としている人々：</a:t>
            </a:r>
            <a:endParaRPr sz="2800" b="1" dirty="0">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latin typeface="Meiryo UI" panose="020B0604030504040204" pitchFamily="34" charset="-128"/>
                <a:ea typeface="Meiryo UI" panose="020B0604030504040204" pitchFamily="34" charset="-128"/>
              </a:rPr>
              <a:t>管理漁業の下、資源保護</a:t>
            </a:r>
            <a:r>
              <a:rPr lang="ja" altLang="en-US" sz="2400" dirty="0">
                <a:latin typeface="Meiryo UI" panose="020B0604030504040204" pitchFamily="34" charset="-128"/>
                <a:ea typeface="Meiryo UI" panose="020B0604030504040204" pitchFamily="34" charset="-128"/>
              </a:rPr>
              <a:t>と</a:t>
            </a:r>
            <a:r>
              <a:rPr lang="ja" sz="2400" dirty="0">
                <a:latin typeface="Meiryo UI" panose="020B0604030504040204" pitchFamily="34" charset="-128"/>
                <a:ea typeface="Meiryo UI" panose="020B0604030504040204" pitchFamily="34" charset="-128"/>
              </a:rPr>
              <a:t>収益確保・事業継続したい人</a:t>
            </a:r>
            <a:endParaRPr sz="2400" dirty="0">
              <a:latin typeface="Meiryo UI" panose="020B0604030504040204" pitchFamily="34" charset="-128"/>
              <a:ea typeface="Meiryo UI" panose="020B0604030504040204" pitchFamily="34" charset="-128"/>
            </a:endParaRPr>
          </a:p>
          <a:p>
            <a:pPr lvl="1">
              <a:spcBef>
                <a:spcPts val="0"/>
              </a:spcBef>
              <a:buClr>
                <a:srgbClr val="000000"/>
              </a:buClr>
              <a:buChar char="➢"/>
            </a:pPr>
            <a:r>
              <a:rPr lang="ja" sz="2400" dirty="0">
                <a:latin typeface="Meiryo UI" panose="020B0604030504040204" pitchFamily="34" charset="-128"/>
                <a:ea typeface="Meiryo UI" panose="020B0604030504040204" pitchFamily="34" charset="-128"/>
              </a:rPr>
              <a:t>後継者が少ない中、技能継承をできるだけ少ない工数で効率的に進めたい人</a:t>
            </a:r>
            <a:r>
              <a:rPr lang="ja" sz="2000" dirty="0">
                <a:latin typeface="Meiryo UI" panose="020B0604030504040204" pitchFamily="34" charset="-128"/>
                <a:ea typeface="Meiryo UI" panose="020B0604030504040204" pitchFamily="34" charset="-128"/>
              </a:rPr>
              <a:t>（家族や住み込みでなくても漁業を職業にできる）</a:t>
            </a:r>
            <a:endParaRPr sz="2400" dirty="0">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75FA6275-DC2C-384A-95C1-852D3B73B0D3}"/>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grpSp>
        <p:nvGrpSpPr>
          <p:cNvPr id="10" name="グループ化 9">
            <a:extLst>
              <a:ext uri="{FF2B5EF4-FFF2-40B4-BE49-F238E27FC236}">
                <a16:creationId xmlns:a16="http://schemas.microsoft.com/office/drawing/2014/main" id="{704DBAE0-CB86-8443-86A9-09876C47B54A}"/>
              </a:ext>
            </a:extLst>
          </p:cNvPr>
          <p:cNvGrpSpPr/>
          <p:nvPr/>
        </p:nvGrpSpPr>
        <p:grpSpPr>
          <a:xfrm>
            <a:off x="3215680" y="1124744"/>
            <a:ext cx="4273627" cy="1008112"/>
            <a:chOff x="4007768" y="1268760"/>
            <a:chExt cx="4273626" cy="1008112"/>
          </a:xfrm>
        </p:grpSpPr>
        <p:sp>
          <p:nvSpPr>
            <p:cNvPr id="11" name="正方形/長方形 10">
              <a:extLst>
                <a:ext uri="{FF2B5EF4-FFF2-40B4-BE49-F238E27FC236}">
                  <a16:creationId xmlns:a16="http://schemas.microsoft.com/office/drawing/2014/main" id="{48434816-62FA-A449-AF68-33AFC7DBA425}"/>
                </a:ext>
              </a:extLst>
            </p:cNvPr>
            <p:cNvSpPr/>
            <p:nvPr/>
          </p:nvSpPr>
          <p:spPr>
            <a:xfrm>
              <a:off x="4007768" y="1844824"/>
              <a:ext cx="1728192" cy="432048"/>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12" name="直線矢印コネクタ 11">
              <a:extLst>
                <a:ext uri="{FF2B5EF4-FFF2-40B4-BE49-F238E27FC236}">
                  <a16:creationId xmlns:a16="http://schemas.microsoft.com/office/drawing/2014/main" id="{0C057809-29A0-644C-9E96-08ED9216879B}"/>
                </a:ext>
              </a:extLst>
            </p:cNvPr>
            <p:cNvCxnSpPr>
              <a:cxnSpLocks/>
            </p:cNvCxnSpPr>
            <p:nvPr/>
          </p:nvCxnSpPr>
          <p:spPr>
            <a:xfrm flipV="1">
              <a:off x="5735960" y="1700808"/>
              <a:ext cx="144016" cy="144018"/>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C4138C5-B8BB-724D-88FD-66FFE05B1138}"/>
                </a:ext>
              </a:extLst>
            </p:cNvPr>
            <p:cNvSpPr txBox="1"/>
            <p:nvPr/>
          </p:nvSpPr>
          <p:spPr>
            <a:xfrm>
              <a:off x="5571998" y="1268760"/>
              <a:ext cx="2709396" cy="646331"/>
            </a:xfrm>
            <a:prstGeom prst="rect">
              <a:avLst/>
            </a:prstGeom>
            <a:noFill/>
            <a:ln>
              <a:noFill/>
            </a:ln>
          </p:spPr>
          <p:txBody>
            <a:bodyPr wrap="none" rtlCol="0">
              <a:spAutoFit/>
            </a:bodyPr>
            <a:lstStyle/>
            <a:p>
              <a:r>
                <a:rPr lang="ja-JP" altLang="en-US">
                  <a:solidFill>
                    <a:srgbClr val="0000FF"/>
                  </a:solidFill>
                </a:rPr>
                <a:t>データによる説明が必要</a:t>
              </a:r>
              <a:endParaRPr lang="en-US" altLang="ja-JP" dirty="0">
                <a:solidFill>
                  <a:srgbClr val="0000FF"/>
                </a:solidFill>
              </a:endParaRPr>
            </a:p>
            <a:p>
              <a:r>
                <a:rPr kumimoji="1" lang="ja-JP" altLang="en-US">
                  <a:solidFill>
                    <a:srgbClr val="0000FF"/>
                  </a:solidFill>
                </a:rPr>
                <a:t>　　（グラフでなくても良い）</a:t>
              </a:r>
            </a:p>
          </p:txBody>
        </p:sp>
      </p:grpSp>
      <p:grpSp>
        <p:nvGrpSpPr>
          <p:cNvPr id="14" name="グループ化 13">
            <a:extLst>
              <a:ext uri="{FF2B5EF4-FFF2-40B4-BE49-F238E27FC236}">
                <a16:creationId xmlns:a16="http://schemas.microsoft.com/office/drawing/2014/main" id="{E9C4E5BE-E18E-934C-80C7-18EECED35D57}"/>
              </a:ext>
            </a:extLst>
          </p:cNvPr>
          <p:cNvGrpSpPr/>
          <p:nvPr/>
        </p:nvGrpSpPr>
        <p:grpSpPr>
          <a:xfrm>
            <a:off x="3482322" y="2513689"/>
            <a:ext cx="5647891" cy="669107"/>
            <a:chOff x="3647728" y="2564904"/>
            <a:chExt cx="5134447" cy="669107"/>
          </a:xfrm>
        </p:grpSpPr>
        <p:cxnSp>
          <p:nvCxnSpPr>
            <p:cNvPr id="15" name="直線コネクタ 14">
              <a:extLst>
                <a:ext uri="{FF2B5EF4-FFF2-40B4-BE49-F238E27FC236}">
                  <a16:creationId xmlns:a16="http://schemas.microsoft.com/office/drawing/2014/main" id="{6EEB0004-95BF-334E-8DD5-15A1E104A4DF}"/>
                </a:ext>
              </a:extLst>
            </p:cNvPr>
            <p:cNvCxnSpPr/>
            <p:nvPr/>
          </p:nvCxnSpPr>
          <p:spPr>
            <a:xfrm>
              <a:off x="3647728" y="2564904"/>
              <a:ext cx="3384376" cy="0"/>
            </a:xfrm>
            <a:prstGeom prst="line">
              <a:avLst/>
            </a:prstGeom>
            <a:ln w="28575">
              <a:solidFill>
                <a:srgbClr val="0000FF"/>
              </a:solidFill>
            </a:ln>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id="{3C315116-F7D6-7349-8CA9-9E9BC65F72B8}"/>
                </a:ext>
              </a:extLst>
            </p:cNvPr>
            <p:cNvSpPr txBox="1"/>
            <p:nvPr/>
          </p:nvSpPr>
          <p:spPr>
            <a:xfrm>
              <a:off x="5888434" y="2926234"/>
              <a:ext cx="2893741" cy="307777"/>
            </a:xfrm>
            <a:prstGeom prst="rect">
              <a:avLst/>
            </a:prstGeom>
            <a:noFill/>
          </p:spPr>
          <p:txBody>
            <a:bodyPr wrap="none" rtlCol="0">
              <a:spAutoFit/>
            </a:bodyPr>
            <a:lstStyle/>
            <a:p>
              <a:r>
                <a:rPr kumimoji="1" lang="ja-JP" altLang="en-US" sz="1400">
                  <a:solidFill>
                    <a:srgbClr val="0000FF"/>
                  </a:solidFill>
                </a:rPr>
                <a:t>もっと具体的な数値で示す方が良い</a:t>
              </a:r>
            </a:p>
          </p:txBody>
        </p:sp>
      </p:grpSp>
      <p:cxnSp>
        <p:nvCxnSpPr>
          <p:cNvPr id="3" name="直線矢印コネクタ 2">
            <a:extLst>
              <a:ext uri="{FF2B5EF4-FFF2-40B4-BE49-F238E27FC236}">
                <a16:creationId xmlns:a16="http://schemas.microsoft.com/office/drawing/2014/main" id="{C2F49B59-7FB5-4E43-B1DB-CFF04C2E5A36}"/>
              </a:ext>
            </a:extLst>
          </p:cNvPr>
          <p:cNvCxnSpPr/>
          <p:nvPr/>
        </p:nvCxnSpPr>
        <p:spPr>
          <a:xfrm>
            <a:off x="7104112" y="2513689"/>
            <a:ext cx="0" cy="36133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6186A0B-54F4-214B-9113-F5FDE433AFEB}"/>
              </a:ext>
            </a:extLst>
          </p:cNvPr>
          <p:cNvGrpSpPr/>
          <p:nvPr/>
        </p:nvGrpSpPr>
        <p:grpSpPr>
          <a:xfrm>
            <a:off x="3791744" y="3466444"/>
            <a:ext cx="5138152" cy="740849"/>
            <a:chOff x="3875421" y="3356992"/>
            <a:chExt cx="5651969" cy="740849"/>
          </a:xfrm>
        </p:grpSpPr>
        <p:grpSp>
          <p:nvGrpSpPr>
            <p:cNvPr id="20" name="グループ化 19">
              <a:extLst>
                <a:ext uri="{FF2B5EF4-FFF2-40B4-BE49-F238E27FC236}">
                  <a16:creationId xmlns:a16="http://schemas.microsoft.com/office/drawing/2014/main" id="{6FEFD58A-9173-C940-9211-BD7384384619}"/>
                </a:ext>
              </a:extLst>
            </p:cNvPr>
            <p:cNvGrpSpPr/>
            <p:nvPr/>
          </p:nvGrpSpPr>
          <p:grpSpPr>
            <a:xfrm>
              <a:off x="3875421" y="3356992"/>
              <a:ext cx="5651969" cy="510113"/>
              <a:chOff x="3877905" y="1810260"/>
              <a:chExt cx="5651969" cy="510113"/>
            </a:xfrm>
          </p:grpSpPr>
          <p:sp>
            <p:nvSpPr>
              <p:cNvPr id="22" name="正方形/長方形 21">
                <a:extLst>
                  <a:ext uri="{FF2B5EF4-FFF2-40B4-BE49-F238E27FC236}">
                    <a16:creationId xmlns:a16="http://schemas.microsoft.com/office/drawing/2014/main" id="{D3A2665B-4E27-1449-AACB-3C445495BCC1}"/>
                  </a:ext>
                </a:extLst>
              </p:cNvPr>
              <p:cNvSpPr/>
              <p:nvPr/>
            </p:nvSpPr>
            <p:spPr>
              <a:xfrm>
                <a:off x="3877905" y="1810260"/>
                <a:ext cx="3804755" cy="43204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23" name="直線矢印コネクタ 22">
                <a:extLst>
                  <a:ext uri="{FF2B5EF4-FFF2-40B4-BE49-F238E27FC236}">
                    <a16:creationId xmlns:a16="http://schemas.microsoft.com/office/drawing/2014/main" id="{E6E7C2A3-3673-4B48-BD73-48AF4107147A}"/>
                  </a:ext>
                </a:extLst>
              </p:cNvPr>
              <p:cNvCxnSpPr>
                <a:cxnSpLocks/>
              </p:cNvCxnSpPr>
              <p:nvPr/>
            </p:nvCxnSpPr>
            <p:spPr>
              <a:xfrm>
                <a:off x="7682660" y="2241259"/>
                <a:ext cx="1847214" cy="79114"/>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967BC658-255A-6C4C-A42A-59C084375F32}"/>
                </a:ext>
              </a:extLst>
            </p:cNvPr>
            <p:cNvSpPr txBox="1"/>
            <p:nvPr/>
          </p:nvSpPr>
          <p:spPr>
            <a:xfrm>
              <a:off x="6872690" y="3790064"/>
              <a:ext cx="2396811" cy="307777"/>
            </a:xfrm>
            <a:prstGeom prst="rect">
              <a:avLst/>
            </a:prstGeom>
            <a:noFill/>
          </p:spPr>
          <p:txBody>
            <a:bodyPr wrap="none" rtlCol="0">
              <a:spAutoFit/>
            </a:bodyPr>
            <a:lstStyle/>
            <a:p>
              <a:r>
                <a:rPr kumimoji="1" lang="ja-JP" altLang="en-US" sz="1400">
                  <a:solidFill>
                    <a:srgbClr val="FF0000"/>
                  </a:solidFill>
                </a:rPr>
                <a:t>具体的な数値（グラフ）で示す</a:t>
              </a:r>
            </a:p>
          </p:txBody>
        </p:sp>
      </p:grpSp>
      <p:grpSp>
        <p:nvGrpSpPr>
          <p:cNvPr id="25" name="グループ化 24">
            <a:extLst>
              <a:ext uri="{FF2B5EF4-FFF2-40B4-BE49-F238E27FC236}">
                <a16:creationId xmlns:a16="http://schemas.microsoft.com/office/drawing/2014/main" id="{175D727F-D1C8-FB49-85E9-C1551BA0972B}"/>
              </a:ext>
            </a:extLst>
          </p:cNvPr>
          <p:cNvGrpSpPr/>
          <p:nvPr/>
        </p:nvGrpSpPr>
        <p:grpSpPr>
          <a:xfrm>
            <a:off x="1991544" y="4149079"/>
            <a:ext cx="6938352" cy="1027858"/>
            <a:chOff x="1991544" y="4149079"/>
            <a:chExt cx="6938352" cy="1027858"/>
          </a:xfrm>
        </p:grpSpPr>
        <p:sp>
          <p:nvSpPr>
            <p:cNvPr id="26" name="正方形/長方形 25">
              <a:extLst>
                <a:ext uri="{FF2B5EF4-FFF2-40B4-BE49-F238E27FC236}">
                  <a16:creationId xmlns:a16="http://schemas.microsoft.com/office/drawing/2014/main" id="{CFB05B33-5BA1-B344-B6A2-16E2134D28BE}"/>
                </a:ext>
              </a:extLst>
            </p:cNvPr>
            <p:cNvSpPr/>
            <p:nvPr/>
          </p:nvSpPr>
          <p:spPr>
            <a:xfrm>
              <a:off x="1991544" y="4149079"/>
              <a:ext cx="6938352" cy="69606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テキスト ボックス 26">
              <a:extLst>
                <a:ext uri="{FF2B5EF4-FFF2-40B4-BE49-F238E27FC236}">
                  <a16:creationId xmlns:a16="http://schemas.microsoft.com/office/drawing/2014/main" id="{22E440EB-8CE5-BB48-83F2-F2B6A47E61B5}"/>
                </a:ext>
              </a:extLst>
            </p:cNvPr>
            <p:cNvSpPr txBox="1"/>
            <p:nvPr/>
          </p:nvSpPr>
          <p:spPr>
            <a:xfrm>
              <a:off x="6388600" y="4869160"/>
              <a:ext cx="2066591" cy="307777"/>
            </a:xfrm>
            <a:prstGeom prst="rect">
              <a:avLst/>
            </a:prstGeom>
            <a:noFill/>
          </p:spPr>
          <p:txBody>
            <a:bodyPr wrap="none" rtlCol="0">
              <a:spAutoFit/>
            </a:bodyPr>
            <a:lstStyle/>
            <a:p>
              <a:r>
                <a:rPr kumimoji="1" lang="ja-JP" altLang="en-US" sz="1400">
                  <a:solidFill>
                    <a:srgbClr val="FF0000"/>
                  </a:solidFill>
                </a:rPr>
                <a:t>利用している技術の説明</a:t>
              </a:r>
            </a:p>
          </p:txBody>
        </p:sp>
      </p:grpSp>
      <p:grpSp>
        <p:nvGrpSpPr>
          <p:cNvPr id="29" name="グループ化 28">
            <a:extLst>
              <a:ext uri="{FF2B5EF4-FFF2-40B4-BE49-F238E27FC236}">
                <a16:creationId xmlns:a16="http://schemas.microsoft.com/office/drawing/2014/main" id="{B392BA6B-0858-964D-9360-5257A5478880}"/>
              </a:ext>
            </a:extLst>
          </p:cNvPr>
          <p:cNvGrpSpPr/>
          <p:nvPr/>
        </p:nvGrpSpPr>
        <p:grpSpPr>
          <a:xfrm>
            <a:off x="839416" y="5445226"/>
            <a:ext cx="10657184" cy="1114672"/>
            <a:chOff x="1487488" y="4941163"/>
            <a:chExt cx="9688351" cy="1013337"/>
          </a:xfrm>
        </p:grpSpPr>
        <p:sp>
          <p:nvSpPr>
            <p:cNvPr id="30" name="テキスト ボックス 29">
              <a:extLst>
                <a:ext uri="{FF2B5EF4-FFF2-40B4-BE49-F238E27FC236}">
                  <a16:creationId xmlns:a16="http://schemas.microsoft.com/office/drawing/2014/main" id="{B56CE00E-D625-6646-97F8-53E8DC199B33}"/>
                </a:ext>
              </a:extLst>
            </p:cNvPr>
            <p:cNvSpPr txBox="1"/>
            <p:nvPr/>
          </p:nvSpPr>
          <p:spPr>
            <a:xfrm>
              <a:off x="1487488" y="4941168"/>
              <a:ext cx="7407107" cy="1013332"/>
            </a:xfrm>
            <a:prstGeom prst="rect">
              <a:avLst/>
            </a:prstGeom>
            <a:noFill/>
            <a:ln w="28575">
              <a:solidFill>
                <a:srgbClr val="FF0000"/>
              </a:solidFill>
              <a:prstDash val="sysDot"/>
            </a:ln>
          </p:spPr>
          <p:txBody>
            <a:bodyPr wrap="square" rtlCol="0">
              <a:spAutoFit/>
            </a:bodyPr>
            <a:lstStyle/>
            <a:p>
              <a:endParaRPr kumimoji="1" lang="ja-JP" altLang="en-US"/>
            </a:p>
          </p:txBody>
        </p:sp>
        <p:sp>
          <p:nvSpPr>
            <p:cNvPr id="31" name="テキスト ボックス 30">
              <a:extLst>
                <a:ext uri="{FF2B5EF4-FFF2-40B4-BE49-F238E27FC236}">
                  <a16:creationId xmlns:a16="http://schemas.microsoft.com/office/drawing/2014/main" id="{439F66BF-12A9-8244-96AF-B679C77DB54A}"/>
                </a:ext>
              </a:extLst>
            </p:cNvPr>
            <p:cNvSpPr txBox="1"/>
            <p:nvPr/>
          </p:nvSpPr>
          <p:spPr>
            <a:xfrm>
              <a:off x="8953374" y="4941163"/>
              <a:ext cx="2222465" cy="867369"/>
            </a:xfrm>
            <a:prstGeom prst="rect">
              <a:avLst/>
            </a:prstGeom>
            <a:noFill/>
          </p:spPr>
          <p:txBody>
            <a:bodyPr wrap="square" rtlCol="0">
              <a:spAutoFit/>
            </a:bodyPr>
            <a:lstStyle/>
            <a:p>
              <a:r>
                <a:rPr kumimoji="1" lang="ja-JP" altLang="en-US" sz="1400">
                  <a:solidFill>
                    <a:srgbClr val="FF0000"/>
                  </a:solidFill>
                </a:rPr>
                <a:t>「漁業をする人」では不十分．例えば、家業として</a:t>
              </a:r>
              <a:r>
                <a:rPr lang="ja-JP" altLang="en-US" sz="1400">
                  <a:solidFill>
                    <a:srgbClr val="FF0000"/>
                  </a:solidFill>
                </a:rPr>
                <a:t>担い手がいて、小規模であれば必要ないかも知れない</a:t>
              </a:r>
              <a:endParaRPr lang="en-US" altLang="ja-JP" sz="1400" dirty="0">
                <a:solidFill>
                  <a:srgbClr val="FF0000"/>
                </a:solidFill>
              </a:endParaRPr>
            </a:p>
          </p:txBody>
        </p:sp>
      </p:grpSp>
    </p:spTree>
    <p:extLst>
      <p:ext uri="{BB962C8B-B14F-4D97-AF65-F5344CB8AC3E}">
        <p14:creationId xmlns:p14="http://schemas.microsoft.com/office/powerpoint/2010/main" val="40799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a:t>調査からわかったこと</a:t>
            </a:r>
            <a:endParaRPr/>
          </a:p>
        </p:txBody>
      </p:sp>
      <p:sp>
        <p:nvSpPr>
          <p:cNvPr id="84" name="Google Shape;84;p16"/>
          <p:cNvSpPr txBox="1">
            <a:spLocks noGrp="1"/>
          </p:cNvSpPr>
          <p:nvPr>
            <p:ph type="body" idx="1"/>
          </p:nvPr>
        </p:nvSpPr>
        <p:spPr>
          <a:xfrm>
            <a:off x="415600" y="1333433"/>
            <a:ext cx="11360800" cy="5031200"/>
          </a:xfrm>
          <a:prstGeom prst="rect">
            <a:avLst/>
          </a:prstGeom>
        </p:spPr>
        <p:txBody>
          <a:bodyPr spcFirstLastPara="1" vert="horz" wrap="square" lIns="121900" tIns="121900" rIns="121900" bIns="121900" rtlCol="0" anchor="t" anchorCtr="0">
            <a:noAutofit/>
          </a:bodyPr>
          <a:lstStyle/>
          <a:p>
            <a:pPr marL="593725" indent="-412750">
              <a:buNone/>
            </a:pPr>
            <a:r>
              <a:rPr lang="ja" altLang="en-US" sz="2400" b="1" dirty="0">
                <a:solidFill>
                  <a:srgbClr val="000000"/>
                </a:solidFill>
                <a:latin typeface="Meiryo UI" panose="020B0604030504040204" pitchFamily="34" charset="-128"/>
                <a:ea typeface="Meiryo UI" panose="020B0604030504040204" pitchFamily="34" charset="-128"/>
              </a:rPr>
              <a:t>１．海の問題はプラスチックごみだけではない</a:t>
            </a:r>
            <a:br>
              <a:rPr lang="ja" altLang="en-US" sz="2400" b="1" dirty="0">
                <a:latin typeface="Meiryo UI" panose="020B0604030504040204" pitchFamily="34" charset="-128"/>
                <a:ea typeface="Meiryo UI" panose="020B0604030504040204" pitchFamily="34" charset="-128"/>
              </a:rPr>
            </a:br>
            <a:r>
              <a:rPr lang="ja" sz="2800" dirty="0">
                <a:solidFill>
                  <a:srgbClr val="FF0000"/>
                </a:solidFill>
                <a:latin typeface="Meiryo UI" panose="020B0604030504040204" pitchFamily="34" charset="-128"/>
                <a:ea typeface="Meiryo UI" panose="020B0604030504040204" pitchFamily="34" charset="-128"/>
              </a:rPr>
              <a:t>水資源の問題</a:t>
            </a:r>
            <a:r>
              <a:rPr lang="ja" sz="2800" dirty="0">
                <a:latin typeface="Meiryo UI" panose="020B0604030504040204" pitchFamily="34" charset="-128"/>
                <a:ea typeface="Meiryo UI" panose="020B0604030504040204" pitchFamily="34" charset="-128"/>
              </a:rPr>
              <a:t>が非常に深刻</a:t>
            </a:r>
            <a:endParaRPr sz="2800" dirty="0">
              <a:latin typeface="Meiryo UI" panose="020B0604030504040204" pitchFamily="34" charset="-128"/>
              <a:ea typeface="Meiryo UI" panose="020B0604030504040204" pitchFamily="34" charset="-128"/>
            </a:endParaRPr>
          </a:p>
          <a:p>
            <a:pPr marL="625475" indent="-474663">
              <a:spcBef>
                <a:spcPts val="2133"/>
              </a:spcBef>
              <a:buNone/>
            </a:pPr>
            <a:r>
              <a:rPr lang="ja" altLang="en-US" sz="2400" b="1" dirty="0">
                <a:solidFill>
                  <a:srgbClr val="000000"/>
                </a:solidFill>
                <a:latin typeface="Meiryo UI" panose="020B0604030504040204" pitchFamily="34" charset="-128"/>
                <a:ea typeface="Meiryo UI" panose="020B0604030504040204" pitchFamily="34" charset="-128"/>
              </a:rPr>
              <a:t>２．科学的な管理漁業という面では、日本は海外に比べて遅れている</a:t>
            </a:r>
            <a:br>
              <a:rPr lang="ja" altLang="en-US" sz="2400" b="1" dirty="0">
                <a:latin typeface="Meiryo UI" panose="020B0604030504040204" pitchFamily="34" charset="-128"/>
                <a:ea typeface="Meiryo UI" panose="020B0604030504040204" pitchFamily="34" charset="-128"/>
              </a:rPr>
            </a:br>
            <a:r>
              <a:rPr lang="ja" sz="2800" dirty="0">
                <a:latin typeface="Meiryo UI" panose="020B0604030504040204" pitchFamily="34" charset="-128"/>
                <a:ea typeface="Meiryo UI" panose="020B0604030504040204" pitchFamily="34" charset="-128"/>
              </a:rPr>
              <a:t>ノルウェーは、管理漁業のための</a:t>
            </a:r>
            <a:r>
              <a:rPr lang="ja" sz="2800" dirty="0">
                <a:solidFill>
                  <a:srgbClr val="FF0000"/>
                </a:solidFill>
                <a:latin typeface="Meiryo UI" panose="020B0604030504040204" pitchFamily="34" charset="-128"/>
                <a:ea typeface="Meiryo UI" panose="020B0604030504040204" pitchFamily="34" charset="-128"/>
              </a:rPr>
              <a:t>デジタル化</a:t>
            </a:r>
            <a:r>
              <a:rPr lang="ja" altLang="en-US" sz="2800" dirty="0">
                <a:latin typeface="Meiryo UI" panose="020B0604030504040204" pitchFamily="34" charset="-128"/>
                <a:ea typeface="Meiryo UI" panose="020B0604030504040204" pitchFamily="34" charset="-128"/>
              </a:rPr>
              <a:t>を</a:t>
            </a:r>
            <a:r>
              <a:rPr lang="ja-JP" altLang="en-US" sz="2800">
                <a:latin typeface="Meiryo UI" panose="020B0604030504040204" pitchFamily="34" charset="-128"/>
                <a:ea typeface="Meiryo UI" panose="020B0604030504040204" pitchFamily="34" charset="-128"/>
              </a:rPr>
              <a:t>推進</a:t>
            </a:r>
            <a:endParaRPr lang="en-US" altLang="ja-JP" sz="2800" dirty="0">
              <a:latin typeface="Meiryo UI" panose="020B0604030504040204" pitchFamily="34" charset="-128"/>
              <a:ea typeface="Meiryo UI" panose="020B0604030504040204" pitchFamily="34" charset="-128"/>
            </a:endParaRPr>
          </a:p>
          <a:p>
            <a:pPr marL="625475" indent="-474663">
              <a:buNone/>
            </a:pPr>
            <a:r>
              <a:rPr lang="en-US" altLang="ja" sz="2800" dirty="0">
                <a:latin typeface="Meiryo UI" panose="020B0604030504040204" pitchFamily="34" charset="-128"/>
                <a:ea typeface="Meiryo UI" panose="020B0604030504040204" pitchFamily="34" charset="-128"/>
              </a:rPr>
              <a:t>	</a:t>
            </a:r>
            <a:r>
              <a:rPr lang="ja" altLang="en-US" sz="2800" dirty="0">
                <a:latin typeface="Meiryo UI" panose="020B0604030504040204" pitchFamily="34" charset="-128"/>
                <a:ea typeface="Meiryo UI" panose="020B0604030504040204" pitchFamily="34" charset="-128"/>
              </a:rPr>
              <a:t>漁業生産組合の</a:t>
            </a:r>
            <a:r>
              <a:rPr lang="en-US" altLang="ja" sz="2800" dirty="0">
                <a:latin typeface="Meiryo UI" panose="020B0604030504040204" pitchFamily="34" charset="-128"/>
                <a:ea typeface="Meiryo UI" panose="020B0604030504040204" pitchFamily="34" charset="-128"/>
              </a:rPr>
              <a:t>IT</a:t>
            </a:r>
            <a:r>
              <a:rPr lang="ja" altLang="en-US" sz="2800" dirty="0">
                <a:latin typeface="Meiryo UI" panose="020B0604030504040204" pitchFamily="34" charset="-128"/>
                <a:ea typeface="Meiryo UI" panose="020B0604030504040204" pitchFamily="34" charset="-128"/>
              </a:rPr>
              <a:t>部門の規模が大きく、</a:t>
            </a:r>
            <a:r>
              <a:rPr lang="en-US" altLang="ja" sz="2800" dirty="0">
                <a:solidFill>
                  <a:srgbClr val="FF0000"/>
                </a:solidFill>
                <a:latin typeface="Meiryo UI" panose="020B0604030504040204" pitchFamily="34" charset="-128"/>
                <a:ea typeface="Meiryo UI" panose="020B0604030504040204" pitchFamily="34" charset="-128"/>
              </a:rPr>
              <a:t>AI</a:t>
            </a:r>
            <a:r>
              <a:rPr lang="ja" altLang="en-US" sz="2800" dirty="0">
                <a:solidFill>
                  <a:srgbClr val="FF0000"/>
                </a:solidFill>
                <a:latin typeface="Meiryo UI" panose="020B0604030504040204" pitchFamily="34" charset="-128"/>
                <a:ea typeface="Meiryo UI" panose="020B0604030504040204" pitchFamily="34" charset="-128"/>
              </a:rPr>
              <a:t>を活用</a:t>
            </a:r>
            <a:endParaRPr sz="2800" dirty="0">
              <a:solidFill>
                <a:srgbClr val="FF0000"/>
              </a:solidFill>
              <a:latin typeface="Meiryo UI" panose="020B0604030504040204" pitchFamily="34" charset="-128"/>
              <a:ea typeface="Meiryo UI" panose="020B0604030504040204" pitchFamily="34" charset="-128"/>
            </a:endParaRPr>
          </a:p>
          <a:p>
            <a:pPr marL="625475" indent="-477838">
              <a:buNone/>
            </a:pPr>
            <a:endParaRPr lang="en-US" altLang="ja" sz="2400" b="1" dirty="0">
              <a:solidFill>
                <a:srgbClr val="000000"/>
              </a:solidFill>
              <a:latin typeface="Meiryo UI" panose="020B0604030504040204" pitchFamily="34" charset="-128"/>
              <a:ea typeface="Meiryo UI" panose="020B0604030504040204" pitchFamily="34" charset="-128"/>
            </a:endParaRPr>
          </a:p>
          <a:p>
            <a:pPr marL="625475" indent="-477838">
              <a:buNone/>
            </a:pPr>
            <a:r>
              <a:rPr lang="ja" altLang="en-US" sz="2400" b="1" dirty="0">
                <a:solidFill>
                  <a:srgbClr val="000000"/>
                </a:solidFill>
                <a:latin typeface="Meiryo UI" panose="020B0604030504040204" pitchFamily="34" charset="-128"/>
                <a:ea typeface="Meiryo UI" panose="020B0604030504040204" pitchFamily="34" charset="-128"/>
              </a:rPr>
              <a:t>３．漁場や漁獲高を予測するシステムも開発が進んでいる</a:t>
            </a:r>
            <a:br>
              <a:rPr lang="ja" altLang="en-US" sz="2400" b="1" dirty="0">
                <a:solidFill>
                  <a:srgbClr val="000000"/>
                </a:solidFill>
                <a:latin typeface="Meiryo UI" panose="020B0604030504040204" pitchFamily="34" charset="-128"/>
                <a:ea typeface="Meiryo UI" panose="020B0604030504040204" pitchFamily="34" charset="-128"/>
              </a:rPr>
            </a:br>
            <a:r>
              <a:rPr lang="ja" altLang="en-US" sz="2800" dirty="0">
                <a:latin typeface="Meiryo UI" panose="020B0604030504040204" pitchFamily="34" charset="-128"/>
                <a:ea typeface="Meiryo UI" panose="020B0604030504040204" pitchFamily="34" charset="-128"/>
              </a:rPr>
              <a:t>漁獲制限を守るため，</a:t>
            </a:r>
            <a:r>
              <a:rPr lang="ja" altLang="en-US" sz="2800" dirty="0">
                <a:solidFill>
                  <a:srgbClr val="FF0000"/>
                </a:solidFill>
                <a:latin typeface="Meiryo UI" panose="020B0604030504040204" pitchFamily="34" charset="-128"/>
                <a:ea typeface="Meiryo UI" panose="020B0604030504040204" pitchFamily="34" charset="-128"/>
              </a:rPr>
              <a:t>どこの漁場でどの魚種が</a:t>
            </a:r>
            <a:r>
              <a:rPr lang="ja" altLang="en-US" sz="2800" dirty="0">
                <a:latin typeface="Meiryo UI" panose="020B0604030504040204" pitchFamily="34" charset="-128"/>
                <a:ea typeface="Meiryo UI" panose="020B0604030504040204" pitchFamily="34" charset="-128"/>
              </a:rPr>
              <a:t>どれくらい獲れるかの予測</a:t>
            </a:r>
            <a:endParaRPr lang="en-US" altLang="ja" sz="2800" dirty="0">
              <a:latin typeface="Meiryo UI" panose="020B0604030504040204" pitchFamily="34" charset="-128"/>
              <a:ea typeface="Meiryo UI" panose="020B0604030504040204" pitchFamily="34" charset="-128"/>
            </a:endParaRPr>
          </a:p>
          <a:p>
            <a:pPr marL="625475" indent="-477838">
              <a:buNone/>
            </a:pPr>
            <a:r>
              <a:rPr lang="en-US" altLang="ja" sz="2800" dirty="0">
                <a:latin typeface="Meiryo UI" panose="020B0604030504040204" pitchFamily="34" charset="-128"/>
                <a:ea typeface="Meiryo UI" panose="020B0604030504040204" pitchFamily="34" charset="-128"/>
              </a:rPr>
              <a:t>	</a:t>
            </a:r>
            <a:r>
              <a:rPr lang="ja" altLang="en-US" sz="2800" dirty="0">
                <a:latin typeface="Meiryo UI" panose="020B0604030504040204" pitchFamily="34" charset="-128"/>
                <a:ea typeface="Meiryo UI" panose="020B0604030504040204" pitchFamily="34" charset="-128"/>
              </a:rPr>
              <a:t>漁獲量を全体で制御し、稚魚などを育て高値で取引される大物だけを獲る</a:t>
            </a:r>
            <a:endParaRPr lang="en-US" altLang="ja" sz="2800" dirty="0">
              <a:latin typeface="Meiryo UI" panose="020B0604030504040204" pitchFamily="34" charset="-128"/>
              <a:ea typeface="Meiryo UI" panose="020B0604030504040204" pitchFamily="34" charset="-128"/>
            </a:endParaRPr>
          </a:p>
          <a:p>
            <a:pPr marL="625475" indent="-477838">
              <a:buNone/>
            </a:pPr>
            <a:endParaRPr lang="en-US" altLang="ja" sz="2800" dirty="0">
              <a:latin typeface="Meiryo UI" panose="020B0604030504040204" pitchFamily="34" charset="-128"/>
              <a:ea typeface="Meiryo UI" panose="020B0604030504040204" pitchFamily="34" charset="-128"/>
            </a:endParaRPr>
          </a:p>
          <a:p>
            <a:pPr marL="625475" indent="-477838">
              <a:buNone/>
            </a:pPr>
            <a:r>
              <a:rPr lang="en-US" altLang="ja" sz="2800" dirty="0">
                <a:latin typeface="Meiryo UI" panose="020B0604030504040204" pitchFamily="34" charset="-128"/>
                <a:ea typeface="Meiryo UI" panose="020B0604030504040204" pitchFamily="34" charset="-128"/>
              </a:rPr>
              <a:t>	</a:t>
            </a:r>
            <a:r>
              <a:rPr lang="en-US" altLang="ja" sz="2800" dirty="0">
                <a:latin typeface="Meiryo UI" panose="020B0604030504040204" pitchFamily="34" charset="-128"/>
                <a:ea typeface="Meiryo UI" panose="020B0604030504040204" pitchFamily="34" charset="-128"/>
                <a:sym typeface="Wingdings" pitchFamily="2" charset="2"/>
              </a:rPr>
              <a:t></a:t>
            </a:r>
            <a:r>
              <a:rPr lang="ja" altLang="en-US" sz="2800" dirty="0">
                <a:latin typeface="Meiryo UI" panose="020B0604030504040204" pitchFamily="34" charset="-128"/>
                <a:ea typeface="Meiryo UI" panose="020B0604030504040204" pitchFamily="34" charset="-128"/>
              </a:rPr>
              <a:t>継続的な漁業が可能に！！</a:t>
            </a:r>
            <a:endParaRPr lang="en-US" altLang="ja" sz="2800" dirty="0">
              <a:latin typeface="Meiryo UI" panose="020B0604030504040204" pitchFamily="34" charset="-128"/>
              <a:ea typeface="Meiryo UI" panose="020B0604030504040204" pitchFamily="34" charset="-128"/>
            </a:endParaRPr>
          </a:p>
        </p:txBody>
      </p:sp>
      <p:sp>
        <p:nvSpPr>
          <p:cNvPr id="4" name="正方形/長方形 3">
            <a:extLst>
              <a:ext uri="{FF2B5EF4-FFF2-40B4-BE49-F238E27FC236}">
                <a16:creationId xmlns:a16="http://schemas.microsoft.com/office/drawing/2014/main" id="{A0E00FD8-7249-D747-9125-1641C4CC1BE8}"/>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Tree>
    <p:extLst>
      <p:ext uri="{BB962C8B-B14F-4D97-AF65-F5344CB8AC3E}">
        <p14:creationId xmlns:p14="http://schemas.microsoft.com/office/powerpoint/2010/main" val="70878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ja"/>
              <a:t>調査からわかったこと</a:t>
            </a:r>
            <a:endParaRPr/>
          </a:p>
        </p:txBody>
      </p:sp>
      <p:sp>
        <p:nvSpPr>
          <p:cNvPr id="84" name="Google Shape;84;p16"/>
          <p:cNvSpPr txBox="1">
            <a:spLocks noGrp="1"/>
          </p:cNvSpPr>
          <p:nvPr>
            <p:ph type="body" idx="1"/>
          </p:nvPr>
        </p:nvSpPr>
        <p:spPr>
          <a:xfrm>
            <a:off x="415600" y="1333433"/>
            <a:ext cx="11360800" cy="5031200"/>
          </a:xfrm>
          <a:prstGeom prst="rect">
            <a:avLst/>
          </a:prstGeom>
        </p:spPr>
        <p:txBody>
          <a:bodyPr spcFirstLastPara="1" vert="horz" wrap="square" lIns="121900" tIns="121900" rIns="121900" bIns="121900" rtlCol="0" anchor="t" anchorCtr="0">
            <a:noAutofit/>
          </a:bodyPr>
          <a:lstStyle/>
          <a:p>
            <a:pPr marL="593725" indent="-412750">
              <a:buNone/>
            </a:pPr>
            <a:r>
              <a:rPr lang="ja" altLang="en-US" sz="2400" b="1" dirty="0">
                <a:solidFill>
                  <a:srgbClr val="000000"/>
                </a:solidFill>
                <a:latin typeface="Meiryo UI" panose="020B0604030504040204" pitchFamily="34" charset="-128"/>
                <a:ea typeface="Meiryo UI" panose="020B0604030504040204" pitchFamily="34" charset="-128"/>
              </a:rPr>
              <a:t>１．</a:t>
            </a:r>
            <a:r>
              <a:rPr lang="ja" altLang="en-US" sz="2400" b="1" dirty="0">
                <a:latin typeface="Meiryo UI" panose="020B0604030504040204" pitchFamily="34" charset="-128"/>
                <a:ea typeface="Meiryo UI" panose="020B0604030504040204" pitchFamily="34" charset="-128"/>
              </a:rPr>
              <a:t>海の問題はプラスチックごみだけではない</a:t>
            </a:r>
            <a:br>
              <a:rPr lang="ja" altLang="en-US" sz="2400" b="1" dirty="0">
                <a:latin typeface="Meiryo UI" panose="020B0604030504040204" pitchFamily="34" charset="-128"/>
                <a:ea typeface="Meiryo UI" panose="020B0604030504040204" pitchFamily="34" charset="-128"/>
              </a:rPr>
            </a:br>
            <a:r>
              <a:rPr lang="ja" sz="2800" dirty="0">
                <a:latin typeface="Meiryo UI" panose="020B0604030504040204" pitchFamily="34" charset="-128"/>
                <a:ea typeface="Meiryo UI" panose="020B0604030504040204" pitchFamily="34" charset="-128"/>
              </a:rPr>
              <a:t>水資源の問題が非常に深刻</a:t>
            </a:r>
            <a:endParaRPr sz="2800" dirty="0">
              <a:latin typeface="Meiryo UI" panose="020B0604030504040204" pitchFamily="34" charset="-128"/>
              <a:ea typeface="Meiryo UI" panose="020B0604030504040204" pitchFamily="34" charset="-128"/>
            </a:endParaRPr>
          </a:p>
          <a:p>
            <a:pPr marL="625475" indent="-474663">
              <a:spcBef>
                <a:spcPts val="2133"/>
              </a:spcBef>
              <a:buNone/>
            </a:pPr>
            <a:r>
              <a:rPr lang="ja" altLang="en-US" sz="2400" b="1" dirty="0">
                <a:latin typeface="Meiryo UI" panose="020B0604030504040204" pitchFamily="34" charset="-128"/>
                <a:ea typeface="Meiryo UI" panose="020B0604030504040204" pitchFamily="34" charset="-128"/>
              </a:rPr>
              <a:t>２．科学的な管理漁業という面では、日本は海外に比べて遅れている</a:t>
            </a:r>
            <a:br>
              <a:rPr lang="ja" altLang="en-US" sz="2400" b="1" dirty="0">
                <a:latin typeface="Meiryo UI" panose="020B0604030504040204" pitchFamily="34" charset="-128"/>
                <a:ea typeface="Meiryo UI" panose="020B0604030504040204" pitchFamily="34" charset="-128"/>
              </a:rPr>
            </a:br>
            <a:r>
              <a:rPr lang="ja" sz="2800" dirty="0">
                <a:latin typeface="Meiryo UI" panose="020B0604030504040204" pitchFamily="34" charset="-128"/>
                <a:ea typeface="Meiryo UI" panose="020B0604030504040204" pitchFamily="34" charset="-128"/>
              </a:rPr>
              <a:t>ノルウェーは、管理漁業のためのデジタル化</a:t>
            </a:r>
            <a:r>
              <a:rPr lang="ja" altLang="en-US" sz="2800" dirty="0">
                <a:latin typeface="Meiryo UI" panose="020B0604030504040204" pitchFamily="34" charset="-128"/>
                <a:ea typeface="Meiryo UI" panose="020B0604030504040204" pitchFamily="34" charset="-128"/>
              </a:rPr>
              <a:t>を</a:t>
            </a:r>
            <a:r>
              <a:rPr lang="ja-JP" altLang="en-US" sz="2800">
                <a:latin typeface="Meiryo UI" panose="020B0604030504040204" pitchFamily="34" charset="-128"/>
                <a:ea typeface="Meiryo UI" panose="020B0604030504040204" pitchFamily="34" charset="-128"/>
              </a:rPr>
              <a:t>推進</a:t>
            </a:r>
            <a:endParaRPr lang="en-US" altLang="ja-JP" sz="2800" dirty="0">
              <a:latin typeface="Meiryo UI" panose="020B0604030504040204" pitchFamily="34" charset="-128"/>
              <a:ea typeface="Meiryo UI" panose="020B0604030504040204" pitchFamily="34" charset="-128"/>
            </a:endParaRPr>
          </a:p>
          <a:p>
            <a:pPr marL="625475" indent="-474663">
              <a:buNone/>
            </a:pPr>
            <a:r>
              <a:rPr lang="en-US" altLang="ja" sz="2800" dirty="0">
                <a:latin typeface="Meiryo UI" panose="020B0604030504040204" pitchFamily="34" charset="-128"/>
                <a:ea typeface="Meiryo UI" panose="020B0604030504040204" pitchFamily="34" charset="-128"/>
              </a:rPr>
              <a:t>	</a:t>
            </a:r>
            <a:r>
              <a:rPr lang="ja" altLang="en-US" sz="2800" dirty="0">
                <a:latin typeface="Meiryo UI" panose="020B0604030504040204" pitchFamily="34" charset="-128"/>
                <a:ea typeface="Meiryo UI" panose="020B0604030504040204" pitchFamily="34" charset="-128"/>
              </a:rPr>
              <a:t>漁業生産組合の</a:t>
            </a:r>
            <a:r>
              <a:rPr lang="en-US" altLang="ja" sz="2800" dirty="0">
                <a:latin typeface="Meiryo UI" panose="020B0604030504040204" pitchFamily="34" charset="-128"/>
                <a:ea typeface="Meiryo UI" panose="020B0604030504040204" pitchFamily="34" charset="-128"/>
              </a:rPr>
              <a:t>IT</a:t>
            </a:r>
            <a:r>
              <a:rPr lang="ja" altLang="en-US" sz="2800" dirty="0">
                <a:latin typeface="Meiryo UI" panose="020B0604030504040204" pitchFamily="34" charset="-128"/>
                <a:ea typeface="Meiryo UI" panose="020B0604030504040204" pitchFamily="34" charset="-128"/>
              </a:rPr>
              <a:t>部門の規模が大きく、</a:t>
            </a:r>
            <a:r>
              <a:rPr lang="en-US" altLang="ja" sz="2800" dirty="0">
                <a:latin typeface="Meiryo UI" panose="020B0604030504040204" pitchFamily="34" charset="-128"/>
                <a:ea typeface="Meiryo UI" panose="020B0604030504040204" pitchFamily="34" charset="-128"/>
              </a:rPr>
              <a:t>AI</a:t>
            </a:r>
            <a:r>
              <a:rPr lang="ja" altLang="en-US" sz="2800" dirty="0">
                <a:latin typeface="Meiryo UI" panose="020B0604030504040204" pitchFamily="34" charset="-128"/>
                <a:ea typeface="Meiryo UI" panose="020B0604030504040204" pitchFamily="34" charset="-128"/>
              </a:rPr>
              <a:t>を活用</a:t>
            </a:r>
            <a:endParaRPr sz="2800" dirty="0">
              <a:latin typeface="Meiryo UI" panose="020B0604030504040204" pitchFamily="34" charset="-128"/>
              <a:ea typeface="Meiryo UI" panose="020B0604030504040204" pitchFamily="34" charset="-128"/>
            </a:endParaRPr>
          </a:p>
          <a:p>
            <a:pPr marL="625475" indent="-477838">
              <a:buNone/>
            </a:pPr>
            <a:endParaRPr lang="en-US" altLang="ja" sz="2400" b="1" dirty="0">
              <a:latin typeface="Meiryo UI" panose="020B0604030504040204" pitchFamily="34" charset="-128"/>
              <a:ea typeface="Meiryo UI" panose="020B0604030504040204" pitchFamily="34" charset="-128"/>
            </a:endParaRPr>
          </a:p>
          <a:p>
            <a:pPr marL="625475" indent="-477838">
              <a:buNone/>
            </a:pPr>
            <a:r>
              <a:rPr lang="ja" altLang="en-US" sz="2400" b="1" dirty="0">
                <a:latin typeface="Meiryo UI" panose="020B0604030504040204" pitchFamily="34" charset="-128"/>
                <a:ea typeface="Meiryo UI" panose="020B0604030504040204" pitchFamily="34" charset="-128"/>
              </a:rPr>
              <a:t>３．漁場や漁獲高を予測するシステムも開発が進んでいる</a:t>
            </a:r>
            <a:br>
              <a:rPr lang="ja" altLang="en-US" sz="2400" b="1" dirty="0">
                <a:latin typeface="Meiryo UI" panose="020B0604030504040204" pitchFamily="34" charset="-128"/>
                <a:ea typeface="Meiryo UI" panose="020B0604030504040204" pitchFamily="34" charset="-128"/>
              </a:rPr>
            </a:br>
            <a:r>
              <a:rPr lang="ja" altLang="en-US" sz="2800" dirty="0">
                <a:latin typeface="Meiryo UI" panose="020B0604030504040204" pitchFamily="34" charset="-128"/>
                <a:ea typeface="Meiryo UI" panose="020B0604030504040204" pitchFamily="34" charset="-128"/>
              </a:rPr>
              <a:t>漁獲制限を守るため，どこの漁場でどの魚種がどれくらい獲れるかの予測</a:t>
            </a:r>
            <a:endParaRPr lang="en-US" altLang="ja" sz="2800" dirty="0">
              <a:latin typeface="Meiryo UI" panose="020B0604030504040204" pitchFamily="34" charset="-128"/>
              <a:ea typeface="Meiryo UI" panose="020B0604030504040204" pitchFamily="34" charset="-128"/>
            </a:endParaRPr>
          </a:p>
          <a:p>
            <a:pPr marL="625475" indent="-477838">
              <a:buNone/>
            </a:pPr>
            <a:r>
              <a:rPr lang="en-US" altLang="ja" sz="2800" dirty="0">
                <a:latin typeface="Meiryo UI" panose="020B0604030504040204" pitchFamily="34" charset="-128"/>
                <a:ea typeface="Meiryo UI" panose="020B0604030504040204" pitchFamily="34" charset="-128"/>
              </a:rPr>
              <a:t>	</a:t>
            </a:r>
            <a:r>
              <a:rPr lang="ja" altLang="en-US" sz="2800" dirty="0">
                <a:latin typeface="Meiryo UI" panose="020B0604030504040204" pitchFamily="34" charset="-128"/>
                <a:ea typeface="Meiryo UI" panose="020B0604030504040204" pitchFamily="34" charset="-128"/>
              </a:rPr>
              <a:t>漁獲量を全体で制御し、稚魚などを育て高値で取引される大物だけを獲る</a:t>
            </a:r>
            <a:endParaRPr lang="en-US" altLang="ja" sz="2800" dirty="0">
              <a:latin typeface="Meiryo UI" panose="020B0604030504040204" pitchFamily="34" charset="-128"/>
              <a:ea typeface="Meiryo UI" panose="020B0604030504040204" pitchFamily="34" charset="-128"/>
            </a:endParaRPr>
          </a:p>
          <a:p>
            <a:pPr marL="625475" indent="-477838">
              <a:buNone/>
            </a:pPr>
            <a:endParaRPr lang="en-US" altLang="ja" sz="2800" dirty="0">
              <a:latin typeface="Meiryo UI" panose="020B0604030504040204" pitchFamily="34" charset="-128"/>
              <a:ea typeface="Meiryo UI" panose="020B0604030504040204" pitchFamily="34" charset="-128"/>
            </a:endParaRPr>
          </a:p>
          <a:p>
            <a:pPr marL="625475" indent="-477838">
              <a:buNone/>
            </a:pPr>
            <a:r>
              <a:rPr lang="en-US" altLang="ja" sz="2800" dirty="0">
                <a:latin typeface="Meiryo UI" panose="020B0604030504040204" pitchFamily="34" charset="-128"/>
                <a:ea typeface="Meiryo UI" panose="020B0604030504040204" pitchFamily="34" charset="-128"/>
              </a:rPr>
              <a:t>	</a:t>
            </a:r>
            <a:r>
              <a:rPr lang="en-US" altLang="ja" sz="2800" dirty="0">
                <a:latin typeface="Meiryo UI" panose="020B0604030504040204" pitchFamily="34" charset="-128"/>
                <a:ea typeface="Meiryo UI" panose="020B0604030504040204" pitchFamily="34" charset="-128"/>
                <a:sym typeface="Wingdings" pitchFamily="2" charset="2"/>
              </a:rPr>
              <a:t></a:t>
            </a:r>
            <a:r>
              <a:rPr lang="ja" altLang="en-US" sz="2800" dirty="0">
                <a:latin typeface="Meiryo UI" panose="020B0604030504040204" pitchFamily="34" charset="-128"/>
                <a:ea typeface="Meiryo UI" panose="020B0604030504040204" pitchFamily="34" charset="-128"/>
              </a:rPr>
              <a:t>継続的な漁業が可能に！！</a:t>
            </a:r>
            <a:endParaRPr lang="en-US" altLang="ja" sz="2800" dirty="0">
              <a:latin typeface="Meiryo UI" panose="020B0604030504040204" pitchFamily="34" charset="-128"/>
              <a:ea typeface="Meiryo UI" panose="020B0604030504040204" pitchFamily="34" charset="-128"/>
            </a:endParaRPr>
          </a:p>
        </p:txBody>
      </p:sp>
      <p:sp>
        <p:nvSpPr>
          <p:cNvPr id="4" name="正方形/長方形 3">
            <a:extLst>
              <a:ext uri="{FF2B5EF4-FFF2-40B4-BE49-F238E27FC236}">
                <a16:creationId xmlns:a16="http://schemas.microsoft.com/office/drawing/2014/main" id="{A0E00FD8-7249-D747-9125-1641C4CC1BE8}"/>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grpSp>
        <p:nvGrpSpPr>
          <p:cNvPr id="5" name="グループ化 4">
            <a:extLst>
              <a:ext uri="{FF2B5EF4-FFF2-40B4-BE49-F238E27FC236}">
                <a16:creationId xmlns:a16="http://schemas.microsoft.com/office/drawing/2014/main" id="{C706C783-67A1-6643-9990-C5A92D1765A0}"/>
              </a:ext>
            </a:extLst>
          </p:cNvPr>
          <p:cNvGrpSpPr/>
          <p:nvPr/>
        </p:nvGrpSpPr>
        <p:grpSpPr>
          <a:xfrm>
            <a:off x="1055440" y="2924944"/>
            <a:ext cx="10635491" cy="720080"/>
            <a:chOff x="4007768" y="1827878"/>
            <a:chExt cx="10635491" cy="720080"/>
          </a:xfrm>
        </p:grpSpPr>
        <p:sp>
          <p:nvSpPr>
            <p:cNvPr id="6" name="正方形/長方形 5">
              <a:extLst>
                <a:ext uri="{FF2B5EF4-FFF2-40B4-BE49-F238E27FC236}">
                  <a16:creationId xmlns:a16="http://schemas.microsoft.com/office/drawing/2014/main" id="{04154604-AA82-8440-B7D0-CA1D66799694}"/>
                </a:ext>
              </a:extLst>
            </p:cNvPr>
            <p:cNvSpPr/>
            <p:nvPr/>
          </p:nvSpPr>
          <p:spPr>
            <a:xfrm>
              <a:off x="4007768" y="1827878"/>
              <a:ext cx="7272808" cy="34309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7" name="直線矢印コネクタ 6">
              <a:extLst>
                <a:ext uri="{FF2B5EF4-FFF2-40B4-BE49-F238E27FC236}">
                  <a16:creationId xmlns:a16="http://schemas.microsoft.com/office/drawing/2014/main" id="{FA2842F1-A291-8845-9AAF-9F68B74F5038}"/>
                </a:ext>
              </a:extLst>
            </p:cNvPr>
            <p:cNvCxnSpPr>
              <a:cxnSpLocks/>
            </p:cNvCxnSpPr>
            <p:nvPr/>
          </p:nvCxnSpPr>
          <p:spPr>
            <a:xfrm>
              <a:off x="11280576" y="1971894"/>
              <a:ext cx="424058" cy="188140"/>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EFC46A8-A602-8349-B820-8FEEC623C1E6}"/>
                </a:ext>
              </a:extLst>
            </p:cNvPr>
            <p:cNvSpPr txBox="1"/>
            <p:nvPr/>
          </p:nvSpPr>
          <p:spPr>
            <a:xfrm>
              <a:off x="11704634" y="1901627"/>
              <a:ext cx="2938625" cy="646331"/>
            </a:xfrm>
            <a:prstGeom prst="rect">
              <a:avLst/>
            </a:prstGeom>
            <a:noFill/>
            <a:ln>
              <a:noFill/>
            </a:ln>
          </p:spPr>
          <p:txBody>
            <a:bodyPr wrap="none" rtlCol="0">
              <a:spAutoFit/>
            </a:bodyPr>
            <a:lstStyle/>
            <a:p>
              <a:r>
                <a:rPr lang="ja-JP" altLang="en-US">
                  <a:solidFill>
                    <a:srgbClr val="0000FF"/>
                  </a:solidFill>
                </a:rPr>
                <a:t>どれくらい</a:t>
              </a:r>
              <a:r>
                <a:rPr kumimoji="1" lang="ja-JP" altLang="en-US">
                  <a:solidFill>
                    <a:srgbClr val="0000FF"/>
                  </a:solidFill>
                </a:rPr>
                <a:t>遅れているのか？</a:t>
              </a:r>
              <a:endParaRPr kumimoji="1" lang="en-US" altLang="ja-JP" dirty="0">
                <a:solidFill>
                  <a:srgbClr val="0000FF"/>
                </a:solidFill>
              </a:endParaRPr>
            </a:p>
            <a:p>
              <a:r>
                <a:rPr lang="ja-JP" altLang="en-US">
                  <a:solidFill>
                    <a:srgbClr val="0000FF"/>
                  </a:solidFill>
                </a:rPr>
                <a:t>　　数値やグラフが欲しい</a:t>
              </a:r>
              <a:endParaRPr kumimoji="1" lang="ja-JP" altLang="en-US">
                <a:solidFill>
                  <a:srgbClr val="0000FF"/>
                </a:solidFill>
              </a:endParaRPr>
            </a:p>
          </p:txBody>
        </p:sp>
      </p:grpSp>
      <p:grpSp>
        <p:nvGrpSpPr>
          <p:cNvPr id="10" name="グループ化 9">
            <a:extLst>
              <a:ext uri="{FF2B5EF4-FFF2-40B4-BE49-F238E27FC236}">
                <a16:creationId xmlns:a16="http://schemas.microsoft.com/office/drawing/2014/main" id="{48D5D440-3852-AE4F-87F0-7BD747BD358C}"/>
              </a:ext>
            </a:extLst>
          </p:cNvPr>
          <p:cNvGrpSpPr/>
          <p:nvPr/>
        </p:nvGrpSpPr>
        <p:grpSpPr>
          <a:xfrm>
            <a:off x="3527492" y="3356992"/>
            <a:ext cx="8161352" cy="1006371"/>
            <a:chOff x="4583832" y="3735277"/>
            <a:chExt cx="8161352" cy="1006371"/>
          </a:xfrm>
        </p:grpSpPr>
        <p:sp>
          <p:nvSpPr>
            <p:cNvPr id="11" name="正方形/長方形 10">
              <a:extLst>
                <a:ext uri="{FF2B5EF4-FFF2-40B4-BE49-F238E27FC236}">
                  <a16:creationId xmlns:a16="http://schemas.microsoft.com/office/drawing/2014/main" id="{BD59FD6A-2E1D-4B4E-BBC6-47A95B90451A}"/>
                </a:ext>
              </a:extLst>
            </p:cNvPr>
            <p:cNvSpPr/>
            <p:nvPr/>
          </p:nvSpPr>
          <p:spPr>
            <a:xfrm>
              <a:off x="4583832" y="3735277"/>
              <a:ext cx="5040560" cy="360042"/>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ndParaRPr>
            </a:p>
          </p:txBody>
        </p:sp>
        <p:sp>
          <p:nvSpPr>
            <p:cNvPr id="12" name="テキスト ボックス 11">
              <a:extLst>
                <a:ext uri="{FF2B5EF4-FFF2-40B4-BE49-F238E27FC236}">
                  <a16:creationId xmlns:a16="http://schemas.microsoft.com/office/drawing/2014/main" id="{C24F71F9-DEE0-B74E-A22E-BA398F32B453}"/>
                </a:ext>
              </a:extLst>
            </p:cNvPr>
            <p:cNvSpPr txBox="1"/>
            <p:nvPr/>
          </p:nvSpPr>
          <p:spPr>
            <a:xfrm>
              <a:off x="9168564" y="4095317"/>
              <a:ext cx="3576620" cy="646331"/>
            </a:xfrm>
            <a:prstGeom prst="rect">
              <a:avLst/>
            </a:prstGeom>
            <a:noFill/>
            <a:ln>
              <a:solidFill>
                <a:srgbClr val="0000FF"/>
              </a:solidFill>
            </a:ln>
          </p:spPr>
          <p:txBody>
            <a:bodyPr wrap="none" rtlCol="0">
              <a:spAutoFit/>
            </a:bodyPr>
            <a:lstStyle/>
            <a:p>
              <a:r>
                <a:rPr lang="ja-JP" altLang="en-US">
                  <a:solidFill>
                    <a:srgbClr val="0000FF"/>
                  </a:solidFill>
                </a:rPr>
                <a:t>どれくらいの規模か？</a:t>
              </a:r>
              <a:endParaRPr lang="en-US" altLang="ja-JP" dirty="0">
                <a:solidFill>
                  <a:srgbClr val="0000FF"/>
                </a:solidFill>
              </a:endParaRPr>
            </a:p>
            <a:p>
              <a:r>
                <a:rPr lang="ja-JP" altLang="en-US">
                  <a:solidFill>
                    <a:srgbClr val="0000FF"/>
                  </a:solidFill>
                </a:rPr>
                <a:t>どれくらいの人が活用しているか？</a:t>
              </a:r>
              <a:endParaRPr kumimoji="1" lang="ja-JP" altLang="en-US">
                <a:solidFill>
                  <a:srgbClr val="0000FF"/>
                </a:solidFill>
              </a:endParaRPr>
            </a:p>
          </p:txBody>
        </p:sp>
      </p:grpSp>
      <p:grpSp>
        <p:nvGrpSpPr>
          <p:cNvPr id="13" name="グループ化 12">
            <a:extLst>
              <a:ext uri="{FF2B5EF4-FFF2-40B4-BE49-F238E27FC236}">
                <a16:creationId xmlns:a16="http://schemas.microsoft.com/office/drawing/2014/main" id="{CD367373-207F-C44A-9DB4-7904D9969EEA}"/>
              </a:ext>
            </a:extLst>
          </p:cNvPr>
          <p:cNvGrpSpPr/>
          <p:nvPr/>
        </p:nvGrpSpPr>
        <p:grpSpPr>
          <a:xfrm>
            <a:off x="1487488" y="5715468"/>
            <a:ext cx="8784976" cy="828460"/>
            <a:chOff x="5901838" y="3675690"/>
            <a:chExt cx="8784976" cy="828460"/>
          </a:xfrm>
        </p:grpSpPr>
        <p:sp>
          <p:nvSpPr>
            <p:cNvPr id="14" name="正方形/長方形 13">
              <a:extLst>
                <a:ext uri="{FF2B5EF4-FFF2-40B4-BE49-F238E27FC236}">
                  <a16:creationId xmlns:a16="http://schemas.microsoft.com/office/drawing/2014/main" id="{52FEAD83-B66E-E644-839D-7221569CD580}"/>
                </a:ext>
              </a:extLst>
            </p:cNvPr>
            <p:cNvSpPr/>
            <p:nvPr/>
          </p:nvSpPr>
          <p:spPr>
            <a:xfrm>
              <a:off x="5901838" y="3675690"/>
              <a:ext cx="4104456" cy="479216"/>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ndParaRPr>
            </a:p>
          </p:txBody>
        </p:sp>
        <p:sp>
          <p:nvSpPr>
            <p:cNvPr id="15" name="テキスト ボックス 14">
              <a:extLst>
                <a:ext uri="{FF2B5EF4-FFF2-40B4-BE49-F238E27FC236}">
                  <a16:creationId xmlns:a16="http://schemas.microsoft.com/office/drawing/2014/main" id="{05DF935B-FB02-6D45-810A-A6F839DF2425}"/>
                </a:ext>
              </a:extLst>
            </p:cNvPr>
            <p:cNvSpPr txBox="1"/>
            <p:nvPr/>
          </p:nvSpPr>
          <p:spPr>
            <a:xfrm>
              <a:off x="10034578" y="3765486"/>
              <a:ext cx="4652236" cy="738664"/>
            </a:xfrm>
            <a:prstGeom prst="rect">
              <a:avLst/>
            </a:prstGeom>
            <a:noFill/>
          </p:spPr>
          <p:txBody>
            <a:bodyPr wrap="none" rtlCol="0">
              <a:spAutoFit/>
            </a:bodyPr>
            <a:lstStyle/>
            <a:p>
              <a:r>
                <a:rPr lang="ja-JP" altLang="en-US">
                  <a:solidFill>
                    <a:srgbClr val="0000FF"/>
                  </a:solidFill>
                </a:rPr>
                <a:t>数値的・定量的な目標が設定できないのか？</a:t>
              </a:r>
              <a:endParaRPr lang="en-US" altLang="ja-JP" dirty="0">
                <a:solidFill>
                  <a:srgbClr val="0000FF"/>
                </a:solidFill>
              </a:endParaRPr>
            </a:p>
            <a:p>
              <a:r>
                <a:rPr lang="en-US" altLang="ja-JP" sz="2400" dirty="0">
                  <a:solidFill>
                    <a:srgbClr val="FF0000"/>
                  </a:solidFill>
                  <a:sym typeface="Wingdings" pitchFamily="2" charset="2"/>
                </a:rPr>
                <a:t> </a:t>
              </a:r>
              <a:r>
                <a:rPr lang="en-US" altLang="ja-JP" sz="2400" dirty="0">
                  <a:solidFill>
                    <a:srgbClr val="FF0000"/>
                  </a:solidFill>
                </a:rPr>
                <a:t>KPI</a:t>
              </a:r>
              <a:r>
                <a:rPr lang="ja-JP" altLang="en-US" sz="2400">
                  <a:solidFill>
                    <a:srgbClr val="FF0000"/>
                  </a:solidFill>
                </a:rPr>
                <a:t>：</a:t>
              </a:r>
              <a:r>
                <a:rPr lang="en-US" altLang="ja-JP" sz="2400" dirty="0">
                  <a:solidFill>
                    <a:srgbClr val="FF0000"/>
                  </a:solidFill>
                </a:rPr>
                <a:t>Key Performance Indicator</a:t>
              </a:r>
            </a:p>
          </p:txBody>
        </p:sp>
      </p:grpSp>
    </p:spTree>
    <p:extLst>
      <p:ext uri="{BB962C8B-B14F-4D97-AF65-F5344CB8AC3E}">
        <p14:creationId xmlns:p14="http://schemas.microsoft.com/office/powerpoint/2010/main" val="17681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p:txBody>
          <a:bodyPr>
            <a:normAutofit fontScale="92500" lnSpcReduction="20000"/>
          </a:bodyPr>
          <a:lstStyle/>
          <a:p>
            <a:r>
              <a:rPr lang="ja-JP" altLang="en-US"/>
              <a:t>データサイエンスの</a:t>
            </a:r>
            <a:r>
              <a:rPr lang="en" altLang="ja-JP" dirty="0"/>
              <a:t>SDGs</a:t>
            </a:r>
            <a:r>
              <a:rPr lang="ja-JP" altLang="en-US"/>
              <a:t>への</a:t>
            </a:r>
            <a:r>
              <a:rPr lang="ja-JP" altLang="en-US">
                <a:solidFill>
                  <a:srgbClr val="FF0000"/>
                </a:solidFill>
              </a:rPr>
              <a:t>適用事例の探索</a:t>
            </a:r>
            <a:r>
              <a:rPr lang="ja-JP" altLang="en-US"/>
              <a:t>がメインです．</a:t>
            </a:r>
          </a:p>
          <a:p>
            <a:pPr lvl="1"/>
            <a:r>
              <a:rPr lang="ja-JP" altLang="en-US"/>
              <a:t>既に実施されている、または実施中の取り組みを調べてください．</a:t>
            </a:r>
          </a:p>
          <a:p>
            <a:pPr lvl="1"/>
            <a:r>
              <a:rPr lang="ja-JP" altLang="en-US"/>
              <a:t>技術は事例で利用されている技術です．（「</a:t>
            </a:r>
            <a:r>
              <a:rPr lang="en-US" altLang="ja-JP" dirty="0"/>
              <a:t>AI</a:t>
            </a:r>
            <a:r>
              <a:rPr lang="ja-JP" altLang="en-US"/>
              <a:t>」も可．調べられる範囲で）</a:t>
            </a:r>
            <a:endParaRPr lang="en-US" altLang="ja-JP" dirty="0"/>
          </a:p>
          <a:p>
            <a:pPr lvl="1"/>
            <a:endParaRPr lang="en-US" altLang="ja-JP" dirty="0"/>
          </a:p>
          <a:p>
            <a:r>
              <a:rPr lang="ja-JP" altLang="en-US"/>
              <a:t>スライド資料は</a:t>
            </a:r>
            <a:r>
              <a:rPr lang="ja-JP" altLang="en-US">
                <a:solidFill>
                  <a:srgbClr val="FF0000"/>
                </a:solidFill>
              </a:rPr>
              <a:t>グループで一つ</a:t>
            </a:r>
            <a:r>
              <a:rPr lang="ja-JP" altLang="en-US"/>
              <a:t>にまとめてください．</a:t>
            </a:r>
            <a:endParaRPr lang="en-US" altLang="ja-JP" dirty="0"/>
          </a:p>
          <a:p>
            <a:pPr lvl="1"/>
            <a:r>
              <a:rPr lang="ja-JP" altLang="en-US"/>
              <a:t>発表内容や必要な資料をグループで相談してください．</a:t>
            </a:r>
            <a:endParaRPr lang="en-US" altLang="ja-JP" dirty="0"/>
          </a:p>
          <a:p>
            <a:pPr lvl="1"/>
            <a:r>
              <a:rPr lang="ja-JP" altLang="en-US"/>
              <a:t>データに基づいて説明ができるようにストーリーを考えてください．</a:t>
            </a:r>
            <a:endParaRPr lang="en-US" altLang="ja-JP" dirty="0"/>
          </a:p>
          <a:p>
            <a:pPr lvl="1"/>
            <a:endParaRPr lang="en-US" altLang="ja-JP" dirty="0"/>
          </a:p>
          <a:p>
            <a:r>
              <a:rPr lang="ja-JP" altLang="en-US"/>
              <a:t>発表は</a:t>
            </a:r>
            <a:r>
              <a:rPr lang="ja-JP" altLang="en-US">
                <a:solidFill>
                  <a:srgbClr val="FF0000"/>
                </a:solidFill>
              </a:rPr>
              <a:t>各自がグループ共通のスライド</a:t>
            </a:r>
            <a:r>
              <a:rPr lang="ja-JP" altLang="en-US"/>
              <a:t>で実施します．</a:t>
            </a:r>
            <a:endParaRPr lang="en-US" altLang="ja-JP" dirty="0"/>
          </a:p>
          <a:p>
            <a:pPr lvl="1"/>
            <a:r>
              <a:rPr lang="ja-JP" altLang="en-US"/>
              <a:t>グループで共通の発表原稿を作っても良いですが，各自でオリジナルの発表原稿を作っても構いません．</a:t>
            </a:r>
            <a:endParaRPr lang="en-US" altLang="ja-JP" dirty="0"/>
          </a:p>
          <a:p>
            <a:pPr lvl="1"/>
            <a:r>
              <a:rPr lang="ja-JP" altLang="en-US"/>
              <a:t>時間に余裕があるなら，想定問答集を作っても良いかも知れません．</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lstStyle/>
          <a:p>
            <a:r>
              <a:rPr lang="ja-JP" altLang="en-US"/>
              <a:t>スライド資料の作成と発表について</a:t>
            </a:r>
          </a:p>
        </p:txBody>
      </p:sp>
      <p:sp>
        <p:nvSpPr>
          <p:cNvPr id="4" name="スライド番号プレースホルダー 3">
            <a:extLst>
              <a:ext uri="{FF2B5EF4-FFF2-40B4-BE49-F238E27FC236}">
                <a16:creationId xmlns:a16="http://schemas.microsoft.com/office/drawing/2014/main" id="{C2EFF87D-E422-B043-A794-99E481C9DC70}"/>
              </a:ext>
            </a:extLst>
          </p:cNvPr>
          <p:cNvSpPr>
            <a:spLocks noGrp="1"/>
          </p:cNvSpPr>
          <p:nvPr>
            <p:ph type="sldNum" sz="quarter" idx="12"/>
          </p:nvPr>
        </p:nvSpPr>
        <p:spPr/>
        <p:txBody>
          <a:bodyPr/>
          <a:lstStyle/>
          <a:p>
            <a:fld id="{AC026BDF-97B0-402E-8580-15579999136A}" type="slidenum">
              <a:rPr lang="ja-JP" altLang="en-US" smtClean="0"/>
              <a:pPr/>
              <a:t>23</a:t>
            </a:fld>
            <a:endParaRPr lang="ja-JP" altLang="en-US"/>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p:txBody>
          <a:bodyPr/>
          <a:lstStyle/>
          <a:p>
            <a:r>
              <a:rPr lang="ja-JP" altLang="en-US"/>
              <a:t>活用事例の調査内容と検索の方法</a:t>
            </a:r>
            <a:endParaRPr lang="en-US" altLang="ja-JP" dirty="0"/>
          </a:p>
        </p:txBody>
      </p:sp>
    </p:spTree>
    <p:extLst>
      <p:ext uri="{BB962C8B-B14F-4D97-AF65-F5344CB8AC3E}">
        <p14:creationId xmlns:p14="http://schemas.microsoft.com/office/powerpoint/2010/main" val="62571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17C4F4E-5B18-FD4F-A796-479F08CE1301}"/>
              </a:ext>
            </a:extLst>
          </p:cNvPr>
          <p:cNvSpPr>
            <a:spLocks noGrp="1"/>
          </p:cNvSpPr>
          <p:nvPr>
            <p:ph type="title"/>
          </p:nvPr>
        </p:nvSpPr>
        <p:spPr/>
        <p:txBody>
          <a:bodyPr/>
          <a:lstStyle/>
          <a:p>
            <a:r>
              <a:rPr kumimoji="1" lang="ja-JP" altLang="en-US"/>
              <a:t>検索方法について</a:t>
            </a:r>
            <a:r>
              <a:rPr lang="ja-JP" altLang="en-US"/>
              <a:t>（再掲）</a:t>
            </a:r>
            <a:endParaRPr kumimoji="1" lang="ja-JP" altLang="en-US"/>
          </a:p>
        </p:txBody>
      </p:sp>
      <p:sp>
        <p:nvSpPr>
          <p:cNvPr id="5" name="スライド番号プレースホルダー 4">
            <a:extLst>
              <a:ext uri="{FF2B5EF4-FFF2-40B4-BE49-F238E27FC236}">
                <a16:creationId xmlns:a16="http://schemas.microsoft.com/office/drawing/2014/main" id="{019BBA69-DA2C-D947-B9E9-6E633E65A1D9}"/>
              </a:ext>
            </a:extLst>
          </p:cNvPr>
          <p:cNvSpPr>
            <a:spLocks noGrp="1"/>
          </p:cNvSpPr>
          <p:nvPr>
            <p:ph type="sldNum" sz="quarter" idx="12"/>
          </p:nvPr>
        </p:nvSpPr>
        <p:spPr/>
        <p:txBody>
          <a:bodyPr/>
          <a:lstStyle/>
          <a:p>
            <a:fld id="{AC026BDF-97B0-402E-8580-15579999136A}" type="slidenum">
              <a:rPr lang="ja-JP" altLang="en-US" smtClean="0"/>
              <a:pPr/>
              <a:t>24</a:t>
            </a:fld>
            <a:endParaRPr lang="ja-JP" altLang="en-US"/>
          </a:p>
        </p:txBody>
      </p:sp>
      <p:sp>
        <p:nvSpPr>
          <p:cNvPr id="6" name="テキスト プレースホルダー 5">
            <a:extLst>
              <a:ext uri="{FF2B5EF4-FFF2-40B4-BE49-F238E27FC236}">
                <a16:creationId xmlns:a16="http://schemas.microsoft.com/office/drawing/2014/main" id="{94C1AF93-D98F-114A-B5F2-45C84CB07EC9}"/>
              </a:ext>
            </a:extLst>
          </p:cNvPr>
          <p:cNvSpPr>
            <a:spLocks noGrp="1"/>
          </p:cNvSpPr>
          <p:nvPr>
            <p:ph type="body" sz="quarter" idx="14"/>
          </p:nvPr>
        </p:nvSpPr>
        <p:spPr/>
        <p:txBody>
          <a:bodyPr/>
          <a:lstStyle/>
          <a:p>
            <a:r>
              <a:rPr lang="ja-JP" altLang="en-US"/>
              <a:t>活用事例の調査内容と検索の方法</a:t>
            </a:r>
            <a:endParaRPr kumimoji="1" lang="ja-JP" altLang="en-US"/>
          </a:p>
        </p:txBody>
      </p:sp>
      <p:sp>
        <p:nvSpPr>
          <p:cNvPr id="2" name="コンテンツ プレースホルダー 1">
            <a:extLst>
              <a:ext uri="{FF2B5EF4-FFF2-40B4-BE49-F238E27FC236}">
                <a16:creationId xmlns:a16="http://schemas.microsoft.com/office/drawing/2014/main" id="{22AB8E43-9CE7-FB49-8F46-F394133FBAC5}"/>
              </a:ext>
            </a:extLst>
          </p:cNvPr>
          <p:cNvSpPr>
            <a:spLocks noGrp="1"/>
          </p:cNvSpPr>
          <p:nvPr>
            <p:ph idx="1"/>
          </p:nvPr>
        </p:nvSpPr>
        <p:spPr>
          <a:xfrm>
            <a:off x="527382" y="1281288"/>
            <a:ext cx="6072675" cy="5316064"/>
          </a:xfrm>
        </p:spPr>
        <p:txBody>
          <a:bodyPr>
            <a:normAutofit fontScale="92500"/>
          </a:bodyPr>
          <a:lstStyle/>
          <a:p>
            <a:r>
              <a:rPr kumimoji="1" lang="ja-JP" altLang="en-US"/>
              <a:t>検索キーワードの例</a:t>
            </a:r>
            <a:endParaRPr kumimoji="1" lang="en-US" altLang="ja-JP" dirty="0"/>
          </a:p>
          <a:p>
            <a:pPr lvl="1"/>
            <a:r>
              <a:rPr lang="en-US" altLang="ja-JP" dirty="0"/>
              <a:t>SDGs</a:t>
            </a:r>
          </a:p>
          <a:p>
            <a:pPr lvl="1"/>
            <a:r>
              <a:rPr kumimoji="1" lang="ja-JP" altLang="en-US"/>
              <a:t>ターゲットの目標番号、名前（</a:t>
            </a:r>
            <a:r>
              <a:rPr kumimoji="1" lang="en-US" altLang="ja-JP" dirty="0"/>
              <a:t>Goal</a:t>
            </a:r>
            <a:r>
              <a:rPr kumimoji="1" lang="ja-JP" altLang="en-US"/>
              <a:t>）</a:t>
            </a:r>
            <a:endParaRPr kumimoji="1" lang="en-US" altLang="ja-JP" dirty="0"/>
          </a:p>
          <a:p>
            <a:pPr lvl="1"/>
            <a:r>
              <a:rPr kumimoji="1" lang="ja-JP" altLang="en-US"/>
              <a:t>“データ分析“、”データサイエンス”、</a:t>
            </a:r>
            <a:endParaRPr kumimoji="1" lang="en-US" altLang="ja-JP" dirty="0"/>
          </a:p>
          <a:p>
            <a:pPr marL="457200" lvl="1" indent="0">
              <a:buNone/>
            </a:pPr>
            <a:r>
              <a:rPr lang="ja-JP" altLang="en-US"/>
              <a:t>　</a:t>
            </a:r>
            <a:r>
              <a:rPr kumimoji="1" lang="ja-JP" altLang="en-US"/>
              <a:t>“機械学習”、</a:t>
            </a:r>
            <a:r>
              <a:rPr kumimoji="1" lang="en-US" altLang="ja-JP" dirty="0"/>
              <a:t>”Society5.0”</a:t>
            </a:r>
          </a:p>
          <a:p>
            <a:pPr lvl="1"/>
            <a:r>
              <a:rPr lang="ja-JP" altLang="en-US"/>
              <a:t>事例、取組、課題、　解決策</a:t>
            </a:r>
            <a:r>
              <a:rPr lang="en-US" altLang="ja-JP" dirty="0"/>
              <a:t> </a:t>
            </a:r>
            <a:r>
              <a:rPr lang="ja-JP" altLang="en-US"/>
              <a:t>など．</a:t>
            </a:r>
            <a:endParaRPr lang="en-US" altLang="ja-JP" dirty="0"/>
          </a:p>
          <a:p>
            <a:pPr lvl="2"/>
            <a:endParaRPr kumimoji="1" lang="en-US" altLang="ja-JP" dirty="0">
              <a:solidFill>
                <a:srgbClr val="C00000"/>
              </a:solidFill>
            </a:endParaRPr>
          </a:p>
          <a:p>
            <a:pPr lvl="2"/>
            <a:endParaRPr lang="en-US" altLang="ja-JP" dirty="0">
              <a:solidFill>
                <a:srgbClr val="C00000"/>
              </a:solidFill>
            </a:endParaRPr>
          </a:p>
          <a:p>
            <a:pPr lvl="2"/>
            <a:endParaRPr kumimoji="1" lang="en-US" altLang="ja-JP" dirty="0">
              <a:solidFill>
                <a:srgbClr val="C00000"/>
              </a:solidFill>
            </a:endParaRPr>
          </a:p>
          <a:p>
            <a:pPr>
              <a:buFont typeface="Wingdings" pitchFamily="2" charset="2"/>
              <a:buChar char="è"/>
            </a:pPr>
            <a:r>
              <a:rPr lang="en-US" altLang="ja-JP" dirty="0">
                <a:solidFill>
                  <a:srgbClr val="C00000"/>
                </a:solidFill>
                <a:sym typeface="Wingdings" pitchFamily="2" charset="2"/>
              </a:rPr>
              <a:t> </a:t>
            </a:r>
            <a:r>
              <a:rPr kumimoji="1" lang="ja-JP" altLang="en-US">
                <a:solidFill>
                  <a:srgbClr val="C00000"/>
                </a:solidFill>
                <a:sym typeface="Wingdings" pitchFamily="2" charset="2"/>
              </a:rPr>
              <a:t>検索を進める中でキーワードを</a:t>
            </a:r>
            <a:endParaRPr kumimoji="1" lang="en-US" altLang="ja-JP" dirty="0">
              <a:solidFill>
                <a:srgbClr val="C00000"/>
              </a:solidFill>
              <a:sym typeface="Wingdings" pitchFamily="2" charset="2"/>
            </a:endParaRPr>
          </a:p>
          <a:p>
            <a:pPr marL="0" indent="0">
              <a:buNone/>
            </a:pPr>
            <a:r>
              <a:rPr kumimoji="1" lang="ja-JP" altLang="en-US">
                <a:solidFill>
                  <a:srgbClr val="C00000"/>
                </a:solidFill>
                <a:sym typeface="Wingdings" pitchFamily="2" charset="2"/>
              </a:rPr>
              <a:t>　　さらに精査・追加</a:t>
            </a:r>
            <a:endParaRPr kumimoji="1" lang="en-US" altLang="ja-JP" dirty="0">
              <a:solidFill>
                <a:srgbClr val="C00000"/>
              </a:solidFill>
            </a:endParaRPr>
          </a:p>
        </p:txBody>
      </p:sp>
      <p:sp>
        <p:nvSpPr>
          <p:cNvPr id="14" name="テキスト ボックス 13">
            <a:extLst>
              <a:ext uri="{FF2B5EF4-FFF2-40B4-BE49-F238E27FC236}">
                <a16:creationId xmlns:a16="http://schemas.microsoft.com/office/drawing/2014/main" id="{7F56E991-78BB-B84B-A2CE-260C27E195D0}"/>
              </a:ext>
            </a:extLst>
          </p:cNvPr>
          <p:cNvSpPr txBox="1"/>
          <p:nvPr/>
        </p:nvSpPr>
        <p:spPr>
          <a:xfrm>
            <a:off x="955301" y="4373999"/>
            <a:ext cx="5140699" cy="783193"/>
          </a:xfrm>
          <a:prstGeom prst="roundRect">
            <a:avLst/>
          </a:prstGeom>
          <a:solidFill>
            <a:schemeClr val="bg1"/>
          </a:solidFill>
          <a:ln>
            <a:solidFill>
              <a:schemeClr val="tx2"/>
            </a:solidFill>
          </a:ln>
          <a:effectLst>
            <a:innerShdw blurRad="63500" dist="50800" dir="13500000">
              <a:prstClr val="black">
                <a:alpha val="50000"/>
              </a:prstClr>
            </a:innerShdw>
          </a:effectLst>
        </p:spPr>
        <p:txBody>
          <a:bodyPr wrap="none" rtlCol="0">
            <a:spAutoFit/>
          </a:bodyPr>
          <a:lstStyle/>
          <a:p>
            <a:r>
              <a:rPr lang="ja-JP" altLang="en-US" sz="200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・単語や語句を引用符で囲むと</a:t>
            </a:r>
            <a:r>
              <a:rPr kumimoji="1" lang="ja-JP" altLang="en-US" sz="2000">
                <a:ln w="0"/>
                <a:solidFill>
                  <a:srgbClr val="C00000"/>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完全一致を検索</a:t>
            </a:r>
            <a:endParaRPr kumimoji="1" lang="en-US" altLang="ja-JP" sz="2000" dirty="0">
              <a:ln w="0"/>
              <a:solidFill>
                <a:srgbClr val="C00000"/>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endParaRPr>
          </a:p>
          <a:p>
            <a:r>
              <a:rPr lang="ja-JP" altLang="en-US" sz="200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・語句の前に「</a:t>
            </a:r>
            <a:r>
              <a:rPr lang="en-US" altLang="ja-JP" sz="2000" dirty="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a:t>
            </a:r>
            <a:r>
              <a:rPr lang="ja-JP" altLang="en-US" sz="200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」を付けて</a:t>
            </a:r>
            <a:r>
              <a:rPr lang="ja-JP" altLang="en-US" sz="2000">
                <a:ln w="0"/>
                <a:solidFill>
                  <a:srgbClr val="C00000"/>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語句を除外</a:t>
            </a:r>
            <a:endParaRPr kumimoji="1" lang="ja-JP" altLang="en-US" sz="2000">
              <a:ln w="0"/>
              <a:solidFill>
                <a:srgbClr val="C00000"/>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06650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79" y="1281288"/>
            <a:ext cx="11485761" cy="5388072"/>
          </a:xfrm>
        </p:spPr>
        <p:txBody>
          <a:bodyPr>
            <a:normAutofit fontScale="92500"/>
          </a:bodyPr>
          <a:lstStyle/>
          <a:p>
            <a:r>
              <a:rPr lang="ja-JP" altLang="en-US" b="1">
                <a:solidFill>
                  <a:schemeClr val="tx2"/>
                </a:solidFill>
              </a:rPr>
              <a:t>解決したい課題／明らかにしたい課題</a:t>
            </a:r>
            <a:endParaRPr lang="en-US" altLang="ja-JP" b="1" dirty="0">
              <a:solidFill>
                <a:schemeClr val="tx2"/>
              </a:solidFill>
            </a:endParaRPr>
          </a:p>
          <a:p>
            <a:r>
              <a:rPr lang="ja-JP" altLang="en-US" b="1">
                <a:solidFill>
                  <a:schemeClr val="tx2"/>
                </a:solidFill>
              </a:rPr>
              <a:t>データ分析による改善を必要としている人々</a:t>
            </a:r>
            <a:endParaRPr lang="en-US" altLang="ja-JP" b="1" dirty="0">
              <a:solidFill>
                <a:schemeClr val="tx2"/>
              </a:solidFill>
            </a:endParaRPr>
          </a:p>
          <a:p>
            <a:pPr marL="457200" lvl="1" indent="0">
              <a:buNone/>
            </a:pPr>
            <a:r>
              <a:rPr lang="en-US" altLang="ja-JP" dirty="0">
                <a:sym typeface="Wingdings" pitchFamily="2" charset="2"/>
              </a:rPr>
              <a:t></a:t>
            </a:r>
            <a:r>
              <a:rPr lang="ja-JP" altLang="en-US"/>
              <a:t>できるだけ具体的に！</a:t>
            </a:r>
            <a:r>
              <a:rPr lang="ja-JP" altLang="en-US">
                <a:solidFill>
                  <a:srgbClr val="C00000"/>
                </a:solidFill>
              </a:rPr>
              <a:t>（「あったらいいな」ではなく「なくてはならない」人々）</a:t>
            </a:r>
            <a:endParaRPr lang="en-US" altLang="ja-JP" dirty="0"/>
          </a:p>
          <a:p>
            <a:r>
              <a:rPr lang="ja-JP" altLang="en-US" b="1">
                <a:solidFill>
                  <a:schemeClr val="tx2"/>
                </a:solidFill>
              </a:rPr>
              <a:t>データ分析による改善事例</a:t>
            </a:r>
            <a:r>
              <a:rPr lang="ja-JP" altLang="en-US" b="0">
                <a:solidFill>
                  <a:srgbClr val="C00000"/>
                </a:solidFill>
              </a:rPr>
              <a:t>（既に実施されている、実施中の事例）</a:t>
            </a:r>
            <a:endParaRPr lang="en-US" altLang="ja-JP" b="0" dirty="0">
              <a:solidFill>
                <a:srgbClr val="C00000"/>
              </a:solidFill>
            </a:endParaRPr>
          </a:p>
          <a:p>
            <a:pPr lvl="1" indent="-342900"/>
            <a:r>
              <a:rPr lang="ja-JP" altLang="en-US">
                <a:solidFill>
                  <a:srgbClr val="C00000"/>
                </a:solidFill>
              </a:rPr>
              <a:t>利用しているデータ</a:t>
            </a:r>
            <a:r>
              <a:rPr lang="ja-JP" altLang="en-US"/>
              <a:t>（入力情報）</a:t>
            </a:r>
            <a:endParaRPr lang="en-US" altLang="ja-JP" dirty="0"/>
          </a:p>
          <a:p>
            <a:pPr lvl="1" indent="-342900"/>
            <a:r>
              <a:rPr lang="ja-JP" altLang="en-US">
                <a:solidFill>
                  <a:srgbClr val="C00000"/>
                </a:solidFill>
              </a:rPr>
              <a:t>具体的な分析技術</a:t>
            </a:r>
            <a:r>
              <a:rPr lang="ja-JP" altLang="en-US"/>
              <a:t>（分かる範囲で詳細に）</a:t>
            </a:r>
            <a:endParaRPr lang="en-US" altLang="ja-JP" dirty="0"/>
          </a:p>
          <a:p>
            <a:pPr lvl="2" indent="-342900"/>
            <a:r>
              <a:rPr lang="ja-JP" altLang="en-US"/>
              <a:t>ディープラーニング、機械学習、回帰分析、</a:t>
            </a:r>
            <a:endParaRPr lang="en-US" altLang="ja-JP" dirty="0"/>
          </a:p>
          <a:p>
            <a:pPr marL="800100" lvl="2" indent="0">
              <a:buNone/>
            </a:pPr>
            <a:r>
              <a:rPr lang="ja-JP" altLang="en-US"/>
              <a:t>　主成分分析、多変量解析、多クラス分類</a:t>
            </a:r>
            <a:endParaRPr lang="en-US" altLang="ja-JP" dirty="0"/>
          </a:p>
          <a:p>
            <a:pPr lvl="1" indent="-342900"/>
            <a:r>
              <a:rPr lang="ja-JP" altLang="en-US">
                <a:solidFill>
                  <a:srgbClr val="C00000"/>
                </a:solidFill>
              </a:rPr>
              <a:t>どのような情報を提供</a:t>
            </a:r>
            <a:r>
              <a:rPr lang="ja-JP" altLang="en-US"/>
              <a:t>することで改善に結びつけているか？（出力情報）</a:t>
            </a:r>
            <a:endParaRPr lang="en-US" altLang="ja-JP" dirty="0"/>
          </a:p>
          <a:p>
            <a:pPr lvl="1" indent="-342900"/>
            <a:r>
              <a:rPr lang="ja-JP" altLang="en-US"/>
              <a:t>出力情報を提供する方法や可視化方法　</a:t>
            </a:r>
            <a:endParaRPr lang="en-US" altLang="ja-JP" dirty="0"/>
          </a:p>
          <a:p>
            <a:pPr marL="800100" lvl="2" indent="0">
              <a:buNone/>
            </a:pPr>
            <a:r>
              <a:rPr lang="ja-JP" altLang="en-US"/>
              <a:t>　（特に重要でなければ記載しなくても良い）</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a:bodyPr>
          <a:lstStyle/>
          <a:p>
            <a:r>
              <a:rPr lang="ja-JP" altLang="en-US">
                <a:solidFill>
                  <a:srgbClr val="C00000"/>
                </a:solidFill>
              </a:rPr>
              <a:t>グループワーク：</a:t>
            </a:r>
            <a:r>
              <a:rPr lang="ja-JP" altLang="en-US"/>
              <a:t>活用事例の調査</a:t>
            </a:r>
          </a:p>
        </p:txBody>
      </p:sp>
      <p:sp>
        <p:nvSpPr>
          <p:cNvPr id="4" name="スライド番号プレースホルダー 3">
            <a:extLst>
              <a:ext uri="{FF2B5EF4-FFF2-40B4-BE49-F238E27FC236}">
                <a16:creationId xmlns:a16="http://schemas.microsoft.com/office/drawing/2014/main" id="{C2EFF87D-E422-B043-A794-99E481C9DC70}"/>
              </a:ext>
            </a:extLst>
          </p:cNvPr>
          <p:cNvSpPr>
            <a:spLocks noGrp="1"/>
          </p:cNvSpPr>
          <p:nvPr>
            <p:ph type="sldNum" sz="quarter" idx="12"/>
          </p:nvPr>
        </p:nvSpPr>
        <p:spPr/>
        <p:txBody>
          <a:bodyPr/>
          <a:lstStyle/>
          <a:p>
            <a:fld id="{AC026BDF-97B0-402E-8580-15579999136A}" type="slidenum">
              <a:rPr lang="ja-JP" altLang="en-US" smtClean="0"/>
              <a:pPr/>
              <a:t>25</a:t>
            </a:fld>
            <a:endParaRPr lang="ja-JP" altLang="en-US"/>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ja-JP" altLang="en-US"/>
              <a:t>活用事例の調査内容と検索の方法</a:t>
            </a:r>
            <a:endParaRPr lang="en-US" altLang="ja-JP" dirty="0"/>
          </a:p>
        </p:txBody>
      </p:sp>
      <p:sp>
        <p:nvSpPr>
          <p:cNvPr id="7" name="右矢印 6">
            <a:extLst>
              <a:ext uri="{FF2B5EF4-FFF2-40B4-BE49-F238E27FC236}">
                <a16:creationId xmlns:a16="http://schemas.microsoft.com/office/drawing/2014/main" id="{8FE75CEF-B9A2-0B49-B0C4-907540260FBC}"/>
              </a:ext>
            </a:extLst>
          </p:cNvPr>
          <p:cNvSpPr/>
          <p:nvPr/>
        </p:nvSpPr>
        <p:spPr>
          <a:xfrm>
            <a:off x="6731534" y="6021288"/>
            <a:ext cx="504056" cy="432048"/>
          </a:xfrm>
          <a:prstGeom prst="rightArrow">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 name="テキスト ボックス 7">
            <a:extLst>
              <a:ext uri="{FF2B5EF4-FFF2-40B4-BE49-F238E27FC236}">
                <a16:creationId xmlns:a16="http://schemas.microsoft.com/office/drawing/2014/main" id="{526200A8-3DF2-8D46-8D39-FC21365FD002}"/>
              </a:ext>
            </a:extLst>
          </p:cNvPr>
          <p:cNvSpPr txBox="1"/>
          <p:nvPr/>
        </p:nvSpPr>
        <p:spPr>
          <a:xfrm>
            <a:off x="7235590" y="5877272"/>
            <a:ext cx="2676834" cy="646986"/>
          </a:xfrm>
          <a:prstGeom prst="round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none" rtlCol="0">
            <a:spAutoFit/>
          </a:bodyPr>
          <a:lstStyle/>
          <a:p>
            <a:r>
              <a:rPr lang="ja-JP" altLang="en-US" sz="3200" b="1">
                <a:solidFill>
                  <a:schemeClr val="tx2"/>
                </a:solidFill>
                <a:latin typeface="Meiryo UI" panose="020B0604030504040204" pitchFamily="34" charset="-128"/>
                <a:ea typeface="Meiryo UI" panose="020B0604030504040204" pitchFamily="34" charset="-128"/>
              </a:rPr>
              <a:t>グループワーク</a:t>
            </a:r>
            <a:endParaRPr kumimoji="1" lang="ja-JP" altLang="en-US" sz="3200" b="1">
              <a:solidFill>
                <a:schemeClr val="tx2"/>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62394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E4AC2B7F-8E0F-2643-8FFF-49C7943D92D6}"/>
              </a:ext>
            </a:extLst>
          </p:cNvPr>
          <p:cNvSpPr/>
          <p:nvPr/>
        </p:nvSpPr>
        <p:spPr>
          <a:xfrm>
            <a:off x="2977200" y="2276872"/>
            <a:ext cx="8807432" cy="849515"/>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normAutofit/>
          </a:bodyPr>
          <a:lstStyle/>
          <a:p>
            <a:r>
              <a:rPr lang="ja-JP" altLang="en-US"/>
              <a:t>２日目：詳細調査と発表用スライド作成</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215680" y="1340768"/>
            <a:ext cx="8663416" cy="3888432"/>
          </a:xfrm>
        </p:spPr>
        <p:txBody>
          <a:bodyPr>
            <a:normAutofit lnSpcReduction="10000"/>
          </a:bodyPr>
          <a:lstStyle/>
          <a:p>
            <a:pPr marL="0" indent="0">
              <a:buNone/>
            </a:pPr>
            <a:r>
              <a:rPr lang="ja-JP" altLang="en-US"/>
              <a:t>発表用スライドの作成方法</a:t>
            </a:r>
            <a:endParaRPr lang="en-US" altLang="ja-JP" dirty="0"/>
          </a:p>
          <a:p>
            <a:pPr marL="0" indent="0">
              <a:buNone/>
            </a:pPr>
            <a:endParaRPr lang="en-US" altLang="ja-JP" dirty="0"/>
          </a:p>
          <a:p>
            <a:pPr marL="0" indent="0">
              <a:buNone/>
            </a:pPr>
            <a:r>
              <a:rPr lang="ja-JP" altLang="en-US">
                <a:solidFill>
                  <a:srgbClr val="C00000"/>
                </a:solidFill>
              </a:rPr>
              <a:t>グループワーク１</a:t>
            </a:r>
            <a:r>
              <a:rPr lang="ja-JP" altLang="en-US"/>
              <a:t>：詳細調査とスライド作成</a:t>
            </a:r>
            <a:endParaRPr lang="en-US" altLang="ja-JP" dirty="0"/>
          </a:p>
          <a:p>
            <a:pPr marL="0" indent="0">
              <a:buNone/>
            </a:pPr>
            <a:endParaRPr lang="ja-JP" altLang="en-US"/>
          </a:p>
          <a:p>
            <a:pPr marL="0" indent="0">
              <a:buNone/>
            </a:pPr>
            <a:r>
              <a:rPr lang="ja-JP" altLang="en-US"/>
              <a:t>発表方法と評価方法について</a:t>
            </a:r>
            <a:endParaRPr lang="en-US" altLang="ja-JP" dirty="0"/>
          </a:p>
          <a:p>
            <a:pPr marL="0" indent="0">
              <a:buNone/>
            </a:pPr>
            <a:endParaRPr lang="ja-JP" altLang="en-US"/>
          </a:p>
          <a:p>
            <a:pPr marL="0" indent="0">
              <a:buNone/>
            </a:pPr>
            <a:r>
              <a:rPr lang="ja-JP" altLang="en-US">
                <a:solidFill>
                  <a:srgbClr val="C00000"/>
                </a:solidFill>
              </a:rPr>
              <a:t>グループワーク２</a:t>
            </a:r>
            <a:r>
              <a:rPr lang="ja-JP" altLang="en-US"/>
              <a:t>：スライド作成と発表練習</a:t>
            </a:r>
            <a:endParaRPr lang="en-US" altLang="ja-JP" dirty="0"/>
          </a:p>
          <a:p>
            <a:pPr marL="0" indent="0">
              <a:buNone/>
            </a:pPr>
            <a:endParaRPr lang="en-US" altLang="ja-JP" dirty="0"/>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データサイエンスの社会課題（</a:t>
            </a:r>
            <a:r>
              <a:rPr lang="en-US" altLang="ja-JP" dirty="0"/>
              <a:t>SDGs</a:t>
            </a:r>
            <a:r>
              <a:rPr lang="ja-JP" altLang="en-US"/>
              <a:t>）への適用事例探索</a:t>
            </a:r>
          </a:p>
        </p:txBody>
      </p:sp>
      <p:sp>
        <p:nvSpPr>
          <p:cNvPr id="8" name="角丸四角形 7">
            <a:extLst>
              <a:ext uri="{FF2B5EF4-FFF2-40B4-BE49-F238E27FC236}">
                <a16:creationId xmlns:a16="http://schemas.microsoft.com/office/drawing/2014/main" id="{BC73403E-D30F-B74B-9008-47A248F0C829}"/>
              </a:ext>
            </a:extLst>
          </p:cNvPr>
          <p:cNvSpPr/>
          <p:nvPr/>
        </p:nvSpPr>
        <p:spPr>
          <a:xfrm>
            <a:off x="2977564" y="443711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D78A91C1-5BEB-C946-AA4E-2C718BE3C249}"/>
              </a:ext>
            </a:extLst>
          </p:cNvPr>
          <p:cNvSpPr/>
          <p:nvPr/>
        </p:nvSpPr>
        <p:spPr>
          <a:xfrm>
            <a:off x="2977200" y="335699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4" name="角丸四角形 3">
            <a:extLst>
              <a:ext uri="{FF2B5EF4-FFF2-40B4-BE49-F238E27FC236}">
                <a16:creationId xmlns:a16="http://schemas.microsoft.com/office/drawing/2014/main" id="{9FD9D9B0-5901-5C42-B682-A8A4696C6B8B}"/>
              </a:ext>
            </a:extLst>
          </p:cNvPr>
          <p:cNvSpPr/>
          <p:nvPr/>
        </p:nvSpPr>
        <p:spPr>
          <a:xfrm>
            <a:off x="2977564" y="119675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338161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D78A91C1-5BEB-C946-AA4E-2C718BE3C249}"/>
              </a:ext>
            </a:extLst>
          </p:cNvPr>
          <p:cNvSpPr/>
          <p:nvPr/>
        </p:nvSpPr>
        <p:spPr>
          <a:xfrm>
            <a:off x="2977200" y="3356992"/>
            <a:ext cx="8807432" cy="849515"/>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normAutofit/>
          </a:bodyPr>
          <a:lstStyle/>
          <a:p>
            <a:r>
              <a:rPr lang="ja-JP" altLang="en-US"/>
              <a:t>２日目：詳細調査と発表用スライド作成</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215680" y="1340768"/>
            <a:ext cx="8663416" cy="3888432"/>
          </a:xfrm>
        </p:spPr>
        <p:txBody>
          <a:bodyPr>
            <a:normAutofit lnSpcReduction="10000"/>
          </a:bodyPr>
          <a:lstStyle/>
          <a:p>
            <a:pPr marL="0" indent="0">
              <a:buNone/>
            </a:pPr>
            <a:r>
              <a:rPr lang="ja-JP" altLang="en-US"/>
              <a:t>発表用スライドの作成方法</a:t>
            </a:r>
            <a:endParaRPr lang="en-US" altLang="ja-JP" dirty="0"/>
          </a:p>
          <a:p>
            <a:pPr marL="0" indent="0">
              <a:buNone/>
            </a:pPr>
            <a:endParaRPr lang="en-US" altLang="ja-JP" dirty="0"/>
          </a:p>
          <a:p>
            <a:pPr marL="0" indent="0">
              <a:buNone/>
            </a:pPr>
            <a:r>
              <a:rPr lang="ja-JP" altLang="en-US">
                <a:solidFill>
                  <a:srgbClr val="C00000"/>
                </a:solidFill>
              </a:rPr>
              <a:t>グループワーク１</a:t>
            </a:r>
            <a:r>
              <a:rPr lang="ja-JP" altLang="en-US"/>
              <a:t>：詳細調査とスライド作成</a:t>
            </a:r>
            <a:endParaRPr lang="en-US" altLang="ja-JP" dirty="0"/>
          </a:p>
          <a:p>
            <a:pPr marL="0" indent="0">
              <a:buNone/>
            </a:pPr>
            <a:endParaRPr lang="ja-JP" altLang="en-US"/>
          </a:p>
          <a:p>
            <a:pPr marL="0" indent="0">
              <a:buNone/>
            </a:pPr>
            <a:r>
              <a:rPr lang="ja-JP" altLang="en-US"/>
              <a:t>発表方法と評価方法について</a:t>
            </a:r>
            <a:endParaRPr lang="en-US" altLang="ja-JP" dirty="0"/>
          </a:p>
          <a:p>
            <a:pPr marL="0" indent="0">
              <a:buNone/>
            </a:pPr>
            <a:endParaRPr lang="ja-JP" altLang="en-US"/>
          </a:p>
          <a:p>
            <a:pPr marL="0" indent="0">
              <a:buNone/>
            </a:pPr>
            <a:r>
              <a:rPr lang="ja-JP" altLang="en-US">
                <a:solidFill>
                  <a:srgbClr val="C00000"/>
                </a:solidFill>
              </a:rPr>
              <a:t>グループワーク２</a:t>
            </a:r>
            <a:r>
              <a:rPr lang="ja-JP" altLang="en-US"/>
              <a:t>：スライド作成と発表練習</a:t>
            </a:r>
            <a:endParaRPr lang="en-US" altLang="ja-JP" dirty="0"/>
          </a:p>
          <a:p>
            <a:pPr marL="0" indent="0">
              <a:buNone/>
            </a:pPr>
            <a:endParaRPr lang="en-US" altLang="ja-JP" dirty="0"/>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データサイエンスの社会課題（</a:t>
            </a:r>
            <a:r>
              <a:rPr lang="en-US" altLang="ja-JP" dirty="0"/>
              <a:t>SDGs</a:t>
            </a:r>
            <a:r>
              <a:rPr lang="ja-JP" altLang="en-US"/>
              <a:t>）への適用事例探索</a:t>
            </a:r>
          </a:p>
        </p:txBody>
      </p:sp>
      <p:sp>
        <p:nvSpPr>
          <p:cNvPr id="8" name="角丸四角形 7">
            <a:extLst>
              <a:ext uri="{FF2B5EF4-FFF2-40B4-BE49-F238E27FC236}">
                <a16:creationId xmlns:a16="http://schemas.microsoft.com/office/drawing/2014/main" id="{BC73403E-D30F-B74B-9008-47A248F0C829}"/>
              </a:ext>
            </a:extLst>
          </p:cNvPr>
          <p:cNvSpPr/>
          <p:nvPr/>
        </p:nvSpPr>
        <p:spPr>
          <a:xfrm>
            <a:off x="2977564" y="443711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4" name="角丸四角形 3">
            <a:extLst>
              <a:ext uri="{FF2B5EF4-FFF2-40B4-BE49-F238E27FC236}">
                <a16:creationId xmlns:a16="http://schemas.microsoft.com/office/drawing/2014/main" id="{9FD9D9B0-5901-5C42-B682-A8A4696C6B8B}"/>
              </a:ext>
            </a:extLst>
          </p:cNvPr>
          <p:cNvSpPr/>
          <p:nvPr/>
        </p:nvSpPr>
        <p:spPr>
          <a:xfrm>
            <a:off x="2977564" y="119675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6" name="角丸四角形 5">
            <a:extLst>
              <a:ext uri="{FF2B5EF4-FFF2-40B4-BE49-F238E27FC236}">
                <a16:creationId xmlns:a16="http://schemas.microsoft.com/office/drawing/2014/main" id="{E4AC2B7F-8E0F-2643-8FFF-49C7943D92D6}"/>
              </a:ext>
            </a:extLst>
          </p:cNvPr>
          <p:cNvSpPr/>
          <p:nvPr/>
        </p:nvSpPr>
        <p:spPr>
          <a:xfrm>
            <a:off x="2977200" y="227687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9684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p:txBody>
          <a:bodyPr>
            <a:normAutofit/>
          </a:bodyPr>
          <a:lstStyle/>
          <a:p>
            <a:r>
              <a:rPr lang="ja-JP" altLang="en-US"/>
              <a:t>結果の発表（</a:t>
            </a:r>
            <a:r>
              <a:rPr lang="en-US" altLang="ja-JP" dirty="0"/>
              <a:t>30</a:t>
            </a:r>
            <a:r>
              <a:rPr lang="ja-JP" altLang="en-US"/>
              <a:t>分</a:t>
            </a:r>
            <a:r>
              <a:rPr lang="en-US" altLang="ja-JP" dirty="0"/>
              <a:t>x2</a:t>
            </a:r>
            <a:r>
              <a:rPr lang="ja-JP" altLang="en-US"/>
              <a:t>回　実施予定）</a:t>
            </a:r>
            <a:endParaRPr lang="en-US" altLang="ja-JP" dirty="0"/>
          </a:p>
          <a:p>
            <a:pPr lvl="1"/>
            <a:r>
              <a:rPr lang="ja-JP" altLang="en-US"/>
              <a:t>グループの各メンバー</a:t>
            </a:r>
            <a:r>
              <a:rPr lang="ja-JP" altLang="en-US" u="sng">
                <a:solidFill>
                  <a:srgbClr val="C00000"/>
                </a:solidFill>
              </a:rPr>
              <a:t>全員が発表者</a:t>
            </a:r>
            <a:r>
              <a:rPr lang="ja-JP" altLang="en-US"/>
              <a:t>になります</a:t>
            </a:r>
            <a:endParaRPr lang="en-US" altLang="ja-JP" dirty="0"/>
          </a:p>
          <a:p>
            <a:pPr lvl="1"/>
            <a:r>
              <a:rPr lang="ja-JP" altLang="en-US"/>
              <a:t>発表は</a:t>
            </a:r>
            <a:r>
              <a:rPr lang="ja-JP" altLang="en-US">
                <a:solidFill>
                  <a:srgbClr val="C00000"/>
                </a:solidFill>
              </a:rPr>
              <a:t>違うメンバーのグループ</a:t>
            </a:r>
            <a:r>
              <a:rPr lang="ja-JP" altLang="en-US"/>
              <a:t>で実施します。（下図参照）</a:t>
            </a:r>
            <a:endParaRPr lang="en-US" altLang="ja-JP" dirty="0"/>
          </a:p>
          <a:p>
            <a:pPr lvl="1"/>
            <a:r>
              <a:rPr lang="ja-JP" altLang="en-US"/>
              <a:t>発表時間　５分</a:t>
            </a:r>
            <a:r>
              <a:rPr lang="en-US" altLang="ja-JP" dirty="0"/>
              <a:t>/</a:t>
            </a:r>
            <a:r>
              <a:rPr lang="ja-JP" altLang="en-US"/>
              <a:t>１人（質疑応答１分を含む）</a:t>
            </a:r>
            <a:endParaRPr lang="en-US" altLang="ja-JP" dirty="0"/>
          </a:p>
          <a:p>
            <a:pPr lvl="2"/>
            <a:r>
              <a:rPr lang="ja-JP" altLang="en-US"/>
              <a:t>発表グループは当日、</a:t>
            </a:r>
            <a:r>
              <a:rPr lang="en-US" altLang="ja-JP" dirty="0"/>
              <a:t>Classroom</a:t>
            </a:r>
            <a:r>
              <a:rPr lang="ja-JP" altLang="en-US"/>
              <a:t>にスプレッドシートを公開します．</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lstStyle/>
          <a:p>
            <a:r>
              <a:rPr lang="ja-JP" altLang="en-US"/>
              <a:t>結果の発表方法</a:t>
            </a:r>
          </a:p>
        </p:txBody>
      </p:sp>
      <p:sp>
        <p:nvSpPr>
          <p:cNvPr id="4" name="スライド番号プレースホルダー 3">
            <a:extLst>
              <a:ext uri="{FF2B5EF4-FFF2-40B4-BE49-F238E27FC236}">
                <a16:creationId xmlns:a16="http://schemas.microsoft.com/office/drawing/2014/main" id="{C2EFF87D-E422-B043-A794-99E481C9DC70}"/>
              </a:ext>
            </a:extLst>
          </p:cNvPr>
          <p:cNvSpPr>
            <a:spLocks noGrp="1"/>
          </p:cNvSpPr>
          <p:nvPr>
            <p:ph type="sldNum" sz="quarter" idx="12"/>
          </p:nvPr>
        </p:nvSpPr>
        <p:spPr/>
        <p:txBody>
          <a:bodyPr/>
          <a:lstStyle/>
          <a:p>
            <a:fld id="{AC026BDF-97B0-402E-8580-15579999136A}" type="slidenum">
              <a:rPr lang="ja-JP" altLang="en-US" smtClean="0"/>
              <a:pPr/>
              <a:t>28</a:t>
            </a:fld>
            <a:endParaRPr lang="ja-JP" altLang="en-US"/>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p:txBody>
          <a:bodyPr/>
          <a:lstStyle/>
          <a:p>
            <a:r>
              <a:rPr lang="en-US" altLang="ja-JP" dirty="0"/>
              <a:t>3-1. </a:t>
            </a:r>
            <a:r>
              <a:rPr lang="ja-JP" altLang="en-US"/>
              <a:t>調査内容資料の発表方法について</a:t>
            </a:r>
            <a:endParaRPr lang="en-US" altLang="ja-JP" dirty="0"/>
          </a:p>
        </p:txBody>
      </p:sp>
      <p:grpSp>
        <p:nvGrpSpPr>
          <p:cNvPr id="95" name="グループ化 94">
            <a:extLst>
              <a:ext uri="{FF2B5EF4-FFF2-40B4-BE49-F238E27FC236}">
                <a16:creationId xmlns:a16="http://schemas.microsoft.com/office/drawing/2014/main" id="{C7F4B73D-9334-EF43-B1FC-7E962225A698}"/>
              </a:ext>
            </a:extLst>
          </p:cNvPr>
          <p:cNvGrpSpPr/>
          <p:nvPr/>
        </p:nvGrpSpPr>
        <p:grpSpPr>
          <a:xfrm>
            <a:off x="1808514" y="4149080"/>
            <a:ext cx="2494312" cy="2175936"/>
            <a:chOff x="1808514" y="4149080"/>
            <a:chExt cx="2494312" cy="2175936"/>
          </a:xfrm>
        </p:grpSpPr>
        <p:grpSp>
          <p:nvGrpSpPr>
            <p:cNvPr id="40" name="グループ化 39">
              <a:extLst>
                <a:ext uri="{FF2B5EF4-FFF2-40B4-BE49-F238E27FC236}">
                  <a16:creationId xmlns:a16="http://schemas.microsoft.com/office/drawing/2014/main" id="{BA76C6D3-94C2-2344-8C7C-7ADAE0F8488A}"/>
                </a:ext>
              </a:extLst>
            </p:cNvPr>
            <p:cNvGrpSpPr/>
            <p:nvPr/>
          </p:nvGrpSpPr>
          <p:grpSpPr>
            <a:xfrm>
              <a:off x="1808514" y="4684958"/>
              <a:ext cx="306696" cy="555389"/>
              <a:chOff x="9821752" y="4865739"/>
              <a:chExt cx="757409" cy="1371573"/>
            </a:xfrm>
            <a:solidFill>
              <a:srgbClr val="FF2F92"/>
            </a:solidFill>
          </p:grpSpPr>
          <p:sp>
            <p:nvSpPr>
              <p:cNvPr id="38" name="円柱 37">
                <a:extLst>
                  <a:ext uri="{FF2B5EF4-FFF2-40B4-BE49-F238E27FC236}">
                    <a16:creationId xmlns:a16="http://schemas.microsoft.com/office/drawing/2014/main" id="{74ECA645-4D3B-5E4B-96CF-1EE1BBDE5E74}"/>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9" name="円/楕円 38">
                <a:extLst>
                  <a:ext uri="{FF2B5EF4-FFF2-40B4-BE49-F238E27FC236}">
                    <a16:creationId xmlns:a16="http://schemas.microsoft.com/office/drawing/2014/main" id="{270B5C0E-4AB8-6442-A505-D14131C91A9C}"/>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41" name="グループ化 40">
              <a:extLst>
                <a:ext uri="{FF2B5EF4-FFF2-40B4-BE49-F238E27FC236}">
                  <a16:creationId xmlns:a16="http://schemas.microsoft.com/office/drawing/2014/main" id="{C6D0CCF9-A54E-5942-8981-3872FDE91D96}"/>
                </a:ext>
              </a:extLst>
            </p:cNvPr>
            <p:cNvGrpSpPr/>
            <p:nvPr/>
          </p:nvGrpSpPr>
          <p:grpSpPr>
            <a:xfrm>
              <a:off x="3431704" y="4655916"/>
              <a:ext cx="306696" cy="512423"/>
              <a:chOff x="9821752" y="4971846"/>
              <a:chExt cx="757409" cy="1265466"/>
            </a:xfrm>
            <a:solidFill>
              <a:srgbClr val="0096FF"/>
            </a:solidFill>
          </p:grpSpPr>
          <p:sp>
            <p:nvSpPr>
              <p:cNvPr id="42" name="円柱 41">
                <a:extLst>
                  <a:ext uri="{FF2B5EF4-FFF2-40B4-BE49-F238E27FC236}">
                    <a16:creationId xmlns:a16="http://schemas.microsoft.com/office/drawing/2014/main" id="{C846A7AF-297C-D948-A170-361CB37E5C46}"/>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3" name="角丸四角形 42">
                <a:extLst>
                  <a:ext uri="{FF2B5EF4-FFF2-40B4-BE49-F238E27FC236}">
                    <a16:creationId xmlns:a16="http://schemas.microsoft.com/office/drawing/2014/main" id="{16C231A3-9AA4-FF40-9BFB-6EE00823D17F}"/>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44" name="グループ化 43">
              <a:extLst>
                <a:ext uri="{FF2B5EF4-FFF2-40B4-BE49-F238E27FC236}">
                  <a16:creationId xmlns:a16="http://schemas.microsoft.com/office/drawing/2014/main" id="{95A05D8B-AB22-3F40-BDE3-3ECF59C3B02B}"/>
                </a:ext>
              </a:extLst>
            </p:cNvPr>
            <p:cNvGrpSpPr/>
            <p:nvPr/>
          </p:nvGrpSpPr>
          <p:grpSpPr>
            <a:xfrm>
              <a:off x="2711624" y="5545147"/>
              <a:ext cx="375673" cy="475069"/>
              <a:chOff x="9736582" y="5064094"/>
              <a:chExt cx="927753" cy="1173218"/>
            </a:xfrm>
            <a:solidFill>
              <a:srgbClr val="73FB79"/>
            </a:solidFill>
          </p:grpSpPr>
          <p:sp>
            <p:nvSpPr>
              <p:cNvPr id="45" name="円柱 44">
                <a:extLst>
                  <a:ext uri="{FF2B5EF4-FFF2-40B4-BE49-F238E27FC236}">
                    <a16:creationId xmlns:a16="http://schemas.microsoft.com/office/drawing/2014/main" id="{947B71E1-A455-9241-88C1-EDF97989F239}"/>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6" name="三角形 45">
                <a:extLst>
                  <a:ext uri="{FF2B5EF4-FFF2-40B4-BE49-F238E27FC236}">
                    <a16:creationId xmlns:a16="http://schemas.microsoft.com/office/drawing/2014/main" id="{6EE2CA0D-2797-1C48-8267-980A04D87179}"/>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47" name="グループ化 46">
              <a:extLst>
                <a:ext uri="{FF2B5EF4-FFF2-40B4-BE49-F238E27FC236}">
                  <a16:creationId xmlns:a16="http://schemas.microsoft.com/office/drawing/2014/main" id="{30C9D0F0-8A9E-574E-B546-632305AE17BF}"/>
                </a:ext>
              </a:extLst>
            </p:cNvPr>
            <p:cNvGrpSpPr/>
            <p:nvPr/>
          </p:nvGrpSpPr>
          <p:grpSpPr>
            <a:xfrm>
              <a:off x="2260912" y="4702151"/>
              <a:ext cx="306696" cy="555389"/>
              <a:chOff x="9821752" y="4865739"/>
              <a:chExt cx="757409" cy="1371573"/>
            </a:xfrm>
            <a:solidFill>
              <a:srgbClr val="FF2F92"/>
            </a:solidFill>
          </p:grpSpPr>
          <p:sp>
            <p:nvSpPr>
              <p:cNvPr id="48" name="円柱 47">
                <a:extLst>
                  <a:ext uri="{FF2B5EF4-FFF2-40B4-BE49-F238E27FC236}">
                    <a16:creationId xmlns:a16="http://schemas.microsoft.com/office/drawing/2014/main" id="{C66E02FC-466C-9B4F-96D8-C95D5BBCBA65}"/>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9" name="円/楕円 48">
                <a:extLst>
                  <a:ext uri="{FF2B5EF4-FFF2-40B4-BE49-F238E27FC236}">
                    <a16:creationId xmlns:a16="http://schemas.microsoft.com/office/drawing/2014/main" id="{1B324F3D-BDA7-0A40-B9AF-0AFA89BF81AF}"/>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50" name="グループ化 49">
              <a:extLst>
                <a:ext uri="{FF2B5EF4-FFF2-40B4-BE49-F238E27FC236}">
                  <a16:creationId xmlns:a16="http://schemas.microsoft.com/office/drawing/2014/main" id="{5E89463B-83DC-3F4F-A967-29B58584213A}"/>
                </a:ext>
              </a:extLst>
            </p:cNvPr>
            <p:cNvGrpSpPr/>
            <p:nvPr/>
          </p:nvGrpSpPr>
          <p:grpSpPr>
            <a:xfrm>
              <a:off x="2113314" y="4989758"/>
              <a:ext cx="306696" cy="555389"/>
              <a:chOff x="9821752" y="4865739"/>
              <a:chExt cx="757409" cy="1371573"/>
            </a:xfrm>
            <a:solidFill>
              <a:srgbClr val="FF2F92"/>
            </a:solidFill>
          </p:grpSpPr>
          <p:sp>
            <p:nvSpPr>
              <p:cNvPr id="51" name="円柱 50">
                <a:extLst>
                  <a:ext uri="{FF2B5EF4-FFF2-40B4-BE49-F238E27FC236}">
                    <a16:creationId xmlns:a16="http://schemas.microsoft.com/office/drawing/2014/main" id="{3DC9FBF4-F24A-EA41-B6F7-AF1EEED3644E}"/>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2" name="円/楕円 51">
                <a:extLst>
                  <a:ext uri="{FF2B5EF4-FFF2-40B4-BE49-F238E27FC236}">
                    <a16:creationId xmlns:a16="http://schemas.microsoft.com/office/drawing/2014/main" id="{3EDEB9C6-E1D1-414D-A6BB-9BC3C1DEB193}"/>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53" name="グループ化 52">
              <a:extLst>
                <a:ext uri="{FF2B5EF4-FFF2-40B4-BE49-F238E27FC236}">
                  <a16:creationId xmlns:a16="http://schemas.microsoft.com/office/drawing/2014/main" id="{2080D777-5E5D-5644-B03F-000E4A2A3E85}"/>
                </a:ext>
              </a:extLst>
            </p:cNvPr>
            <p:cNvGrpSpPr/>
            <p:nvPr/>
          </p:nvGrpSpPr>
          <p:grpSpPr>
            <a:xfrm>
              <a:off x="3189340" y="5596800"/>
              <a:ext cx="375673" cy="475069"/>
              <a:chOff x="9736582" y="5064094"/>
              <a:chExt cx="927753" cy="1173218"/>
            </a:xfrm>
            <a:solidFill>
              <a:srgbClr val="73FB79"/>
            </a:solidFill>
          </p:grpSpPr>
          <p:sp>
            <p:nvSpPr>
              <p:cNvPr id="54" name="円柱 53">
                <a:extLst>
                  <a:ext uri="{FF2B5EF4-FFF2-40B4-BE49-F238E27FC236}">
                    <a16:creationId xmlns:a16="http://schemas.microsoft.com/office/drawing/2014/main" id="{121004F6-9C98-7E42-A908-8C6A12C48D7E}"/>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5" name="三角形 54">
                <a:extLst>
                  <a:ext uri="{FF2B5EF4-FFF2-40B4-BE49-F238E27FC236}">
                    <a16:creationId xmlns:a16="http://schemas.microsoft.com/office/drawing/2014/main" id="{209785B9-5DB2-0A4E-A037-EB56F91BFBA3}"/>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56" name="グループ化 55">
              <a:extLst>
                <a:ext uri="{FF2B5EF4-FFF2-40B4-BE49-F238E27FC236}">
                  <a16:creationId xmlns:a16="http://schemas.microsoft.com/office/drawing/2014/main" id="{8CADB79E-0D88-AA47-A44D-69D24E6F4D97}"/>
                </a:ext>
              </a:extLst>
            </p:cNvPr>
            <p:cNvGrpSpPr/>
            <p:nvPr/>
          </p:nvGrpSpPr>
          <p:grpSpPr>
            <a:xfrm>
              <a:off x="3016424" y="5849947"/>
              <a:ext cx="375673" cy="475069"/>
              <a:chOff x="9736582" y="5064094"/>
              <a:chExt cx="927753" cy="1173218"/>
            </a:xfrm>
            <a:solidFill>
              <a:srgbClr val="73FB79"/>
            </a:solidFill>
          </p:grpSpPr>
          <p:sp>
            <p:nvSpPr>
              <p:cNvPr id="57" name="円柱 56">
                <a:extLst>
                  <a:ext uri="{FF2B5EF4-FFF2-40B4-BE49-F238E27FC236}">
                    <a16:creationId xmlns:a16="http://schemas.microsoft.com/office/drawing/2014/main" id="{9EA46248-A574-9A41-8189-EEE01B3B415F}"/>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8" name="三角形 57">
                <a:extLst>
                  <a:ext uri="{FF2B5EF4-FFF2-40B4-BE49-F238E27FC236}">
                    <a16:creationId xmlns:a16="http://schemas.microsoft.com/office/drawing/2014/main" id="{8B5125EF-5A7D-504A-9492-CBC17DE909AA}"/>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59" name="グループ化 58">
              <a:extLst>
                <a:ext uri="{FF2B5EF4-FFF2-40B4-BE49-F238E27FC236}">
                  <a16:creationId xmlns:a16="http://schemas.microsoft.com/office/drawing/2014/main" id="{FB34B8E3-B6B8-6C4A-B70F-03C22305012B}"/>
                </a:ext>
              </a:extLst>
            </p:cNvPr>
            <p:cNvGrpSpPr/>
            <p:nvPr/>
          </p:nvGrpSpPr>
          <p:grpSpPr>
            <a:xfrm>
              <a:off x="3931986" y="4655916"/>
              <a:ext cx="306696" cy="512423"/>
              <a:chOff x="9821752" y="4971846"/>
              <a:chExt cx="757409" cy="1265466"/>
            </a:xfrm>
            <a:solidFill>
              <a:srgbClr val="0096FF"/>
            </a:solidFill>
          </p:grpSpPr>
          <p:sp>
            <p:nvSpPr>
              <p:cNvPr id="60" name="円柱 59">
                <a:extLst>
                  <a:ext uri="{FF2B5EF4-FFF2-40B4-BE49-F238E27FC236}">
                    <a16:creationId xmlns:a16="http://schemas.microsoft.com/office/drawing/2014/main" id="{8FC5E040-E552-BB4B-8B3B-5BEDBFEDB05C}"/>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1" name="角丸四角形 60">
                <a:extLst>
                  <a:ext uri="{FF2B5EF4-FFF2-40B4-BE49-F238E27FC236}">
                    <a16:creationId xmlns:a16="http://schemas.microsoft.com/office/drawing/2014/main" id="{49A7FB02-86C7-1243-A2FD-C9EB65D2A75D}"/>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62" name="グループ化 61">
              <a:extLst>
                <a:ext uri="{FF2B5EF4-FFF2-40B4-BE49-F238E27FC236}">
                  <a16:creationId xmlns:a16="http://schemas.microsoft.com/office/drawing/2014/main" id="{875270A0-E4A7-F940-B593-A28A49A70595}"/>
                </a:ext>
              </a:extLst>
            </p:cNvPr>
            <p:cNvGrpSpPr/>
            <p:nvPr/>
          </p:nvGrpSpPr>
          <p:grpSpPr>
            <a:xfrm>
              <a:off x="3736504" y="4960716"/>
              <a:ext cx="306696" cy="512423"/>
              <a:chOff x="9821752" y="4971846"/>
              <a:chExt cx="757409" cy="1265466"/>
            </a:xfrm>
            <a:solidFill>
              <a:srgbClr val="0096FF"/>
            </a:solidFill>
          </p:grpSpPr>
          <p:sp>
            <p:nvSpPr>
              <p:cNvPr id="63" name="円柱 62">
                <a:extLst>
                  <a:ext uri="{FF2B5EF4-FFF2-40B4-BE49-F238E27FC236}">
                    <a16:creationId xmlns:a16="http://schemas.microsoft.com/office/drawing/2014/main" id="{071949BC-2B22-2145-88FB-4490CEC504C2}"/>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4" name="角丸四角形 63">
                <a:extLst>
                  <a:ext uri="{FF2B5EF4-FFF2-40B4-BE49-F238E27FC236}">
                    <a16:creationId xmlns:a16="http://schemas.microsoft.com/office/drawing/2014/main" id="{440CAA95-C638-1A4D-B8B5-2EC69E8F02B3}"/>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92" name="テキスト ボックス 91">
              <a:extLst>
                <a:ext uri="{FF2B5EF4-FFF2-40B4-BE49-F238E27FC236}">
                  <a16:creationId xmlns:a16="http://schemas.microsoft.com/office/drawing/2014/main" id="{49B453C5-CB22-C247-9BF8-B6269357506E}"/>
                </a:ext>
              </a:extLst>
            </p:cNvPr>
            <p:cNvSpPr txBox="1"/>
            <p:nvPr/>
          </p:nvSpPr>
          <p:spPr>
            <a:xfrm>
              <a:off x="1965327" y="4149080"/>
              <a:ext cx="2337499" cy="400110"/>
            </a:xfrm>
            <a:prstGeom prst="rect">
              <a:avLst/>
            </a:prstGeom>
            <a:noFill/>
            <a:ln>
              <a:solidFill>
                <a:schemeClr val="accent3">
                  <a:lumMod val="50000"/>
                </a:schemeClr>
              </a:solidFill>
            </a:ln>
          </p:spPr>
          <p:txBody>
            <a:bodyPr wrap="none" rtlCol="0">
              <a:spAutoFit/>
            </a:bodyPr>
            <a:lstStyle/>
            <a:p>
              <a:r>
                <a:rPr kumimoji="1" lang="en-US" altLang="ja-JP" sz="2000" dirty="0">
                  <a:latin typeface="Meiryo UI" panose="020B0604030504040204" pitchFamily="34" charset="-128"/>
                  <a:ea typeface="Meiryo UI" panose="020B0604030504040204" pitchFamily="34" charset="-128"/>
                </a:rPr>
                <a:t>Discussion</a:t>
              </a:r>
              <a:r>
                <a:rPr kumimoji="1" lang="ja-JP" altLang="en-US" sz="2000">
                  <a:latin typeface="Meiryo UI" panose="020B0604030504040204" pitchFamily="34" charset="-128"/>
                  <a:ea typeface="Meiryo UI" panose="020B0604030504040204" pitchFamily="34" charset="-128"/>
                </a:rPr>
                <a:t> </a:t>
              </a:r>
              <a:r>
                <a:rPr kumimoji="1" lang="en-US" altLang="ja-JP" sz="2000" dirty="0">
                  <a:latin typeface="Meiryo UI" panose="020B0604030504040204" pitchFamily="34" charset="-128"/>
                  <a:ea typeface="Meiryo UI" panose="020B0604030504040204" pitchFamily="34" charset="-128"/>
                </a:rPr>
                <a:t>Group</a:t>
              </a:r>
              <a:endParaRPr kumimoji="1" lang="ja-JP" altLang="en-US" sz="2000">
                <a:latin typeface="Meiryo UI" panose="020B0604030504040204" pitchFamily="34" charset="-128"/>
                <a:ea typeface="Meiryo UI" panose="020B0604030504040204" pitchFamily="34" charset="-128"/>
              </a:endParaRPr>
            </a:p>
          </p:txBody>
        </p:sp>
      </p:grpSp>
      <p:grpSp>
        <p:nvGrpSpPr>
          <p:cNvPr id="96" name="グループ化 95">
            <a:extLst>
              <a:ext uri="{FF2B5EF4-FFF2-40B4-BE49-F238E27FC236}">
                <a16:creationId xmlns:a16="http://schemas.microsoft.com/office/drawing/2014/main" id="{B0414010-41CA-4542-9799-4D72715FDD81}"/>
              </a:ext>
            </a:extLst>
          </p:cNvPr>
          <p:cNvGrpSpPr/>
          <p:nvPr/>
        </p:nvGrpSpPr>
        <p:grpSpPr>
          <a:xfrm>
            <a:off x="7363705" y="4125879"/>
            <a:ext cx="2590774" cy="2127494"/>
            <a:chOff x="7363705" y="4125879"/>
            <a:chExt cx="2590774" cy="2127494"/>
          </a:xfrm>
        </p:grpSpPr>
        <p:grpSp>
          <p:nvGrpSpPr>
            <p:cNvPr id="65" name="グループ化 64">
              <a:extLst>
                <a:ext uri="{FF2B5EF4-FFF2-40B4-BE49-F238E27FC236}">
                  <a16:creationId xmlns:a16="http://schemas.microsoft.com/office/drawing/2014/main" id="{A9CB777B-ADDC-F04D-B256-A6266784B080}"/>
                </a:ext>
              </a:extLst>
            </p:cNvPr>
            <p:cNvGrpSpPr/>
            <p:nvPr/>
          </p:nvGrpSpPr>
          <p:grpSpPr>
            <a:xfrm>
              <a:off x="7376678" y="4672716"/>
              <a:ext cx="306696" cy="555389"/>
              <a:chOff x="9821752" y="4865739"/>
              <a:chExt cx="757409" cy="1371573"/>
            </a:xfrm>
            <a:solidFill>
              <a:srgbClr val="FF2F92"/>
            </a:solidFill>
          </p:grpSpPr>
          <p:sp>
            <p:nvSpPr>
              <p:cNvPr id="66" name="円柱 65">
                <a:extLst>
                  <a:ext uri="{FF2B5EF4-FFF2-40B4-BE49-F238E27FC236}">
                    <a16:creationId xmlns:a16="http://schemas.microsoft.com/office/drawing/2014/main" id="{56369243-259D-F941-8A25-3993A57AA600}"/>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7" name="円/楕円 66">
                <a:extLst>
                  <a:ext uri="{FF2B5EF4-FFF2-40B4-BE49-F238E27FC236}">
                    <a16:creationId xmlns:a16="http://schemas.microsoft.com/office/drawing/2014/main" id="{6DF9A9E2-82B8-DE43-AF68-5CDE3C3C35A4}"/>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68" name="グループ化 67">
              <a:extLst>
                <a:ext uri="{FF2B5EF4-FFF2-40B4-BE49-F238E27FC236}">
                  <a16:creationId xmlns:a16="http://schemas.microsoft.com/office/drawing/2014/main" id="{9433712A-E00F-C648-AA2D-3164818A138B}"/>
                </a:ext>
              </a:extLst>
            </p:cNvPr>
            <p:cNvGrpSpPr/>
            <p:nvPr/>
          </p:nvGrpSpPr>
          <p:grpSpPr>
            <a:xfrm>
              <a:off x="9132453" y="4663400"/>
              <a:ext cx="306696" cy="512423"/>
              <a:chOff x="9821752" y="4971846"/>
              <a:chExt cx="757409" cy="1265466"/>
            </a:xfrm>
            <a:solidFill>
              <a:srgbClr val="0096FF"/>
            </a:solidFill>
          </p:grpSpPr>
          <p:sp>
            <p:nvSpPr>
              <p:cNvPr id="69" name="円柱 68">
                <a:extLst>
                  <a:ext uri="{FF2B5EF4-FFF2-40B4-BE49-F238E27FC236}">
                    <a16:creationId xmlns:a16="http://schemas.microsoft.com/office/drawing/2014/main" id="{F80B56CB-3419-5C4F-9717-D566EA1B31AD}"/>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0" name="角丸四角形 69">
                <a:extLst>
                  <a:ext uri="{FF2B5EF4-FFF2-40B4-BE49-F238E27FC236}">
                    <a16:creationId xmlns:a16="http://schemas.microsoft.com/office/drawing/2014/main" id="{CEFA7DC0-7E9D-0E44-8D2E-685634A95216}"/>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71" name="グループ化 70">
              <a:extLst>
                <a:ext uri="{FF2B5EF4-FFF2-40B4-BE49-F238E27FC236}">
                  <a16:creationId xmlns:a16="http://schemas.microsoft.com/office/drawing/2014/main" id="{73E102AB-25AB-5141-894F-2C3813DFCF5B}"/>
                </a:ext>
              </a:extLst>
            </p:cNvPr>
            <p:cNvGrpSpPr/>
            <p:nvPr/>
          </p:nvGrpSpPr>
          <p:grpSpPr>
            <a:xfrm>
              <a:off x="7808559" y="4702383"/>
              <a:ext cx="375673" cy="475069"/>
              <a:chOff x="9736582" y="5064094"/>
              <a:chExt cx="927753" cy="1173218"/>
            </a:xfrm>
            <a:solidFill>
              <a:srgbClr val="73FB79"/>
            </a:solidFill>
          </p:grpSpPr>
          <p:sp>
            <p:nvSpPr>
              <p:cNvPr id="72" name="円柱 71">
                <a:extLst>
                  <a:ext uri="{FF2B5EF4-FFF2-40B4-BE49-F238E27FC236}">
                    <a16:creationId xmlns:a16="http://schemas.microsoft.com/office/drawing/2014/main" id="{1737D2A0-627D-F04A-AB41-1281AC4D602E}"/>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3" name="三角形 72">
                <a:extLst>
                  <a:ext uri="{FF2B5EF4-FFF2-40B4-BE49-F238E27FC236}">
                    <a16:creationId xmlns:a16="http://schemas.microsoft.com/office/drawing/2014/main" id="{068FDF02-C54A-C64E-97E2-1501CB4AF98C}"/>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77" name="グループ化 76">
              <a:extLst>
                <a:ext uri="{FF2B5EF4-FFF2-40B4-BE49-F238E27FC236}">
                  <a16:creationId xmlns:a16="http://schemas.microsoft.com/office/drawing/2014/main" id="{F7F0AD29-E9C1-8140-80B1-1666552F1631}"/>
                </a:ext>
              </a:extLst>
            </p:cNvPr>
            <p:cNvGrpSpPr/>
            <p:nvPr/>
          </p:nvGrpSpPr>
          <p:grpSpPr>
            <a:xfrm>
              <a:off x="9605728" y="4581134"/>
              <a:ext cx="306696" cy="555389"/>
              <a:chOff x="9821752" y="4865739"/>
              <a:chExt cx="757409" cy="1371573"/>
            </a:xfrm>
            <a:solidFill>
              <a:srgbClr val="FF2F92"/>
            </a:solidFill>
          </p:grpSpPr>
          <p:sp>
            <p:nvSpPr>
              <p:cNvPr id="78" name="円柱 77">
                <a:extLst>
                  <a:ext uri="{FF2B5EF4-FFF2-40B4-BE49-F238E27FC236}">
                    <a16:creationId xmlns:a16="http://schemas.microsoft.com/office/drawing/2014/main" id="{7152857F-2236-564D-8A0C-C0B74A69401F}"/>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9" name="円/楕円 78">
                <a:extLst>
                  <a:ext uri="{FF2B5EF4-FFF2-40B4-BE49-F238E27FC236}">
                    <a16:creationId xmlns:a16="http://schemas.microsoft.com/office/drawing/2014/main" id="{FF929CC4-B8B0-224D-B712-589847972731}"/>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80" name="グループ化 79">
              <a:extLst>
                <a:ext uri="{FF2B5EF4-FFF2-40B4-BE49-F238E27FC236}">
                  <a16:creationId xmlns:a16="http://schemas.microsoft.com/office/drawing/2014/main" id="{475294C2-18BA-9F48-808F-38F3EBA110B0}"/>
                </a:ext>
              </a:extLst>
            </p:cNvPr>
            <p:cNvGrpSpPr/>
            <p:nvPr/>
          </p:nvGrpSpPr>
          <p:grpSpPr>
            <a:xfrm>
              <a:off x="9343807" y="4926062"/>
              <a:ext cx="375673" cy="475069"/>
              <a:chOff x="9736582" y="5064094"/>
              <a:chExt cx="927753" cy="1173218"/>
            </a:xfrm>
            <a:solidFill>
              <a:srgbClr val="73FB79"/>
            </a:solidFill>
          </p:grpSpPr>
          <p:sp>
            <p:nvSpPr>
              <p:cNvPr id="81" name="円柱 80">
                <a:extLst>
                  <a:ext uri="{FF2B5EF4-FFF2-40B4-BE49-F238E27FC236}">
                    <a16:creationId xmlns:a16="http://schemas.microsoft.com/office/drawing/2014/main" id="{4E88CFA5-E9E4-5849-B50C-739CFDBA798B}"/>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2" name="三角形 81">
                <a:extLst>
                  <a:ext uri="{FF2B5EF4-FFF2-40B4-BE49-F238E27FC236}">
                    <a16:creationId xmlns:a16="http://schemas.microsoft.com/office/drawing/2014/main" id="{C9522A8C-FA1B-8F4E-82FB-EFFECB20C96E}"/>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83" name="グループ化 82">
              <a:extLst>
                <a:ext uri="{FF2B5EF4-FFF2-40B4-BE49-F238E27FC236}">
                  <a16:creationId xmlns:a16="http://schemas.microsoft.com/office/drawing/2014/main" id="{DB0051FA-BFEA-554E-8BFF-E9F4158B3507}"/>
                </a:ext>
              </a:extLst>
            </p:cNvPr>
            <p:cNvGrpSpPr/>
            <p:nvPr/>
          </p:nvGrpSpPr>
          <p:grpSpPr>
            <a:xfrm>
              <a:off x="8400256" y="5561436"/>
              <a:ext cx="375673" cy="475069"/>
              <a:chOff x="9736582" y="5064094"/>
              <a:chExt cx="927753" cy="1173218"/>
            </a:xfrm>
            <a:solidFill>
              <a:srgbClr val="73FB79"/>
            </a:solidFill>
          </p:grpSpPr>
          <p:sp>
            <p:nvSpPr>
              <p:cNvPr id="84" name="円柱 83">
                <a:extLst>
                  <a:ext uri="{FF2B5EF4-FFF2-40B4-BE49-F238E27FC236}">
                    <a16:creationId xmlns:a16="http://schemas.microsoft.com/office/drawing/2014/main" id="{27859EFE-CD2C-824E-B916-1527761D0AA6}"/>
                  </a:ext>
                </a:extLst>
              </p:cNvPr>
              <p:cNvSpPr/>
              <p:nvPr/>
            </p:nvSpPr>
            <p:spPr>
              <a:xfrm>
                <a:off x="9821752" y="5450393"/>
                <a:ext cx="757409" cy="786919"/>
              </a:xfrm>
              <a:prstGeom prst="can">
                <a:avLst>
                  <a:gd name="adj" fmla="val 26649"/>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5" name="三角形 84">
                <a:extLst>
                  <a:ext uri="{FF2B5EF4-FFF2-40B4-BE49-F238E27FC236}">
                    <a16:creationId xmlns:a16="http://schemas.microsoft.com/office/drawing/2014/main" id="{A2E7A523-28FC-4144-B5C5-FD095B5D0CF3}"/>
                  </a:ext>
                </a:extLst>
              </p:cNvPr>
              <p:cNvSpPr/>
              <p:nvPr/>
            </p:nvSpPr>
            <p:spPr>
              <a:xfrm rot="10800000">
                <a:off x="9736582" y="5064094"/>
                <a:ext cx="927753" cy="697035"/>
              </a:xfrm>
              <a:prstGeom prst="triangle">
                <a:avLst/>
              </a:prstGeom>
              <a:grp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86" name="グループ化 85">
              <a:extLst>
                <a:ext uri="{FF2B5EF4-FFF2-40B4-BE49-F238E27FC236}">
                  <a16:creationId xmlns:a16="http://schemas.microsoft.com/office/drawing/2014/main" id="{90314F45-A27D-4943-B99F-25EF7F26F375}"/>
                </a:ext>
              </a:extLst>
            </p:cNvPr>
            <p:cNvGrpSpPr/>
            <p:nvPr/>
          </p:nvGrpSpPr>
          <p:grpSpPr>
            <a:xfrm>
              <a:off x="8909126" y="5473139"/>
              <a:ext cx="306696" cy="512423"/>
              <a:chOff x="9821752" y="4971846"/>
              <a:chExt cx="757409" cy="1265466"/>
            </a:xfrm>
            <a:solidFill>
              <a:srgbClr val="0096FF"/>
            </a:solidFill>
          </p:grpSpPr>
          <p:sp>
            <p:nvSpPr>
              <p:cNvPr id="87" name="円柱 86">
                <a:extLst>
                  <a:ext uri="{FF2B5EF4-FFF2-40B4-BE49-F238E27FC236}">
                    <a16:creationId xmlns:a16="http://schemas.microsoft.com/office/drawing/2014/main" id="{D4759758-8974-984C-9E48-D27921F7FCC9}"/>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8" name="角丸四角形 87">
                <a:extLst>
                  <a:ext uri="{FF2B5EF4-FFF2-40B4-BE49-F238E27FC236}">
                    <a16:creationId xmlns:a16="http://schemas.microsoft.com/office/drawing/2014/main" id="{9DBB78A1-E335-3D4F-8D29-0B12043EB6B4}"/>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89" name="グループ化 88">
              <a:extLst>
                <a:ext uri="{FF2B5EF4-FFF2-40B4-BE49-F238E27FC236}">
                  <a16:creationId xmlns:a16="http://schemas.microsoft.com/office/drawing/2014/main" id="{21CA29C0-6417-1C45-A279-CB4A2F69EEDF}"/>
                </a:ext>
              </a:extLst>
            </p:cNvPr>
            <p:cNvGrpSpPr/>
            <p:nvPr/>
          </p:nvGrpSpPr>
          <p:grpSpPr>
            <a:xfrm>
              <a:off x="7650392" y="4960716"/>
              <a:ext cx="306696" cy="512423"/>
              <a:chOff x="9821752" y="4971846"/>
              <a:chExt cx="757409" cy="1265466"/>
            </a:xfrm>
            <a:solidFill>
              <a:srgbClr val="0096FF"/>
            </a:solidFill>
          </p:grpSpPr>
          <p:sp>
            <p:nvSpPr>
              <p:cNvPr id="90" name="円柱 89">
                <a:extLst>
                  <a:ext uri="{FF2B5EF4-FFF2-40B4-BE49-F238E27FC236}">
                    <a16:creationId xmlns:a16="http://schemas.microsoft.com/office/drawing/2014/main" id="{611C7418-235E-B548-8626-01D83D6DA069}"/>
                  </a:ext>
                </a:extLst>
              </p:cNvPr>
              <p:cNvSpPr/>
              <p:nvPr/>
            </p:nvSpPr>
            <p:spPr>
              <a:xfrm>
                <a:off x="9821752" y="5450393"/>
                <a:ext cx="757409" cy="786919"/>
              </a:xfrm>
              <a:prstGeom prst="can">
                <a:avLst>
                  <a:gd name="adj" fmla="val 26649"/>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1" name="角丸四角形 90">
                <a:extLst>
                  <a:ext uri="{FF2B5EF4-FFF2-40B4-BE49-F238E27FC236}">
                    <a16:creationId xmlns:a16="http://schemas.microsoft.com/office/drawing/2014/main" id="{9BFC309E-BE69-7A48-A8BD-29A90BA28C7B}"/>
                  </a:ext>
                </a:extLst>
              </p:cNvPr>
              <p:cNvSpPr/>
              <p:nvPr/>
            </p:nvSpPr>
            <p:spPr>
              <a:xfrm rot="2700000">
                <a:off x="9883623" y="4971846"/>
                <a:ext cx="633668" cy="633668"/>
              </a:xfrm>
              <a:prstGeom prst="round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74" name="グループ化 73">
              <a:extLst>
                <a:ext uri="{FF2B5EF4-FFF2-40B4-BE49-F238E27FC236}">
                  <a16:creationId xmlns:a16="http://schemas.microsoft.com/office/drawing/2014/main" id="{15F726FE-562B-9C47-9376-27C69C186887}"/>
                </a:ext>
              </a:extLst>
            </p:cNvPr>
            <p:cNvGrpSpPr/>
            <p:nvPr/>
          </p:nvGrpSpPr>
          <p:grpSpPr>
            <a:xfrm>
              <a:off x="8697041" y="5697984"/>
              <a:ext cx="306696" cy="555389"/>
              <a:chOff x="9821752" y="4865739"/>
              <a:chExt cx="757409" cy="1371573"/>
            </a:xfrm>
            <a:solidFill>
              <a:srgbClr val="FF2F92"/>
            </a:solidFill>
          </p:grpSpPr>
          <p:sp>
            <p:nvSpPr>
              <p:cNvPr id="75" name="円柱 74">
                <a:extLst>
                  <a:ext uri="{FF2B5EF4-FFF2-40B4-BE49-F238E27FC236}">
                    <a16:creationId xmlns:a16="http://schemas.microsoft.com/office/drawing/2014/main" id="{227C7DB5-BB26-6143-818B-F59D3229CCB2}"/>
                  </a:ext>
                </a:extLst>
              </p:cNvPr>
              <p:cNvSpPr/>
              <p:nvPr/>
            </p:nvSpPr>
            <p:spPr>
              <a:xfrm>
                <a:off x="9821752" y="5450393"/>
                <a:ext cx="757409" cy="786919"/>
              </a:xfrm>
              <a:prstGeom prst="can">
                <a:avLst>
                  <a:gd name="adj" fmla="val 26649"/>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6" name="円/楕円 75">
                <a:extLst>
                  <a:ext uri="{FF2B5EF4-FFF2-40B4-BE49-F238E27FC236}">
                    <a16:creationId xmlns:a16="http://schemas.microsoft.com/office/drawing/2014/main" id="{2D943EBB-C935-2B41-A5E5-1060DD61D605}"/>
                  </a:ext>
                </a:extLst>
              </p:cNvPr>
              <p:cNvSpPr/>
              <p:nvPr/>
            </p:nvSpPr>
            <p:spPr>
              <a:xfrm>
                <a:off x="9837738" y="4865739"/>
                <a:ext cx="711238" cy="711237"/>
              </a:xfrm>
              <a:prstGeom prst="ellipse">
                <a:avLst/>
              </a:prstGeom>
              <a:grp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93" name="テキスト ボックス 92">
              <a:extLst>
                <a:ext uri="{FF2B5EF4-FFF2-40B4-BE49-F238E27FC236}">
                  <a16:creationId xmlns:a16="http://schemas.microsoft.com/office/drawing/2014/main" id="{AF05241F-6077-D540-908C-5D3DD2053AA2}"/>
                </a:ext>
              </a:extLst>
            </p:cNvPr>
            <p:cNvSpPr txBox="1"/>
            <p:nvPr/>
          </p:nvSpPr>
          <p:spPr>
            <a:xfrm>
              <a:off x="7363705" y="4125879"/>
              <a:ext cx="2590774" cy="400110"/>
            </a:xfrm>
            <a:prstGeom prst="rect">
              <a:avLst/>
            </a:prstGeom>
            <a:noFill/>
            <a:ln>
              <a:solidFill>
                <a:srgbClr val="FF0000"/>
              </a:solidFill>
            </a:ln>
          </p:spPr>
          <p:txBody>
            <a:bodyPr wrap="none" rtlCol="0">
              <a:spAutoFit/>
            </a:bodyPr>
            <a:lstStyle/>
            <a:p>
              <a:r>
                <a:rPr lang="en-US" altLang="ja-JP" sz="2000" dirty="0">
                  <a:solidFill>
                    <a:srgbClr val="FF0000"/>
                  </a:solidFill>
                  <a:latin typeface="Meiryo UI" panose="020B0604030504040204" pitchFamily="34" charset="-128"/>
                  <a:ea typeface="Meiryo UI" panose="020B0604030504040204" pitchFamily="34" charset="-128"/>
                </a:rPr>
                <a:t>Presentation</a:t>
              </a:r>
              <a:r>
                <a:rPr kumimoji="1" lang="ja-JP" altLang="en-US" sz="2000">
                  <a:solidFill>
                    <a:srgbClr val="FF0000"/>
                  </a:solidFill>
                  <a:latin typeface="Meiryo UI" panose="020B0604030504040204" pitchFamily="34" charset="-128"/>
                  <a:ea typeface="Meiryo UI" panose="020B0604030504040204" pitchFamily="34" charset="-128"/>
                </a:rPr>
                <a:t> </a:t>
              </a:r>
              <a:r>
                <a:rPr kumimoji="1" lang="en-US" altLang="ja-JP" sz="2000" dirty="0">
                  <a:solidFill>
                    <a:srgbClr val="FF0000"/>
                  </a:solidFill>
                  <a:latin typeface="Meiryo UI" panose="020B0604030504040204" pitchFamily="34" charset="-128"/>
                  <a:ea typeface="Meiryo UI" panose="020B0604030504040204" pitchFamily="34" charset="-128"/>
                </a:rPr>
                <a:t>Group</a:t>
              </a:r>
              <a:endParaRPr kumimoji="1" lang="ja-JP" altLang="en-US" sz="2000">
                <a:solidFill>
                  <a:srgbClr val="FF0000"/>
                </a:solidFill>
                <a:latin typeface="Meiryo UI" panose="020B0604030504040204" pitchFamily="34" charset="-128"/>
                <a:ea typeface="Meiryo UI" panose="020B0604030504040204" pitchFamily="34" charset="-128"/>
              </a:endParaRPr>
            </a:p>
          </p:txBody>
        </p:sp>
      </p:grpSp>
      <p:sp>
        <p:nvSpPr>
          <p:cNvPr id="94" name="左右矢印 93">
            <a:extLst>
              <a:ext uri="{FF2B5EF4-FFF2-40B4-BE49-F238E27FC236}">
                <a16:creationId xmlns:a16="http://schemas.microsoft.com/office/drawing/2014/main" id="{D3D39C8C-0961-DA44-8CE8-DDBD7321563C}"/>
              </a:ext>
            </a:extLst>
          </p:cNvPr>
          <p:cNvSpPr/>
          <p:nvPr/>
        </p:nvSpPr>
        <p:spPr>
          <a:xfrm>
            <a:off x="4981677" y="4843508"/>
            <a:ext cx="1655118" cy="659558"/>
          </a:xfrm>
          <a:prstGeom prst="lef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1859455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51385" y="1281288"/>
            <a:ext cx="10513168" cy="3588232"/>
          </a:xfrm>
        </p:spPr>
        <p:txBody>
          <a:bodyPr>
            <a:normAutofit lnSpcReduction="10000"/>
          </a:bodyPr>
          <a:lstStyle/>
          <a:p>
            <a:r>
              <a:rPr lang="ja-JP" altLang="en-US"/>
              <a:t>評価の方法</a:t>
            </a:r>
            <a:r>
              <a:rPr lang="ja-JP" altLang="en-US" b="0"/>
              <a:t>（自分の所属以外のグループを評価）</a:t>
            </a:r>
            <a:endParaRPr lang="en-US" altLang="ja-JP" b="0" dirty="0"/>
          </a:p>
          <a:p>
            <a:pPr lvl="1"/>
            <a:r>
              <a:rPr lang="ja-JP" altLang="en-US"/>
              <a:t>１位、２位のグループ番号を</a:t>
            </a:r>
            <a:r>
              <a:rPr lang="en-US" altLang="ja-JP" dirty="0"/>
              <a:t>Google Form</a:t>
            </a:r>
            <a:r>
              <a:rPr lang="ja-JP" altLang="en-US"/>
              <a:t>で選択</a:t>
            </a:r>
            <a:endParaRPr lang="en-US" altLang="ja-JP" dirty="0"/>
          </a:p>
          <a:p>
            <a:pPr lvl="2"/>
            <a:r>
              <a:rPr lang="ja-JP" altLang="en-US"/>
              <a:t>１位：</a:t>
            </a:r>
            <a:r>
              <a:rPr lang="en-US" altLang="ja-JP" dirty="0"/>
              <a:t>10</a:t>
            </a:r>
            <a:r>
              <a:rPr lang="ja-JP" altLang="en-US"/>
              <a:t>点、２位：</a:t>
            </a:r>
            <a:r>
              <a:rPr lang="en-US" altLang="ja-JP" dirty="0"/>
              <a:t>5</a:t>
            </a:r>
            <a:r>
              <a:rPr lang="ja-JP" altLang="en-US"/>
              <a:t>点、３位：</a:t>
            </a:r>
            <a:r>
              <a:rPr lang="en-US" altLang="ja-JP" dirty="0"/>
              <a:t>1</a:t>
            </a:r>
            <a:r>
              <a:rPr lang="ja-JP" altLang="en-US"/>
              <a:t>点とし、合計点のグループの平均点でランキング</a:t>
            </a:r>
            <a:endParaRPr lang="en-US" altLang="ja-JP" dirty="0"/>
          </a:p>
          <a:p>
            <a:pPr lvl="2"/>
            <a:r>
              <a:rPr lang="ja-JP" altLang="en-US"/>
              <a:t>個人の取得点数は評価に加味します．</a:t>
            </a:r>
            <a:endParaRPr lang="en-US" altLang="ja-JP" dirty="0"/>
          </a:p>
          <a:p>
            <a:pPr lvl="2"/>
            <a:r>
              <a:rPr lang="ja-JP" altLang="en-US"/>
              <a:t>グループとしての評価は資料とリーダーからの発表（２回）で評価します．</a:t>
            </a:r>
            <a:endParaRPr lang="en-US" altLang="ja-JP" dirty="0"/>
          </a:p>
          <a:p>
            <a:r>
              <a:rPr lang="ja-JP" altLang="en-US"/>
              <a:t>評価の基準</a:t>
            </a:r>
            <a:endParaRPr lang="en-US" altLang="ja-JP" dirty="0"/>
          </a:p>
          <a:p>
            <a:pPr lvl="1"/>
            <a:r>
              <a:rPr lang="ja-JP" altLang="en-US"/>
              <a:t>課題と結果が明確な</a:t>
            </a:r>
            <a:r>
              <a:rPr lang="ja-JP" altLang="en-US" u="sng">
                <a:solidFill>
                  <a:srgbClr val="C00000"/>
                </a:solidFill>
              </a:rPr>
              <a:t>データに基づいて説明</a:t>
            </a:r>
            <a:r>
              <a:rPr lang="ja-JP" altLang="en-US"/>
              <a:t>されているかどうか？</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lstStyle/>
          <a:p>
            <a:r>
              <a:rPr lang="ja-JP" altLang="en-US"/>
              <a:t>結果の評価</a:t>
            </a:r>
          </a:p>
        </p:txBody>
      </p:sp>
      <p:sp>
        <p:nvSpPr>
          <p:cNvPr id="4" name="スライド番号プレースホルダー 3">
            <a:extLst>
              <a:ext uri="{FF2B5EF4-FFF2-40B4-BE49-F238E27FC236}">
                <a16:creationId xmlns:a16="http://schemas.microsoft.com/office/drawing/2014/main" id="{C2EFF87D-E422-B043-A794-99E481C9DC70}"/>
              </a:ext>
            </a:extLst>
          </p:cNvPr>
          <p:cNvSpPr>
            <a:spLocks noGrp="1"/>
          </p:cNvSpPr>
          <p:nvPr>
            <p:ph type="sldNum" sz="quarter" idx="12"/>
          </p:nvPr>
        </p:nvSpPr>
        <p:spPr/>
        <p:txBody>
          <a:bodyPr/>
          <a:lstStyle/>
          <a:p>
            <a:fld id="{AC026BDF-97B0-402E-8580-15579999136A}" type="slidenum">
              <a:rPr lang="ja-JP" altLang="en-US" smtClean="0"/>
              <a:pPr/>
              <a:t>29</a:t>
            </a:fld>
            <a:endParaRPr lang="ja-JP" altLang="en-US"/>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p:txBody>
          <a:bodyPr/>
          <a:lstStyle/>
          <a:p>
            <a:r>
              <a:rPr lang="en-US" altLang="ja-JP" dirty="0"/>
              <a:t>3-1. </a:t>
            </a:r>
            <a:r>
              <a:rPr lang="ja-JP" altLang="en-US"/>
              <a:t>調査内容資料の発表方法について</a:t>
            </a:r>
            <a:endParaRPr lang="en-US" altLang="ja-JP" dirty="0"/>
          </a:p>
        </p:txBody>
      </p:sp>
      <p:graphicFrame>
        <p:nvGraphicFramePr>
          <p:cNvPr id="2" name="表 1">
            <a:extLst>
              <a:ext uri="{FF2B5EF4-FFF2-40B4-BE49-F238E27FC236}">
                <a16:creationId xmlns:a16="http://schemas.microsoft.com/office/drawing/2014/main" id="{51D134FD-D93F-8249-B0D7-460997A1011B}"/>
              </a:ext>
            </a:extLst>
          </p:cNvPr>
          <p:cNvGraphicFramePr>
            <a:graphicFrameLocks noGrp="1"/>
          </p:cNvGraphicFramePr>
          <p:nvPr>
            <p:extLst>
              <p:ext uri="{D42A27DB-BD31-4B8C-83A1-F6EECF244321}">
                <p14:modId xmlns:p14="http://schemas.microsoft.com/office/powerpoint/2010/main" val="3648919401"/>
              </p:ext>
            </p:extLst>
          </p:nvPr>
        </p:nvGraphicFramePr>
        <p:xfrm>
          <a:off x="335360" y="4980771"/>
          <a:ext cx="11537448" cy="1472565"/>
        </p:xfrm>
        <a:graphic>
          <a:graphicData uri="http://schemas.openxmlformats.org/drawingml/2006/table">
            <a:tbl>
              <a:tblPr firstRow="1" bandRow="1">
                <a:tableStyleId>{5C22544A-7EE6-4342-B048-85BDC9FD1C3A}</a:tableStyleId>
              </a:tblPr>
              <a:tblGrid>
                <a:gridCol w="1175068">
                  <a:extLst>
                    <a:ext uri="{9D8B030D-6E8A-4147-A177-3AD203B41FA5}">
                      <a16:colId xmlns:a16="http://schemas.microsoft.com/office/drawing/2014/main" val="972048580"/>
                    </a:ext>
                  </a:extLst>
                </a:gridCol>
                <a:gridCol w="2590595">
                  <a:extLst>
                    <a:ext uri="{9D8B030D-6E8A-4147-A177-3AD203B41FA5}">
                      <a16:colId xmlns:a16="http://schemas.microsoft.com/office/drawing/2014/main" val="2951585321"/>
                    </a:ext>
                  </a:extLst>
                </a:gridCol>
                <a:gridCol w="2590595">
                  <a:extLst>
                    <a:ext uri="{9D8B030D-6E8A-4147-A177-3AD203B41FA5}">
                      <a16:colId xmlns:a16="http://schemas.microsoft.com/office/drawing/2014/main" val="988109057"/>
                    </a:ext>
                  </a:extLst>
                </a:gridCol>
                <a:gridCol w="2590595">
                  <a:extLst>
                    <a:ext uri="{9D8B030D-6E8A-4147-A177-3AD203B41FA5}">
                      <a16:colId xmlns:a16="http://schemas.microsoft.com/office/drawing/2014/main" val="1427208372"/>
                    </a:ext>
                  </a:extLst>
                </a:gridCol>
                <a:gridCol w="2590595">
                  <a:extLst>
                    <a:ext uri="{9D8B030D-6E8A-4147-A177-3AD203B41FA5}">
                      <a16:colId xmlns:a16="http://schemas.microsoft.com/office/drawing/2014/main" val="3448799258"/>
                    </a:ext>
                  </a:extLst>
                </a:gridCol>
              </a:tblGrid>
              <a:tr h="290375">
                <a:tc>
                  <a:txBody>
                    <a:bodyPr/>
                    <a:lstStyle/>
                    <a:p>
                      <a:endParaRPr kumimoji="1" lang="ja-JP" altLang="en-US">
                        <a:latin typeface="Meiryo UI" panose="020B0604030504040204" pitchFamily="34" charset="-128"/>
                        <a:ea typeface="Meiryo UI" panose="020B0604030504040204" pitchFamily="34" charset="-128"/>
                      </a:endParaRPr>
                    </a:p>
                  </a:txBody>
                  <a:tcPr/>
                </a:tc>
                <a:tc>
                  <a:txBody>
                    <a:bodyPr/>
                    <a:lstStyle/>
                    <a:p>
                      <a:r>
                        <a:rPr kumimoji="1" lang="ja-JP" altLang="en-US">
                          <a:latin typeface="Meiryo UI" panose="020B0604030504040204" pitchFamily="34" charset="-128"/>
                          <a:ea typeface="Meiryo UI" panose="020B0604030504040204" pitchFamily="34" charset="-128"/>
                        </a:rPr>
                        <a:t>キャップストーン</a:t>
                      </a:r>
                    </a:p>
                  </a:txBody>
                  <a:tcPr/>
                </a:tc>
                <a:tc>
                  <a:txBody>
                    <a:bodyPr/>
                    <a:lstStyle/>
                    <a:p>
                      <a:r>
                        <a:rPr kumimoji="1" lang="ja-JP" altLang="en-US">
                          <a:latin typeface="Meiryo UI" panose="020B0604030504040204" pitchFamily="34" charset="-128"/>
                          <a:ea typeface="Meiryo UI" panose="020B0604030504040204" pitchFamily="34" charset="-128"/>
                        </a:rPr>
                        <a:t>マイルストーン</a:t>
                      </a:r>
                      <a:r>
                        <a:rPr kumimoji="1" lang="en-US" altLang="ja-JP" dirty="0">
                          <a:latin typeface="Meiryo UI" panose="020B0604030504040204" pitchFamily="34" charset="-128"/>
                          <a:ea typeface="Meiryo UI" panose="020B0604030504040204" pitchFamily="34" charset="-128"/>
                        </a:rPr>
                        <a:t>2</a:t>
                      </a:r>
                      <a:endParaRPr kumimoji="1" lang="ja-JP" altLang="en-US">
                        <a:latin typeface="Meiryo UI" panose="020B0604030504040204" pitchFamily="34" charset="-128"/>
                        <a:ea typeface="Meiryo UI" panose="020B060403050404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Meiryo UI" panose="020B0604030504040204" pitchFamily="34" charset="-128"/>
                          <a:ea typeface="Meiryo UI" panose="020B0604030504040204" pitchFamily="34" charset="-128"/>
                        </a:rPr>
                        <a:t>マイルストーン</a:t>
                      </a:r>
                      <a:r>
                        <a:rPr kumimoji="1" lang="en-US" altLang="ja-JP" dirty="0">
                          <a:latin typeface="Meiryo UI" panose="020B0604030504040204" pitchFamily="34" charset="-128"/>
                          <a:ea typeface="Meiryo UI" panose="020B0604030504040204" pitchFamily="34" charset="-128"/>
                        </a:rPr>
                        <a:t>1</a:t>
                      </a:r>
                      <a:endParaRPr kumimoji="1" lang="ja-JP" altLang="en-US">
                        <a:latin typeface="Meiryo UI" panose="020B0604030504040204" pitchFamily="34" charset="-128"/>
                        <a:ea typeface="Meiryo UI" panose="020B0604030504040204" pitchFamily="34" charset="-128"/>
                      </a:endParaRPr>
                    </a:p>
                  </a:txBody>
                  <a:tcPr/>
                </a:tc>
                <a:tc>
                  <a:txBody>
                    <a:bodyPr/>
                    <a:lstStyle/>
                    <a:p>
                      <a:r>
                        <a:rPr kumimoji="1" lang="ja-JP" altLang="en-US">
                          <a:latin typeface="Meiryo UI" panose="020B0604030504040204" pitchFamily="34" charset="-128"/>
                          <a:ea typeface="Meiryo UI" panose="020B0604030504040204" pitchFamily="34" charset="-128"/>
                        </a:rPr>
                        <a:t>ベンチマーク</a:t>
                      </a:r>
                    </a:p>
                  </a:txBody>
                  <a:tcPr/>
                </a:tc>
                <a:extLst>
                  <a:ext uri="{0D108BD9-81ED-4DB2-BD59-A6C34878D82A}">
                    <a16:rowId xmlns:a16="http://schemas.microsoft.com/office/drawing/2014/main" val="3017281679"/>
                  </a:ext>
                </a:extLst>
              </a:tr>
              <a:tr h="1096470">
                <a:tc>
                  <a:txBody>
                    <a:bodyPr/>
                    <a:lstStyle/>
                    <a:p>
                      <a:r>
                        <a:rPr kumimoji="1" lang="ja-JP" altLang="en-US" sz="1800">
                          <a:latin typeface="Meiryo UI" panose="020B0604030504040204" pitchFamily="34" charset="-128"/>
                          <a:ea typeface="Meiryo UI" panose="020B0604030504040204" pitchFamily="34" charset="-128"/>
                        </a:rPr>
                        <a:t>評価内容</a:t>
                      </a:r>
                    </a:p>
                  </a:txBody>
                  <a:tcPr/>
                </a:tc>
                <a:tc>
                  <a:txBody>
                    <a:bodyPr/>
                    <a:lstStyle/>
                    <a:p>
                      <a:pPr algn="l" fontAlgn="t"/>
                      <a:r>
                        <a:rPr lang="ja-JP" altLang="en-US" sz="1800" b="0" i="0" u="none" strike="noStrike">
                          <a:solidFill>
                            <a:srgbClr val="000000"/>
                          </a:solidFill>
                          <a:effectLst/>
                          <a:latin typeface="Meiryo UI" panose="020B0604030504040204" pitchFamily="34" charset="-128"/>
                          <a:ea typeface="Meiryo UI" panose="020B0604030504040204" pitchFamily="34" charset="-128"/>
                        </a:rPr>
                        <a:t>課題と結果が明確なデータに基づいて説明されている。</a:t>
                      </a:r>
                      <a:endParaRPr lang="en-US" altLang="ja-JP" sz="18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800" b="0" i="0" u="none" strike="noStrike">
                          <a:solidFill>
                            <a:srgbClr val="000000"/>
                          </a:solidFill>
                          <a:effectLst/>
                          <a:latin typeface="Meiryo UI" panose="020B0604030504040204" pitchFamily="34" charset="-128"/>
                          <a:ea typeface="Meiryo UI" panose="020B0604030504040204" pitchFamily="34" charset="-128"/>
                        </a:rPr>
                        <a:t>ほとんどの課題と結果がデータに基づいて説明されているが、一部不十分である。</a:t>
                      </a:r>
                      <a:endParaRPr lang="en-US" altLang="ja-JP" sz="18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800" b="0" i="0" u="none" strike="noStrike">
                          <a:solidFill>
                            <a:srgbClr val="000000"/>
                          </a:solidFill>
                          <a:effectLst/>
                          <a:latin typeface="Meiryo UI" panose="020B0604030504040204" pitchFamily="34" charset="-128"/>
                          <a:ea typeface="Meiryo UI" panose="020B0604030504040204" pitchFamily="34" charset="-128"/>
                        </a:rPr>
                        <a:t>課題と結果が部分的にデータに基づいて説明されているが、多くはデータが不十分である</a:t>
                      </a:r>
                      <a:endParaRPr lang="en-US" altLang="ja-JP" sz="18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800" b="0" i="0" u="none" strike="noStrike">
                          <a:solidFill>
                            <a:srgbClr val="000000"/>
                          </a:solidFill>
                          <a:effectLst/>
                          <a:latin typeface="Meiryo UI" panose="020B0604030504040204" pitchFamily="34" charset="-128"/>
                          <a:ea typeface="Meiryo UI" panose="020B0604030504040204" pitchFamily="34" charset="-128"/>
                        </a:rPr>
                        <a:t>課題や結果がデータに基づいて説明されていない。</a:t>
                      </a:r>
                      <a:endParaRPr lang="en-US" altLang="ja-JP" sz="18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tc>
                <a:extLst>
                  <a:ext uri="{0D108BD9-81ED-4DB2-BD59-A6C34878D82A}">
                    <a16:rowId xmlns:a16="http://schemas.microsoft.com/office/drawing/2014/main" val="2672367812"/>
                  </a:ext>
                </a:extLst>
              </a:tr>
            </a:tbl>
          </a:graphicData>
        </a:graphic>
      </p:graphicFrame>
    </p:spTree>
    <p:extLst>
      <p:ext uri="{BB962C8B-B14F-4D97-AF65-F5344CB8AC3E}">
        <p14:creationId xmlns:p14="http://schemas.microsoft.com/office/powerpoint/2010/main" val="382340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FD9D9B0-5901-5C42-B682-A8A4696C6B8B}"/>
              </a:ext>
            </a:extLst>
          </p:cNvPr>
          <p:cNvSpPr/>
          <p:nvPr/>
        </p:nvSpPr>
        <p:spPr>
          <a:xfrm>
            <a:off x="2977564" y="1196752"/>
            <a:ext cx="8807432" cy="849515"/>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normAutofit/>
          </a:bodyPr>
          <a:lstStyle/>
          <a:p>
            <a:r>
              <a:rPr lang="ja-JP" altLang="en-US"/>
              <a:t>２日目：詳細調査と発表用スライド作成</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215680" y="1340768"/>
            <a:ext cx="8663416" cy="3888432"/>
          </a:xfrm>
        </p:spPr>
        <p:txBody>
          <a:bodyPr>
            <a:normAutofit lnSpcReduction="10000"/>
          </a:bodyPr>
          <a:lstStyle/>
          <a:p>
            <a:pPr marL="0" indent="0">
              <a:buNone/>
            </a:pPr>
            <a:r>
              <a:rPr lang="ja-JP" altLang="en-US"/>
              <a:t>発表用スライドの作成方法</a:t>
            </a:r>
            <a:endParaRPr lang="en-US" altLang="ja-JP" dirty="0"/>
          </a:p>
          <a:p>
            <a:pPr marL="0" indent="0">
              <a:buNone/>
            </a:pPr>
            <a:endParaRPr lang="en-US" altLang="ja-JP" dirty="0"/>
          </a:p>
          <a:p>
            <a:pPr marL="0" indent="0">
              <a:buNone/>
            </a:pPr>
            <a:r>
              <a:rPr lang="ja-JP" altLang="en-US">
                <a:solidFill>
                  <a:srgbClr val="C00000"/>
                </a:solidFill>
              </a:rPr>
              <a:t>グループワーク１</a:t>
            </a:r>
            <a:r>
              <a:rPr lang="ja-JP" altLang="en-US"/>
              <a:t>：詳細調査とスライド作成</a:t>
            </a:r>
            <a:endParaRPr lang="en-US" altLang="ja-JP" dirty="0"/>
          </a:p>
          <a:p>
            <a:pPr marL="0" indent="0">
              <a:buNone/>
            </a:pPr>
            <a:endParaRPr lang="ja-JP" altLang="en-US"/>
          </a:p>
          <a:p>
            <a:pPr marL="0" indent="0">
              <a:buNone/>
            </a:pPr>
            <a:r>
              <a:rPr lang="ja-JP" altLang="en-US"/>
              <a:t>発表方法と評価方法について</a:t>
            </a:r>
            <a:endParaRPr lang="en-US" altLang="ja-JP" dirty="0"/>
          </a:p>
          <a:p>
            <a:pPr marL="0" indent="0">
              <a:buNone/>
            </a:pPr>
            <a:endParaRPr lang="ja-JP" altLang="en-US"/>
          </a:p>
          <a:p>
            <a:pPr marL="0" indent="0">
              <a:buNone/>
            </a:pPr>
            <a:r>
              <a:rPr lang="ja-JP" altLang="en-US">
                <a:solidFill>
                  <a:srgbClr val="C00000"/>
                </a:solidFill>
              </a:rPr>
              <a:t>グループワーク２</a:t>
            </a:r>
            <a:r>
              <a:rPr lang="ja-JP" altLang="en-US"/>
              <a:t>：スライド作成と発表練習</a:t>
            </a:r>
            <a:endParaRPr lang="en-US" altLang="ja-JP" dirty="0"/>
          </a:p>
          <a:p>
            <a:pPr marL="0" indent="0">
              <a:buNone/>
            </a:pPr>
            <a:endParaRPr lang="en-US" altLang="ja-JP" dirty="0"/>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データサイエンスの社会課題（</a:t>
            </a:r>
            <a:r>
              <a:rPr lang="en-US" altLang="ja-JP" dirty="0"/>
              <a:t>SDGs</a:t>
            </a:r>
            <a:r>
              <a:rPr lang="ja-JP" altLang="en-US"/>
              <a:t>）への適用事例探索</a:t>
            </a:r>
          </a:p>
        </p:txBody>
      </p:sp>
      <p:sp>
        <p:nvSpPr>
          <p:cNvPr id="8" name="角丸四角形 7">
            <a:extLst>
              <a:ext uri="{FF2B5EF4-FFF2-40B4-BE49-F238E27FC236}">
                <a16:creationId xmlns:a16="http://schemas.microsoft.com/office/drawing/2014/main" id="{BC73403E-D30F-B74B-9008-47A248F0C829}"/>
              </a:ext>
            </a:extLst>
          </p:cNvPr>
          <p:cNvSpPr/>
          <p:nvPr/>
        </p:nvSpPr>
        <p:spPr>
          <a:xfrm>
            <a:off x="2977564" y="443711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6" name="角丸四角形 5">
            <a:extLst>
              <a:ext uri="{FF2B5EF4-FFF2-40B4-BE49-F238E27FC236}">
                <a16:creationId xmlns:a16="http://schemas.microsoft.com/office/drawing/2014/main" id="{E4AC2B7F-8E0F-2643-8FFF-49C7943D92D6}"/>
              </a:ext>
            </a:extLst>
          </p:cNvPr>
          <p:cNvSpPr/>
          <p:nvPr/>
        </p:nvSpPr>
        <p:spPr>
          <a:xfrm>
            <a:off x="2977200" y="227687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D78A91C1-5BEB-C946-AA4E-2C718BE3C249}"/>
              </a:ext>
            </a:extLst>
          </p:cNvPr>
          <p:cNvSpPr/>
          <p:nvPr/>
        </p:nvSpPr>
        <p:spPr>
          <a:xfrm>
            <a:off x="2977200" y="335699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421738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00C96-34BB-394D-8D8F-4A1A18954541}"/>
              </a:ext>
            </a:extLst>
          </p:cNvPr>
          <p:cNvSpPr>
            <a:spLocks noGrp="1"/>
          </p:cNvSpPr>
          <p:nvPr>
            <p:ph type="title"/>
          </p:nvPr>
        </p:nvSpPr>
        <p:spPr>
          <a:xfrm>
            <a:off x="1358685" y="91352"/>
            <a:ext cx="10515600" cy="1325563"/>
          </a:xfrm>
        </p:spPr>
        <p:txBody>
          <a:bodyPr/>
          <a:lstStyle/>
          <a:p>
            <a:r>
              <a:rPr lang="ja-JP" altLang="en-US">
                <a:latin typeface="Meiryo UI" panose="020B0604030504040204" pitchFamily="34" charset="-128"/>
                <a:ea typeface="Meiryo UI" panose="020B0604030504040204" pitchFamily="34" charset="-128"/>
              </a:rPr>
              <a:t>データに基づかない例</a:t>
            </a:r>
            <a:endParaRPr lang="en-US" altLang="ja-JP" dirty="0">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267FF940-7A42-7D4B-B9F9-0DF26CFD6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6" name="直角三角形 5">
            <a:extLst>
              <a:ext uri="{FF2B5EF4-FFF2-40B4-BE49-F238E27FC236}">
                <a16:creationId xmlns:a16="http://schemas.microsoft.com/office/drawing/2014/main" id="{B19CB8FC-F88A-7947-8219-5895A147A0F8}"/>
              </a:ext>
            </a:extLst>
          </p:cNvPr>
          <p:cNvSpPr/>
          <p:nvPr/>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9" name="図 8">
            <a:extLst>
              <a:ext uri="{FF2B5EF4-FFF2-40B4-BE49-F238E27FC236}">
                <a16:creationId xmlns:a16="http://schemas.microsoft.com/office/drawing/2014/main" id="{886A4C0D-62CA-0447-812E-D81B43520DB5}"/>
              </a:ext>
            </a:extLst>
          </p:cNvPr>
          <p:cNvPicPr>
            <a:picLocks noChangeAspect="1"/>
          </p:cNvPicPr>
          <p:nvPr/>
        </p:nvPicPr>
        <p:blipFill>
          <a:blip r:embed="rId3"/>
          <a:stretch>
            <a:fillRect/>
          </a:stretch>
        </p:blipFill>
        <p:spPr>
          <a:xfrm flipH="1">
            <a:off x="5560669" y="2636912"/>
            <a:ext cx="4437089" cy="4093215"/>
          </a:xfrm>
          <a:prstGeom prst="rect">
            <a:avLst/>
          </a:prstGeom>
        </p:spPr>
      </p:pic>
      <p:sp>
        <p:nvSpPr>
          <p:cNvPr id="10" name="円形吹き出し 9">
            <a:extLst>
              <a:ext uri="{FF2B5EF4-FFF2-40B4-BE49-F238E27FC236}">
                <a16:creationId xmlns:a16="http://schemas.microsoft.com/office/drawing/2014/main" id="{C28B3AEA-A72D-674A-B3D2-DB8D891D5DC1}"/>
              </a:ext>
            </a:extLst>
          </p:cNvPr>
          <p:cNvSpPr/>
          <p:nvPr/>
        </p:nvSpPr>
        <p:spPr>
          <a:xfrm>
            <a:off x="2604905" y="1827316"/>
            <a:ext cx="3779127" cy="2576224"/>
          </a:xfrm>
          <a:prstGeom prst="wedgeEllipseCallout">
            <a:avLst>
              <a:gd name="adj1" fmla="val 33636"/>
              <a:gd name="adj2" fmla="val 552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latin typeface="Meiryo" panose="020B0604030504040204" pitchFamily="34" charset="-128"/>
                <a:ea typeface="Meiryo" panose="020B0604030504040204" pitchFamily="34" charset="-128"/>
              </a:rPr>
              <a:t>お父さん，</a:t>
            </a:r>
            <a:endParaRPr kumimoji="1" lang="en-US" altLang="ja-JP" sz="2800" dirty="0">
              <a:solidFill>
                <a:schemeClr val="tx1"/>
              </a:solidFill>
              <a:latin typeface="Meiryo" panose="020B0604030504040204" pitchFamily="34" charset="-128"/>
              <a:ea typeface="Meiryo" panose="020B0604030504040204" pitchFamily="34" charset="-128"/>
            </a:endParaRPr>
          </a:p>
          <a:p>
            <a:pPr algn="ctr"/>
            <a:r>
              <a:rPr kumimoji="1" lang="ja-JP" altLang="en-US" sz="2800">
                <a:solidFill>
                  <a:schemeClr val="tx1"/>
                </a:solidFill>
                <a:latin typeface="Meiryo" panose="020B0604030504040204" pitchFamily="34" charset="-128"/>
                <a:ea typeface="Meiryo" panose="020B0604030504040204" pitchFamily="34" charset="-128"/>
              </a:rPr>
              <a:t>任天堂</a:t>
            </a:r>
            <a:r>
              <a:rPr kumimoji="1" lang="en-US" altLang="ja-JP" sz="2800" dirty="0">
                <a:solidFill>
                  <a:schemeClr val="tx1"/>
                </a:solidFill>
                <a:latin typeface="Meiryo" panose="020B0604030504040204" pitchFamily="34" charset="-128"/>
                <a:ea typeface="Meiryo" panose="020B0604030504040204" pitchFamily="34" charset="-128"/>
              </a:rPr>
              <a:t>Switch</a:t>
            </a:r>
            <a:r>
              <a:rPr kumimoji="1" lang="ja-JP" altLang="en-US" sz="2800">
                <a:solidFill>
                  <a:schemeClr val="tx1"/>
                </a:solidFill>
                <a:latin typeface="Meiryo" panose="020B0604030504040204" pitchFamily="34" charset="-128"/>
                <a:ea typeface="Meiryo" panose="020B0604030504040204" pitchFamily="34" charset="-128"/>
              </a:rPr>
              <a:t>買って</a:t>
            </a:r>
            <a:endParaRPr kumimoji="1" lang="en-US" altLang="ja-JP" sz="2800" dirty="0">
              <a:solidFill>
                <a:schemeClr val="tx1"/>
              </a:solidFill>
              <a:latin typeface="Meiryo" panose="020B0604030504040204" pitchFamily="34" charset="-128"/>
              <a:ea typeface="Meiryo" panose="020B0604030504040204" pitchFamily="34" charset="-128"/>
            </a:endParaRPr>
          </a:p>
          <a:p>
            <a:pPr algn="ctr"/>
            <a:r>
              <a:rPr kumimoji="1" lang="ja-JP" altLang="en-US" sz="2800">
                <a:solidFill>
                  <a:srgbClr val="C00000"/>
                </a:solidFill>
                <a:latin typeface="Meiryo" panose="020B0604030504040204" pitchFamily="34" charset="-128"/>
                <a:ea typeface="Meiryo" panose="020B0604030504040204" pitchFamily="34" charset="-128"/>
              </a:rPr>
              <a:t>みんな持ってる</a:t>
            </a:r>
            <a:r>
              <a:rPr kumimoji="1" lang="ja-JP" altLang="en-US" sz="2800">
                <a:solidFill>
                  <a:schemeClr val="tx1"/>
                </a:solidFill>
                <a:latin typeface="Meiryo" panose="020B0604030504040204" pitchFamily="34" charset="-128"/>
                <a:ea typeface="Meiryo" panose="020B0604030504040204" pitchFamily="34" charset="-128"/>
              </a:rPr>
              <a:t>んだよ</a:t>
            </a:r>
            <a:r>
              <a:rPr kumimoji="1" lang="en-US" altLang="ja-JP" sz="2800" dirty="0">
                <a:solidFill>
                  <a:schemeClr val="tx1"/>
                </a:solidFill>
                <a:latin typeface="Meiryo" panose="020B0604030504040204" pitchFamily="34" charset="-128"/>
                <a:ea typeface="Meiryo" panose="020B0604030504040204" pitchFamily="34" charset="-128"/>
              </a:rPr>
              <a:t> </a:t>
            </a:r>
            <a:endParaRPr kumimoji="1" lang="ja-JP" altLang="en-US" sz="2800">
              <a:solidFill>
                <a:schemeClr val="tx1"/>
              </a:solidFill>
              <a:latin typeface="Meiryo" panose="020B0604030504040204" pitchFamily="34" charset="-128"/>
              <a:ea typeface="Meiryo" panose="020B0604030504040204" pitchFamily="34" charset="-128"/>
            </a:endParaRPr>
          </a:p>
        </p:txBody>
      </p:sp>
      <p:sp>
        <p:nvSpPr>
          <p:cNvPr id="11" name="円形吹き出し 10">
            <a:extLst>
              <a:ext uri="{FF2B5EF4-FFF2-40B4-BE49-F238E27FC236}">
                <a16:creationId xmlns:a16="http://schemas.microsoft.com/office/drawing/2014/main" id="{8FFA8F28-34D7-FF4F-A043-B0F90891C80F}"/>
              </a:ext>
            </a:extLst>
          </p:cNvPr>
          <p:cNvSpPr/>
          <p:nvPr/>
        </p:nvSpPr>
        <p:spPr>
          <a:xfrm>
            <a:off x="8360989" y="852776"/>
            <a:ext cx="3567659" cy="2576224"/>
          </a:xfrm>
          <a:prstGeom prst="wedgeEllipseCallout">
            <a:avLst>
              <a:gd name="adj1" fmla="val -24658"/>
              <a:gd name="adj2" fmla="val 577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latin typeface="Meiryo" panose="020B0604030504040204" pitchFamily="34" charset="-128"/>
                <a:ea typeface="Meiryo" panose="020B0604030504040204" pitchFamily="34" charset="-128"/>
              </a:rPr>
              <a:t>そんなこと</a:t>
            </a:r>
            <a:endParaRPr kumimoji="1" lang="en-US" altLang="ja-JP" sz="2800" dirty="0">
              <a:solidFill>
                <a:schemeClr val="tx1"/>
              </a:solidFill>
              <a:latin typeface="Meiryo" panose="020B0604030504040204" pitchFamily="34" charset="-128"/>
              <a:ea typeface="Meiryo" panose="020B0604030504040204" pitchFamily="34" charset="-128"/>
            </a:endParaRPr>
          </a:p>
          <a:p>
            <a:pPr algn="ctr"/>
            <a:r>
              <a:rPr kumimoji="1" lang="ja-JP" altLang="en-US" sz="2800">
                <a:solidFill>
                  <a:schemeClr val="tx1"/>
                </a:solidFill>
                <a:latin typeface="Meiryo" panose="020B0604030504040204" pitchFamily="34" charset="-128"/>
                <a:ea typeface="Meiryo" panose="020B0604030504040204" pitchFamily="34" charset="-128"/>
              </a:rPr>
              <a:t>ないだろ，</a:t>
            </a:r>
            <a:endParaRPr kumimoji="1" lang="en-US" altLang="ja-JP" sz="2800" dirty="0">
              <a:solidFill>
                <a:schemeClr val="tx1"/>
              </a:solidFill>
              <a:latin typeface="Meiryo" panose="020B0604030504040204" pitchFamily="34" charset="-128"/>
              <a:ea typeface="Meiryo" panose="020B0604030504040204" pitchFamily="34" charset="-128"/>
            </a:endParaRPr>
          </a:p>
          <a:p>
            <a:pPr algn="ctr"/>
            <a:r>
              <a:rPr lang="ja-JP" altLang="en-US" sz="2800">
                <a:solidFill>
                  <a:schemeClr val="tx1"/>
                </a:solidFill>
                <a:latin typeface="Meiryo" panose="020B0604030504040204" pitchFamily="34" charset="-128"/>
                <a:ea typeface="Meiryo" panose="020B0604030504040204" pitchFamily="34" charset="-128"/>
              </a:rPr>
              <a:t>買わないよ</a:t>
            </a:r>
            <a:endParaRPr kumimoji="1" lang="ja-JP" altLang="en-US" sz="2800">
              <a:solidFill>
                <a:schemeClr val="tx1"/>
              </a:solidFill>
            </a:endParaRPr>
          </a:p>
        </p:txBody>
      </p:sp>
      <p:sp>
        <p:nvSpPr>
          <p:cNvPr id="12" name="正方形/長方形 11">
            <a:extLst>
              <a:ext uri="{FF2B5EF4-FFF2-40B4-BE49-F238E27FC236}">
                <a16:creationId xmlns:a16="http://schemas.microsoft.com/office/drawing/2014/main" id="{27189D50-FF25-D04D-BA16-E94201BC53D0}"/>
              </a:ext>
            </a:extLst>
          </p:cNvPr>
          <p:cNvSpPr/>
          <p:nvPr/>
        </p:nvSpPr>
        <p:spPr>
          <a:xfrm>
            <a:off x="983253" y="4919812"/>
            <a:ext cx="3709670" cy="954107"/>
          </a:xfrm>
          <a:prstGeom prst="rect">
            <a:avLst/>
          </a:prstGeom>
        </p:spPr>
        <p:txBody>
          <a:bodyPr wrap="none">
            <a:spAutoFit/>
          </a:bodyPr>
          <a:lstStyle/>
          <a:p>
            <a:r>
              <a:rPr lang="ja-JP" altLang="en-US" sz="2800">
                <a:solidFill>
                  <a:srgbClr val="0070C0"/>
                </a:solidFill>
                <a:latin typeface="Meiryo UI" panose="020B0604030504040204" pitchFamily="34" charset="-128"/>
                <a:ea typeface="Meiryo UI" panose="020B0604030504040204" pitchFamily="34" charset="-128"/>
              </a:rPr>
              <a:t>データに基づかない</a:t>
            </a:r>
            <a:r>
              <a:rPr lang="en-US" altLang="ja-JP" sz="2800" dirty="0">
                <a:solidFill>
                  <a:srgbClr val="0070C0"/>
                </a:solidFill>
                <a:latin typeface="Meiryo UI" panose="020B0604030504040204" pitchFamily="34" charset="-128"/>
                <a:ea typeface="Meiryo UI" panose="020B0604030504040204" pitchFamily="34" charset="-128"/>
              </a:rPr>
              <a:t>: </a:t>
            </a:r>
          </a:p>
          <a:p>
            <a:r>
              <a:rPr lang="ja-JP" altLang="en-US" sz="2800">
                <a:solidFill>
                  <a:srgbClr val="0070C0"/>
                </a:solidFill>
                <a:latin typeface="Meiryo UI" panose="020B0604030504040204" pitchFamily="34" charset="-128"/>
                <a:ea typeface="Meiryo UI" panose="020B0604030504040204" pitchFamily="34" charset="-128"/>
              </a:rPr>
              <a:t>自分の経験，勘，噂話</a:t>
            </a:r>
            <a:endParaRPr lang="en-US" altLang="ja-JP" sz="2800" dirty="0">
              <a:solidFill>
                <a:srgbClr val="0070C0"/>
              </a:solidFill>
              <a:latin typeface="Meiryo UI" panose="020B0604030504040204" pitchFamily="34" charset="-128"/>
              <a:ea typeface="Meiryo UI" panose="020B0604030504040204" pitchFamily="34" charset="-128"/>
            </a:endParaRPr>
          </a:p>
        </p:txBody>
      </p:sp>
      <p:sp>
        <p:nvSpPr>
          <p:cNvPr id="3" name="スライド番号プレースホルダー 2">
            <a:extLst>
              <a:ext uri="{FF2B5EF4-FFF2-40B4-BE49-F238E27FC236}">
                <a16:creationId xmlns:a16="http://schemas.microsoft.com/office/drawing/2014/main" id="{518FD45B-7161-254E-9716-E7F317449994}"/>
              </a:ext>
            </a:extLst>
          </p:cNvPr>
          <p:cNvSpPr>
            <a:spLocks noGrp="1"/>
          </p:cNvSpPr>
          <p:nvPr>
            <p:ph type="sldNum" sz="quarter" idx="12"/>
          </p:nvPr>
        </p:nvSpPr>
        <p:spPr/>
        <p:txBody>
          <a:bodyPr/>
          <a:lstStyle/>
          <a:p>
            <a:fld id="{1213B6E3-9814-A44A-BEFE-15DB5B3D73A8}" type="slidenum">
              <a:rPr kumimoji="1" lang="ja-JP" altLang="en-US" smtClean="0"/>
              <a:t>30</a:t>
            </a:fld>
            <a:endParaRPr kumimoji="1" lang="ja-JP" altLang="en-US"/>
          </a:p>
        </p:txBody>
      </p:sp>
      <p:sp>
        <p:nvSpPr>
          <p:cNvPr id="15" name="フッター プレースホルダー 3">
            <a:extLst>
              <a:ext uri="{FF2B5EF4-FFF2-40B4-BE49-F238E27FC236}">
                <a16:creationId xmlns:a16="http://schemas.microsoft.com/office/drawing/2014/main" id="{DEBD5177-2170-FB4C-BE67-EAC5AEBFB510}"/>
              </a:ext>
            </a:extLst>
          </p:cNvPr>
          <p:cNvSpPr txBox="1">
            <a:spLocks/>
          </p:cNvSpPr>
          <p:nvPr/>
        </p:nvSpPr>
        <p:spPr>
          <a:xfrm>
            <a:off x="9922306" y="609329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671684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00C96-34BB-394D-8D8F-4A1A18954541}"/>
              </a:ext>
            </a:extLst>
          </p:cNvPr>
          <p:cNvSpPr>
            <a:spLocks noGrp="1"/>
          </p:cNvSpPr>
          <p:nvPr>
            <p:ph type="title"/>
          </p:nvPr>
        </p:nvSpPr>
        <p:spPr>
          <a:xfrm>
            <a:off x="1358685" y="91352"/>
            <a:ext cx="10515600" cy="1325563"/>
          </a:xfrm>
        </p:spPr>
        <p:txBody>
          <a:bodyPr/>
          <a:lstStyle/>
          <a:p>
            <a:r>
              <a:rPr lang="ja-JP" altLang="en-US">
                <a:latin typeface="Meiryo UI" panose="020B0604030504040204" pitchFamily="34" charset="-128"/>
                <a:ea typeface="Meiryo UI" panose="020B0604030504040204" pitchFamily="34" charset="-128"/>
              </a:rPr>
              <a:t>データに基づく例</a:t>
            </a:r>
            <a:endParaRPr lang="en-US" altLang="ja-JP" dirty="0">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267FF940-7A42-7D4B-B9F9-0DF26CFD6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6" name="直角三角形 5">
            <a:extLst>
              <a:ext uri="{FF2B5EF4-FFF2-40B4-BE49-F238E27FC236}">
                <a16:creationId xmlns:a16="http://schemas.microsoft.com/office/drawing/2014/main" id="{B19CB8FC-F88A-7947-8219-5895A147A0F8}"/>
              </a:ext>
            </a:extLst>
          </p:cNvPr>
          <p:cNvSpPr/>
          <p:nvPr/>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9" name="図 8">
            <a:extLst>
              <a:ext uri="{FF2B5EF4-FFF2-40B4-BE49-F238E27FC236}">
                <a16:creationId xmlns:a16="http://schemas.microsoft.com/office/drawing/2014/main" id="{886A4C0D-62CA-0447-812E-D81B43520DB5}"/>
              </a:ext>
            </a:extLst>
          </p:cNvPr>
          <p:cNvPicPr>
            <a:picLocks noChangeAspect="1"/>
          </p:cNvPicPr>
          <p:nvPr/>
        </p:nvPicPr>
        <p:blipFill>
          <a:blip r:embed="rId3"/>
          <a:stretch>
            <a:fillRect/>
          </a:stretch>
        </p:blipFill>
        <p:spPr>
          <a:xfrm flipH="1">
            <a:off x="5560669" y="2636912"/>
            <a:ext cx="4437089" cy="4093215"/>
          </a:xfrm>
          <a:prstGeom prst="rect">
            <a:avLst/>
          </a:prstGeom>
        </p:spPr>
      </p:pic>
      <p:sp>
        <p:nvSpPr>
          <p:cNvPr id="11" name="円形吹き出し 10">
            <a:extLst>
              <a:ext uri="{FF2B5EF4-FFF2-40B4-BE49-F238E27FC236}">
                <a16:creationId xmlns:a16="http://schemas.microsoft.com/office/drawing/2014/main" id="{8FFA8F28-34D7-FF4F-A043-B0F90891C80F}"/>
              </a:ext>
            </a:extLst>
          </p:cNvPr>
          <p:cNvSpPr/>
          <p:nvPr/>
        </p:nvSpPr>
        <p:spPr>
          <a:xfrm>
            <a:off x="8288981" y="692696"/>
            <a:ext cx="3567659" cy="2576224"/>
          </a:xfrm>
          <a:prstGeom prst="wedgeEllipseCallout">
            <a:avLst>
              <a:gd name="adj1" fmla="val -24658"/>
              <a:gd name="adj2" fmla="val 577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latin typeface="Meiryo" panose="020B0604030504040204" pitchFamily="34" charset="-128"/>
                <a:ea typeface="Meiryo" panose="020B0604030504040204" pitchFamily="34" charset="-128"/>
              </a:rPr>
              <a:t>．．．</a:t>
            </a:r>
            <a:endParaRPr kumimoji="1" lang="ja-JP" altLang="en-US" sz="2800">
              <a:solidFill>
                <a:schemeClr val="tx1"/>
              </a:solidFill>
            </a:endParaRPr>
          </a:p>
        </p:txBody>
      </p:sp>
      <p:sp>
        <p:nvSpPr>
          <p:cNvPr id="12" name="正方形/長方形 11">
            <a:extLst>
              <a:ext uri="{FF2B5EF4-FFF2-40B4-BE49-F238E27FC236}">
                <a16:creationId xmlns:a16="http://schemas.microsoft.com/office/drawing/2014/main" id="{27189D50-FF25-D04D-BA16-E94201BC53D0}"/>
              </a:ext>
            </a:extLst>
          </p:cNvPr>
          <p:cNvSpPr/>
          <p:nvPr/>
        </p:nvSpPr>
        <p:spPr>
          <a:xfrm>
            <a:off x="983253" y="4919812"/>
            <a:ext cx="3400290" cy="1384995"/>
          </a:xfrm>
          <a:prstGeom prst="rect">
            <a:avLst/>
          </a:prstGeom>
        </p:spPr>
        <p:txBody>
          <a:bodyPr wrap="none">
            <a:spAutoFit/>
          </a:bodyPr>
          <a:lstStyle/>
          <a:p>
            <a:r>
              <a:rPr lang="ja-JP" altLang="en-US" sz="2800">
                <a:solidFill>
                  <a:srgbClr val="0070C0"/>
                </a:solidFill>
                <a:latin typeface="Meiryo UI" panose="020B0604030504040204" pitchFamily="34" charset="-128"/>
                <a:ea typeface="Meiryo UI" panose="020B0604030504040204" pitchFamily="34" charset="-128"/>
              </a:rPr>
              <a:t>データに基づく</a:t>
            </a:r>
            <a:r>
              <a:rPr lang="en-US" altLang="ja-JP" sz="2800" dirty="0">
                <a:solidFill>
                  <a:srgbClr val="0070C0"/>
                </a:solidFill>
                <a:latin typeface="Meiryo UI" panose="020B0604030504040204" pitchFamily="34" charset="-128"/>
                <a:ea typeface="Meiryo UI" panose="020B0604030504040204" pitchFamily="34" charset="-128"/>
              </a:rPr>
              <a:t>: </a:t>
            </a:r>
          </a:p>
          <a:p>
            <a:r>
              <a:rPr lang="ja-JP" altLang="en-US" sz="2800">
                <a:solidFill>
                  <a:srgbClr val="0070C0"/>
                </a:solidFill>
                <a:latin typeface="Meiryo UI" panose="020B0604030504040204" pitchFamily="34" charset="-128"/>
                <a:ea typeface="Meiryo UI" panose="020B0604030504040204" pitchFamily="34" charset="-128"/>
              </a:rPr>
              <a:t>データから引き出された</a:t>
            </a:r>
            <a:endParaRPr lang="en-US" altLang="ja-JP" sz="2800" dirty="0">
              <a:solidFill>
                <a:srgbClr val="0070C0"/>
              </a:solidFill>
              <a:latin typeface="Meiryo UI" panose="020B0604030504040204" pitchFamily="34" charset="-128"/>
              <a:ea typeface="Meiryo UI" panose="020B0604030504040204" pitchFamily="34" charset="-128"/>
            </a:endParaRPr>
          </a:p>
          <a:p>
            <a:r>
              <a:rPr lang="ja-JP" altLang="en-US" sz="2800">
                <a:solidFill>
                  <a:srgbClr val="0070C0"/>
                </a:solidFill>
                <a:latin typeface="Meiryo UI" panose="020B0604030504040204" pitchFamily="34" charset="-128"/>
                <a:ea typeface="Meiryo UI" panose="020B0604030504040204" pitchFamily="34" charset="-128"/>
              </a:rPr>
              <a:t>客観的な知見・知識</a:t>
            </a:r>
          </a:p>
        </p:txBody>
      </p:sp>
      <p:sp>
        <p:nvSpPr>
          <p:cNvPr id="13" name="角丸四角形吹き出し 12">
            <a:extLst>
              <a:ext uri="{FF2B5EF4-FFF2-40B4-BE49-F238E27FC236}">
                <a16:creationId xmlns:a16="http://schemas.microsoft.com/office/drawing/2014/main" id="{CF697B16-810B-9943-8887-45B2F0E83EFE}"/>
              </a:ext>
            </a:extLst>
          </p:cNvPr>
          <p:cNvSpPr/>
          <p:nvPr/>
        </p:nvSpPr>
        <p:spPr>
          <a:xfrm>
            <a:off x="51454" y="1233713"/>
            <a:ext cx="7727759" cy="3282065"/>
          </a:xfrm>
          <a:prstGeom prst="wedgeRoundRectCallout">
            <a:avLst>
              <a:gd name="adj1" fmla="val 34101"/>
              <a:gd name="adj2" fmla="val 58314"/>
              <a:gd name="adj3" fmla="val 16667"/>
            </a:avLst>
          </a:prstGeom>
          <a:solidFill>
            <a:srgbClr val="FFFFFF">
              <a:alpha val="5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chemeClr val="tx1"/>
              </a:solidFill>
              <a:latin typeface="Meiryo" panose="020B0604030504040204" pitchFamily="34" charset="-128"/>
              <a:ea typeface="Meiryo" panose="020B0604030504040204" pitchFamily="34" charset="-128"/>
            </a:endParaRPr>
          </a:p>
          <a:p>
            <a:r>
              <a:rPr lang="en-US" altLang="ja-JP" sz="2400" dirty="0">
                <a:solidFill>
                  <a:schemeClr val="tx1"/>
                </a:solidFill>
                <a:latin typeface="Meiryo" panose="020B0604030504040204" pitchFamily="34" charset="-128"/>
                <a:ea typeface="Meiryo" panose="020B0604030504040204" pitchFamily="34" charset="-128"/>
              </a:rPr>
              <a:t>2018</a:t>
            </a:r>
            <a:r>
              <a:rPr lang="ja-JP" altLang="en-US" sz="2400">
                <a:solidFill>
                  <a:schemeClr val="tx1"/>
                </a:solidFill>
                <a:latin typeface="Meiryo" panose="020B0604030504040204" pitchFamily="34" charset="-128"/>
                <a:ea typeface="Meiryo" panose="020B0604030504040204" pitchFamily="34" charset="-128"/>
              </a:rPr>
              <a:t>年</a:t>
            </a:r>
            <a:r>
              <a:rPr lang="en-US" altLang="ja-JP" sz="2400" dirty="0">
                <a:solidFill>
                  <a:schemeClr val="tx1"/>
                </a:solidFill>
                <a:latin typeface="Meiryo" panose="020B0604030504040204" pitchFamily="34" charset="-128"/>
                <a:ea typeface="Meiryo" panose="020B0604030504040204" pitchFamily="34" charset="-128"/>
              </a:rPr>
              <a:t>10</a:t>
            </a:r>
            <a:r>
              <a:rPr lang="ja-JP" altLang="en-US" sz="2400">
                <a:solidFill>
                  <a:schemeClr val="tx1"/>
                </a:solidFill>
                <a:latin typeface="Meiryo" panose="020B0604030504040204" pitchFamily="34" charset="-128"/>
                <a:ea typeface="Meiryo" panose="020B0604030504040204" pitchFamily="34" charset="-128"/>
              </a:rPr>
              <a:t>月</a:t>
            </a:r>
            <a:r>
              <a:rPr lang="en-US" altLang="ja-JP" sz="2400" dirty="0">
                <a:solidFill>
                  <a:schemeClr val="tx1"/>
                </a:solidFill>
                <a:latin typeface="Meiryo" panose="020B0604030504040204" pitchFamily="34" charset="-128"/>
                <a:ea typeface="Meiryo" panose="020B0604030504040204" pitchFamily="34" charset="-128"/>
              </a:rPr>
              <a:t>MMD</a:t>
            </a:r>
            <a:r>
              <a:rPr lang="ja-JP" altLang="en-US" sz="2400">
                <a:solidFill>
                  <a:schemeClr val="tx1"/>
                </a:solidFill>
                <a:latin typeface="Meiryo" panose="020B0604030504040204" pitchFamily="34" charset="-128"/>
                <a:ea typeface="Meiryo" panose="020B0604030504040204" pitchFamily="34" charset="-128"/>
              </a:rPr>
              <a:t>研究所が発表した調査結果によると小学生の</a:t>
            </a:r>
            <a:r>
              <a:rPr lang="en-US" altLang="ja-JP" sz="2400" dirty="0">
                <a:solidFill>
                  <a:schemeClr val="tx1"/>
                </a:solidFill>
                <a:latin typeface="Meiryo" panose="020B0604030504040204" pitchFamily="34" charset="-128"/>
                <a:ea typeface="Meiryo" panose="020B0604030504040204" pitchFamily="34" charset="-128"/>
              </a:rPr>
              <a:t>60.7%, </a:t>
            </a:r>
            <a:r>
              <a:rPr lang="ja-JP" altLang="en-US" sz="2400">
                <a:solidFill>
                  <a:schemeClr val="tx1"/>
                </a:solidFill>
                <a:latin typeface="Meiryo" panose="020B0604030504040204" pitchFamily="34" charset="-128"/>
                <a:ea typeface="Meiryo" panose="020B0604030504040204" pitchFamily="34" charset="-128"/>
              </a:rPr>
              <a:t>中学生の</a:t>
            </a:r>
            <a:r>
              <a:rPr lang="en-US" altLang="ja-JP" sz="2400" dirty="0">
                <a:solidFill>
                  <a:schemeClr val="tx1"/>
                </a:solidFill>
                <a:latin typeface="Meiryo" panose="020B0604030504040204" pitchFamily="34" charset="-128"/>
                <a:ea typeface="Meiryo" panose="020B0604030504040204" pitchFamily="34" charset="-128"/>
              </a:rPr>
              <a:t>73.8%</a:t>
            </a:r>
            <a:r>
              <a:rPr lang="ja-JP" altLang="en-US" sz="2400">
                <a:solidFill>
                  <a:schemeClr val="tx1"/>
                </a:solidFill>
                <a:latin typeface="Meiryo" panose="020B0604030504040204" pitchFamily="34" charset="-128"/>
                <a:ea typeface="Meiryo" panose="020B0604030504040204" pitchFamily="34" charset="-128"/>
              </a:rPr>
              <a:t>がゲーム機を持っている．この調査時点で小学生が持っているゲーム機の</a:t>
            </a:r>
            <a:r>
              <a:rPr lang="en-US" altLang="ja-JP" sz="2400" dirty="0">
                <a:solidFill>
                  <a:schemeClr val="tx1"/>
                </a:solidFill>
                <a:latin typeface="Meiryo" panose="020B0604030504040204" pitchFamily="34" charset="-128"/>
                <a:ea typeface="Meiryo" panose="020B0604030504040204" pitchFamily="34" charset="-128"/>
              </a:rPr>
              <a:t>36.9%</a:t>
            </a:r>
            <a:r>
              <a:rPr lang="ja-JP" altLang="en-US" sz="2400">
                <a:solidFill>
                  <a:schemeClr val="tx1"/>
                </a:solidFill>
                <a:latin typeface="Meiryo" panose="020B0604030504040204" pitchFamily="34" charset="-128"/>
                <a:ea typeface="Meiryo" panose="020B0604030504040204" pitchFamily="34" charset="-128"/>
              </a:rPr>
              <a:t>が</a:t>
            </a:r>
            <a:r>
              <a:rPr lang="en-US" altLang="ja-JP" sz="2400" dirty="0">
                <a:solidFill>
                  <a:schemeClr val="tx1"/>
                </a:solidFill>
                <a:latin typeface="Meiryo" panose="020B0604030504040204" pitchFamily="34" charset="-128"/>
                <a:ea typeface="Meiryo" panose="020B0604030504040204" pitchFamily="34" charset="-128"/>
              </a:rPr>
              <a:t>Switch</a:t>
            </a:r>
            <a:r>
              <a:rPr lang="ja-JP" altLang="en-US" sz="2400">
                <a:solidFill>
                  <a:schemeClr val="tx1"/>
                </a:solidFill>
                <a:latin typeface="Meiryo" panose="020B0604030504040204" pitchFamily="34" charset="-128"/>
                <a:ea typeface="Meiryo" panose="020B0604030504040204" pitchFamily="34" charset="-128"/>
              </a:rPr>
              <a:t>で、任天堂の</a:t>
            </a:r>
            <a:r>
              <a:rPr lang="en-US" altLang="ja-JP" sz="2400" dirty="0">
                <a:solidFill>
                  <a:schemeClr val="tx1"/>
                </a:solidFill>
                <a:latin typeface="Meiryo" panose="020B0604030504040204" pitchFamily="34" charset="-128"/>
                <a:ea typeface="Meiryo" panose="020B0604030504040204" pitchFamily="34" charset="-128"/>
              </a:rPr>
              <a:t>2020</a:t>
            </a:r>
            <a:r>
              <a:rPr lang="ja-JP" altLang="en-US" sz="2400">
                <a:solidFill>
                  <a:schemeClr val="tx1"/>
                </a:solidFill>
                <a:latin typeface="Meiryo" panose="020B0604030504040204" pitchFamily="34" charset="-128"/>
                <a:ea typeface="Meiryo" panose="020B0604030504040204" pitchFamily="34" charset="-128"/>
              </a:rPr>
              <a:t>年</a:t>
            </a:r>
            <a:r>
              <a:rPr lang="en-US" altLang="ja-JP" sz="2400" dirty="0">
                <a:solidFill>
                  <a:schemeClr val="tx1"/>
                </a:solidFill>
                <a:latin typeface="Meiryo" panose="020B0604030504040204" pitchFamily="34" charset="-128"/>
                <a:ea typeface="Meiryo" panose="020B0604030504040204" pitchFamily="34" charset="-128"/>
              </a:rPr>
              <a:t>3</a:t>
            </a:r>
            <a:r>
              <a:rPr lang="ja-JP" altLang="en-US" sz="2400">
                <a:solidFill>
                  <a:schemeClr val="tx1"/>
                </a:solidFill>
                <a:latin typeface="Meiryo" panose="020B0604030504040204" pitchFamily="34" charset="-128"/>
                <a:ea typeface="Meiryo" panose="020B0604030504040204" pitchFamily="34" charset="-128"/>
              </a:rPr>
              <a:t>月発表の累計販売実績では</a:t>
            </a:r>
            <a:r>
              <a:rPr lang="en-US" altLang="ja-JP" sz="2400" dirty="0">
                <a:solidFill>
                  <a:schemeClr val="tx1"/>
                </a:solidFill>
                <a:latin typeface="Meiryo" panose="020B0604030504040204" pitchFamily="34" charset="-128"/>
                <a:ea typeface="Meiryo" panose="020B0604030504040204" pitchFamily="34" charset="-128"/>
              </a:rPr>
              <a:t>1344</a:t>
            </a:r>
            <a:r>
              <a:rPr lang="ja-JP" altLang="en-US" sz="2400">
                <a:solidFill>
                  <a:schemeClr val="tx1"/>
                </a:solidFill>
                <a:latin typeface="Meiryo" panose="020B0604030504040204" pitchFamily="34" charset="-128"/>
                <a:ea typeface="Meiryo" panose="020B0604030504040204" pitchFamily="34" charset="-128"/>
              </a:rPr>
              <a:t>万台と日本の</a:t>
            </a:r>
            <a:r>
              <a:rPr lang="en-US" altLang="ja-JP" sz="2400" dirty="0">
                <a:solidFill>
                  <a:schemeClr val="tx1"/>
                </a:solidFill>
                <a:latin typeface="Meiryo" panose="020B0604030504040204" pitchFamily="34" charset="-128"/>
                <a:ea typeface="Meiryo" panose="020B0604030504040204" pitchFamily="34" charset="-128"/>
              </a:rPr>
              <a:t>3</a:t>
            </a:r>
            <a:r>
              <a:rPr lang="ja-JP" altLang="en-US" sz="2400">
                <a:solidFill>
                  <a:schemeClr val="tx1"/>
                </a:solidFill>
                <a:latin typeface="Meiryo" panose="020B0604030504040204" pitchFamily="34" charset="-128"/>
                <a:ea typeface="Meiryo" panose="020B0604030504040204" pitchFamily="34" charset="-128"/>
              </a:rPr>
              <a:t>世帯に</a:t>
            </a:r>
            <a:r>
              <a:rPr lang="en-US" altLang="ja-JP" sz="2400" dirty="0">
                <a:solidFill>
                  <a:schemeClr val="tx1"/>
                </a:solidFill>
                <a:latin typeface="Meiryo" panose="020B0604030504040204" pitchFamily="34" charset="-128"/>
                <a:ea typeface="Meiryo" panose="020B0604030504040204" pitchFamily="34" charset="-128"/>
              </a:rPr>
              <a:t>1</a:t>
            </a:r>
            <a:r>
              <a:rPr lang="ja-JP" altLang="en-US" sz="2400">
                <a:solidFill>
                  <a:schemeClr val="tx1"/>
                </a:solidFill>
                <a:latin typeface="Meiryo" panose="020B0604030504040204" pitchFamily="34" charset="-128"/>
                <a:ea typeface="Meiryo" panose="020B0604030504040204" pitchFamily="34" charset="-128"/>
              </a:rPr>
              <a:t>世帯が</a:t>
            </a:r>
            <a:r>
              <a:rPr lang="en-US" altLang="ja-JP" sz="2400" dirty="0">
                <a:solidFill>
                  <a:schemeClr val="tx1"/>
                </a:solidFill>
                <a:latin typeface="Meiryo" panose="020B0604030504040204" pitchFamily="34" charset="-128"/>
                <a:ea typeface="Meiryo" panose="020B0604030504040204" pitchFamily="34" charset="-128"/>
              </a:rPr>
              <a:t>Switch</a:t>
            </a:r>
            <a:r>
              <a:rPr lang="ja-JP" altLang="en-US" sz="2400">
                <a:solidFill>
                  <a:schemeClr val="tx1"/>
                </a:solidFill>
                <a:latin typeface="Meiryo" panose="020B0604030504040204" pitchFamily="34" charset="-128"/>
                <a:ea typeface="Meiryo" panose="020B0604030504040204" pitchFamily="34" charset="-128"/>
              </a:rPr>
              <a:t>を所有している．さらに</a:t>
            </a:r>
            <a:r>
              <a:rPr lang="en-US" altLang="ja-JP" sz="2400" dirty="0">
                <a:solidFill>
                  <a:schemeClr val="tx1"/>
                </a:solidFill>
                <a:latin typeface="Meiryo" panose="020B0604030504040204" pitchFamily="34" charset="-128"/>
                <a:ea typeface="Meiryo" panose="020B0604030504040204" pitchFamily="34" charset="-128"/>
              </a:rPr>
              <a:t>COVID</a:t>
            </a:r>
            <a:r>
              <a:rPr lang="ja-JP" altLang="en-US" sz="2400">
                <a:solidFill>
                  <a:schemeClr val="tx1"/>
                </a:solidFill>
                <a:latin typeface="Meiryo" panose="020B0604030504040204" pitchFamily="34" charset="-128"/>
                <a:ea typeface="Meiryo" panose="020B0604030504040204" pitchFamily="34" charset="-128"/>
              </a:rPr>
              <a:t>の自粛効果で多くの購買が小学生においても見込まれるので、</a:t>
            </a:r>
            <a:r>
              <a:rPr lang="en-US" altLang="ja-JP" sz="4000" dirty="0">
                <a:solidFill>
                  <a:schemeClr val="tx1"/>
                </a:solidFill>
                <a:latin typeface="Meiryo" panose="020B0604030504040204" pitchFamily="34" charset="-128"/>
                <a:ea typeface="Meiryo" panose="020B0604030504040204" pitchFamily="34" charset="-128"/>
              </a:rPr>
              <a:t>Switch</a:t>
            </a:r>
            <a:r>
              <a:rPr lang="ja-JP" altLang="en-US" sz="4400">
                <a:solidFill>
                  <a:schemeClr val="tx1"/>
                </a:solidFill>
                <a:latin typeface="Meiryo" panose="020B0604030504040204" pitchFamily="34" charset="-128"/>
                <a:ea typeface="Meiryo" panose="020B0604030504040204" pitchFamily="34" charset="-128"/>
              </a:rPr>
              <a:t>買って</a:t>
            </a:r>
            <a:endParaRPr lang="ja-JP" altLang="en-US" sz="2400">
              <a:solidFill>
                <a:schemeClr val="tx1"/>
              </a:solidFill>
              <a:latin typeface="Meiryo" panose="020B0604030504040204" pitchFamily="34" charset="-128"/>
              <a:ea typeface="Meiryo" panose="020B0604030504040204" pitchFamily="34" charset="-128"/>
            </a:endParaRPr>
          </a:p>
          <a:p>
            <a:endParaRPr kumimoji="1" lang="ja-JP" altLang="en-US" sz="2400"/>
          </a:p>
        </p:txBody>
      </p:sp>
      <p:sp>
        <p:nvSpPr>
          <p:cNvPr id="3" name="スライド番号プレースホルダー 2">
            <a:extLst>
              <a:ext uri="{FF2B5EF4-FFF2-40B4-BE49-F238E27FC236}">
                <a16:creationId xmlns:a16="http://schemas.microsoft.com/office/drawing/2014/main" id="{E462ADB0-C432-8545-8E01-D3EDDC62BD80}"/>
              </a:ext>
            </a:extLst>
          </p:cNvPr>
          <p:cNvSpPr>
            <a:spLocks noGrp="1"/>
          </p:cNvSpPr>
          <p:nvPr>
            <p:ph type="sldNum" sz="quarter" idx="12"/>
          </p:nvPr>
        </p:nvSpPr>
        <p:spPr/>
        <p:txBody>
          <a:bodyPr/>
          <a:lstStyle/>
          <a:p>
            <a:fld id="{1213B6E3-9814-A44A-BEFE-15DB5B3D73A8}" type="slidenum">
              <a:rPr kumimoji="1" lang="ja-JP" altLang="en-US" smtClean="0"/>
              <a:t>31</a:t>
            </a:fld>
            <a:endParaRPr kumimoji="1" lang="ja-JP" altLang="en-US"/>
          </a:p>
        </p:txBody>
      </p:sp>
      <p:sp>
        <p:nvSpPr>
          <p:cNvPr id="15" name="フッター プレースホルダー 3">
            <a:extLst>
              <a:ext uri="{FF2B5EF4-FFF2-40B4-BE49-F238E27FC236}">
                <a16:creationId xmlns:a16="http://schemas.microsoft.com/office/drawing/2014/main" id="{93240AE6-5077-0149-A234-8A43E56BD966}"/>
              </a:ext>
            </a:extLst>
          </p:cNvPr>
          <p:cNvSpPr txBox="1">
            <a:spLocks/>
          </p:cNvSpPr>
          <p:nvPr/>
        </p:nvSpPr>
        <p:spPr>
          <a:xfrm>
            <a:off x="9922306" y="609329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155826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BC73403E-D30F-B74B-9008-47A248F0C829}"/>
              </a:ext>
            </a:extLst>
          </p:cNvPr>
          <p:cNvSpPr/>
          <p:nvPr/>
        </p:nvSpPr>
        <p:spPr>
          <a:xfrm>
            <a:off x="2977564" y="4437112"/>
            <a:ext cx="8807432" cy="849515"/>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normAutofit/>
          </a:bodyPr>
          <a:lstStyle/>
          <a:p>
            <a:r>
              <a:rPr lang="ja-JP" altLang="en-US"/>
              <a:t>２日目：詳細調査と発表用スライド作成</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215680" y="1340768"/>
            <a:ext cx="8663416" cy="3888432"/>
          </a:xfrm>
        </p:spPr>
        <p:txBody>
          <a:bodyPr>
            <a:normAutofit lnSpcReduction="10000"/>
          </a:bodyPr>
          <a:lstStyle/>
          <a:p>
            <a:pPr marL="0" indent="0">
              <a:buNone/>
            </a:pPr>
            <a:r>
              <a:rPr lang="ja-JP" altLang="en-US"/>
              <a:t>発表用スライドの作成方法</a:t>
            </a:r>
            <a:endParaRPr lang="en-US" altLang="ja-JP" dirty="0"/>
          </a:p>
          <a:p>
            <a:pPr marL="0" indent="0">
              <a:buNone/>
            </a:pPr>
            <a:endParaRPr lang="en-US" altLang="ja-JP" dirty="0"/>
          </a:p>
          <a:p>
            <a:pPr marL="0" indent="0">
              <a:buNone/>
            </a:pPr>
            <a:r>
              <a:rPr lang="ja-JP" altLang="en-US">
                <a:solidFill>
                  <a:srgbClr val="C00000"/>
                </a:solidFill>
              </a:rPr>
              <a:t>グループワーク１</a:t>
            </a:r>
            <a:r>
              <a:rPr lang="ja-JP" altLang="en-US"/>
              <a:t>：詳細調査とスライド作成</a:t>
            </a:r>
            <a:endParaRPr lang="en-US" altLang="ja-JP" dirty="0"/>
          </a:p>
          <a:p>
            <a:pPr marL="0" indent="0">
              <a:buNone/>
            </a:pPr>
            <a:endParaRPr lang="ja-JP" altLang="en-US"/>
          </a:p>
          <a:p>
            <a:pPr marL="0" indent="0">
              <a:buNone/>
            </a:pPr>
            <a:r>
              <a:rPr lang="ja-JP" altLang="en-US"/>
              <a:t>発表方法と評価方法について</a:t>
            </a:r>
            <a:endParaRPr lang="en-US" altLang="ja-JP" dirty="0"/>
          </a:p>
          <a:p>
            <a:pPr marL="0" indent="0">
              <a:buNone/>
            </a:pPr>
            <a:endParaRPr lang="ja-JP" altLang="en-US"/>
          </a:p>
          <a:p>
            <a:pPr marL="0" indent="0">
              <a:buNone/>
            </a:pPr>
            <a:r>
              <a:rPr lang="ja-JP" altLang="en-US">
                <a:solidFill>
                  <a:srgbClr val="C00000"/>
                </a:solidFill>
              </a:rPr>
              <a:t>グループワーク２</a:t>
            </a:r>
            <a:r>
              <a:rPr lang="ja-JP" altLang="en-US"/>
              <a:t>：スライド作成と発表練習</a:t>
            </a:r>
            <a:endParaRPr lang="en-US" altLang="ja-JP" dirty="0"/>
          </a:p>
          <a:p>
            <a:pPr marL="0" indent="0">
              <a:buNone/>
            </a:pPr>
            <a:endParaRPr lang="en-US" altLang="ja-JP" dirty="0"/>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データサイエンスの社会課題（</a:t>
            </a:r>
            <a:r>
              <a:rPr lang="en-US" altLang="ja-JP" dirty="0"/>
              <a:t>SDGs</a:t>
            </a:r>
            <a:r>
              <a:rPr lang="ja-JP" altLang="en-US"/>
              <a:t>）への適用事例探索</a:t>
            </a:r>
          </a:p>
        </p:txBody>
      </p:sp>
      <p:sp>
        <p:nvSpPr>
          <p:cNvPr id="4" name="角丸四角形 3">
            <a:extLst>
              <a:ext uri="{FF2B5EF4-FFF2-40B4-BE49-F238E27FC236}">
                <a16:creationId xmlns:a16="http://schemas.microsoft.com/office/drawing/2014/main" id="{9FD9D9B0-5901-5C42-B682-A8A4696C6B8B}"/>
              </a:ext>
            </a:extLst>
          </p:cNvPr>
          <p:cNvSpPr/>
          <p:nvPr/>
        </p:nvSpPr>
        <p:spPr>
          <a:xfrm>
            <a:off x="2977564" y="119675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6" name="角丸四角形 5">
            <a:extLst>
              <a:ext uri="{FF2B5EF4-FFF2-40B4-BE49-F238E27FC236}">
                <a16:creationId xmlns:a16="http://schemas.microsoft.com/office/drawing/2014/main" id="{E4AC2B7F-8E0F-2643-8FFF-49C7943D92D6}"/>
              </a:ext>
            </a:extLst>
          </p:cNvPr>
          <p:cNvSpPr/>
          <p:nvPr/>
        </p:nvSpPr>
        <p:spPr>
          <a:xfrm>
            <a:off x="2977200" y="227687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D78A91C1-5BEB-C946-AA4E-2C718BE3C249}"/>
              </a:ext>
            </a:extLst>
          </p:cNvPr>
          <p:cNvSpPr/>
          <p:nvPr/>
        </p:nvSpPr>
        <p:spPr>
          <a:xfrm>
            <a:off x="2977200" y="3356992"/>
            <a:ext cx="8807432" cy="849515"/>
          </a:xfrm>
          <a:prstGeom prst="roundRect">
            <a:avLst/>
          </a:prstGeom>
          <a:solidFill>
            <a:srgbClr val="FFFFFF">
              <a:alpha val="49804"/>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123240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79" y="1281288"/>
            <a:ext cx="11485761" cy="4740000"/>
          </a:xfrm>
        </p:spPr>
        <p:txBody>
          <a:bodyPr>
            <a:normAutofit fontScale="92500" lnSpcReduction="20000"/>
          </a:bodyPr>
          <a:lstStyle/>
          <a:p>
            <a:r>
              <a:rPr lang="ja-JP" altLang="en-US" b="1">
                <a:solidFill>
                  <a:schemeClr val="accent2"/>
                </a:solidFill>
              </a:rPr>
              <a:t>その事例で</a:t>
            </a:r>
            <a:r>
              <a:rPr lang="ja-JP" altLang="en-US" b="1">
                <a:solidFill>
                  <a:schemeClr val="tx2"/>
                </a:solidFill>
              </a:rPr>
              <a:t>解決したい課題／明らかにしたい課題</a:t>
            </a:r>
            <a:endParaRPr lang="en-US" altLang="ja-JP" b="1" dirty="0">
              <a:solidFill>
                <a:schemeClr val="tx2"/>
              </a:solidFill>
            </a:endParaRPr>
          </a:p>
          <a:p>
            <a:r>
              <a:rPr lang="ja-JP" altLang="en-US" b="1">
                <a:solidFill>
                  <a:schemeClr val="tx2"/>
                </a:solidFill>
              </a:rPr>
              <a:t>データ分析による改善を必要としている人々</a:t>
            </a:r>
            <a:endParaRPr lang="en-US" altLang="ja-JP" b="1" dirty="0">
              <a:solidFill>
                <a:schemeClr val="tx2"/>
              </a:solidFill>
            </a:endParaRPr>
          </a:p>
          <a:p>
            <a:pPr marL="457200" lvl="1" indent="0">
              <a:buNone/>
            </a:pPr>
            <a:r>
              <a:rPr lang="en-US" altLang="ja-JP" dirty="0">
                <a:sym typeface="Wingdings" pitchFamily="2" charset="2"/>
              </a:rPr>
              <a:t></a:t>
            </a:r>
            <a:r>
              <a:rPr lang="ja-JP" altLang="en-US"/>
              <a:t>できるだけ具体的に！</a:t>
            </a:r>
            <a:r>
              <a:rPr lang="ja-JP" altLang="en-US">
                <a:solidFill>
                  <a:srgbClr val="C00000"/>
                </a:solidFill>
              </a:rPr>
              <a:t>（「あったらいいな」ではなく「なくてはならない」人々）</a:t>
            </a:r>
            <a:endParaRPr lang="en-US" altLang="ja-JP" dirty="0">
              <a:solidFill>
                <a:srgbClr val="C00000"/>
              </a:solidFill>
            </a:endParaRPr>
          </a:p>
          <a:p>
            <a:r>
              <a:rPr lang="ja-JP" altLang="en-US" b="1">
                <a:solidFill>
                  <a:schemeClr val="tx2"/>
                </a:solidFill>
              </a:rPr>
              <a:t>データ分析による改善事例</a:t>
            </a:r>
            <a:r>
              <a:rPr lang="ja-JP" altLang="en-US" sz="2600" b="0">
                <a:solidFill>
                  <a:srgbClr val="C00000"/>
                </a:solidFill>
                <a:highlight>
                  <a:srgbClr val="FFFF00"/>
                </a:highlight>
              </a:rPr>
              <a:t>（既に実施されている、または実施中の取り組み）</a:t>
            </a:r>
            <a:endParaRPr lang="en-US" altLang="ja-JP" b="0" dirty="0">
              <a:solidFill>
                <a:srgbClr val="C00000"/>
              </a:solidFill>
              <a:highlight>
                <a:srgbClr val="FFFF00"/>
              </a:highlight>
            </a:endParaRPr>
          </a:p>
          <a:p>
            <a:pPr lvl="1" indent="-342900"/>
            <a:r>
              <a:rPr lang="ja-JP" altLang="en-US">
                <a:solidFill>
                  <a:srgbClr val="C00000"/>
                </a:solidFill>
              </a:rPr>
              <a:t>利用しているデータ</a:t>
            </a:r>
            <a:r>
              <a:rPr lang="ja-JP" altLang="en-US"/>
              <a:t>（入力情報）</a:t>
            </a:r>
            <a:endParaRPr lang="en-US" altLang="ja-JP" dirty="0"/>
          </a:p>
          <a:p>
            <a:pPr lvl="1" indent="-342900"/>
            <a:r>
              <a:rPr lang="ja-JP" altLang="en-US">
                <a:solidFill>
                  <a:srgbClr val="C00000"/>
                </a:solidFill>
              </a:rPr>
              <a:t>具体的な分析技術</a:t>
            </a:r>
            <a:r>
              <a:rPr lang="ja-JP" altLang="en-US"/>
              <a:t>（分かる範囲で詳細に）</a:t>
            </a:r>
            <a:endParaRPr lang="en-US" altLang="ja-JP" dirty="0"/>
          </a:p>
          <a:p>
            <a:pPr lvl="2" indent="-342900"/>
            <a:r>
              <a:rPr lang="ja-JP" altLang="en-US"/>
              <a:t>ディープラーニング、機械学習、回帰分析、</a:t>
            </a:r>
            <a:endParaRPr lang="en-US" altLang="ja-JP" dirty="0"/>
          </a:p>
          <a:p>
            <a:pPr marL="800100" lvl="2" indent="0">
              <a:buNone/>
            </a:pPr>
            <a:r>
              <a:rPr lang="ja-JP" altLang="en-US"/>
              <a:t>　主成分分析、多変量解析、多クラス分類</a:t>
            </a:r>
            <a:endParaRPr lang="en-US" altLang="ja-JP" dirty="0"/>
          </a:p>
          <a:p>
            <a:pPr lvl="1" indent="-342900"/>
            <a:r>
              <a:rPr lang="ja-JP" altLang="en-US">
                <a:solidFill>
                  <a:srgbClr val="C00000"/>
                </a:solidFill>
              </a:rPr>
              <a:t>どのような情報を提供</a:t>
            </a:r>
            <a:r>
              <a:rPr lang="ja-JP" altLang="en-US"/>
              <a:t>することで改善に結びつけているか？（出力情報）</a:t>
            </a:r>
            <a:endParaRPr lang="en-US" altLang="ja-JP" dirty="0"/>
          </a:p>
          <a:p>
            <a:pPr lvl="1" indent="-342900"/>
            <a:r>
              <a:rPr lang="ja-JP" altLang="en-US"/>
              <a:t>出力情報を提供する方法や可視化方法　</a:t>
            </a:r>
            <a:endParaRPr lang="en-US" altLang="ja-JP" dirty="0"/>
          </a:p>
          <a:p>
            <a:pPr marL="800100" lvl="2" indent="0">
              <a:buNone/>
            </a:pPr>
            <a:r>
              <a:rPr lang="ja-JP" altLang="en-US"/>
              <a:t>　（特に重要でなければ記載しなくても良い）</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a:bodyPr>
          <a:lstStyle/>
          <a:p>
            <a:r>
              <a:rPr lang="ja-JP" altLang="en-US"/>
              <a:t>活用事例の調査内容</a:t>
            </a:r>
          </a:p>
        </p:txBody>
      </p:sp>
      <p:sp>
        <p:nvSpPr>
          <p:cNvPr id="4" name="スライド番号プレースホルダー 3">
            <a:extLst>
              <a:ext uri="{FF2B5EF4-FFF2-40B4-BE49-F238E27FC236}">
                <a16:creationId xmlns:a16="http://schemas.microsoft.com/office/drawing/2014/main" id="{C2EFF87D-E422-B043-A794-99E481C9DC70}"/>
              </a:ext>
            </a:extLst>
          </p:cNvPr>
          <p:cNvSpPr>
            <a:spLocks noGrp="1"/>
          </p:cNvSpPr>
          <p:nvPr>
            <p:ph type="sldNum" sz="quarter" idx="12"/>
          </p:nvPr>
        </p:nvSpPr>
        <p:spPr/>
        <p:txBody>
          <a:bodyPr/>
          <a:lstStyle/>
          <a:p>
            <a:fld id="{AC026BDF-97B0-402E-8580-15579999136A}" type="slidenum">
              <a:rPr lang="ja-JP" altLang="en-US" smtClean="0"/>
              <a:pPr/>
              <a:t>4</a:t>
            </a:fld>
            <a:endParaRPr lang="ja-JP" altLang="en-US"/>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ja-JP" altLang="en-US"/>
              <a:t>活用事例の調査内容と検索の方法</a:t>
            </a:r>
            <a:endParaRPr lang="en-US" altLang="ja-JP" dirty="0"/>
          </a:p>
        </p:txBody>
      </p:sp>
      <p:grpSp>
        <p:nvGrpSpPr>
          <p:cNvPr id="6" name="グループ化 5">
            <a:extLst>
              <a:ext uri="{FF2B5EF4-FFF2-40B4-BE49-F238E27FC236}">
                <a16:creationId xmlns:a16="http://schemas.microsoft.com/office/drawing/2014/main" id="{DFC71113-8EC5-5E4C-8765-952C143AE0E5}"/>
              </a:ext>
            </a:extLst>
          </p:cNvPr>
          <p:cNvGrpSpPr/>
          <p:nvPr/>
        </p:nvGrpSpPr>
        <p:grpSpPr>
          <a:xfrm>
            <a:off x="6888088" y="5013176"/>
            <a:ext cx="3494397" cy="1770195"/>
            <a:chOff x="7570155" y="5037688"/>
            <a:chExt cx="3494397" cy="1770195"/>
          </a:xfrm>
          <a:effectLst>
            <a:outerShdw blurRad="101600" dist="139700" dir="2700000" algn="tl" rotWithShape="0">
              <a:prstClr val="black">
                <a:alpha val="40000"/>
              </a:prstClr>
            </a:outerShdw>
          </a:effectLst>
        </p:grpSpPr>
        <p:sp>
          <p:nvSpPr>
            <p:cNvPr id="7" name="右矢印 6">
              <a:extLst>
                <a:ext uri="{FF2B5EF4-FFF2-40B4-BE49-F238E27FC236}">
                  <a16:creationId xmlns:a16="http://schemas.microsoft.com/office/drawing/2014/main" id="{CB35A4DB-4108-2F4F-817D-70E8266D6E94}"/>
                </a:ext>
              </a:extLst>
            </p:cNvPr>
            <p:cNvSpPr/>
            <p:nvPr/>
          </p:nvSpPr>
          <p:spPr>
            <a:xfrm rot="5400000">
              <a:off x="8805350" y="5727763"/>
              <a:ext cx="1008112" cy="1152128"/>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 name="角丸四角形 7">
              <a:extLst>
                <a:ext uri="{FF2B5EF4-FFF2-40B4-BE49-F238E27FC236}">
                  <a16:creationId xmlns:a16="http://schemas.microsoft.com/office/drawing/2014/main" id="{59E2713D-AFF4-E847-AC19-4573FC7A66F3}"/>
                </a:ext>
              </a:extLst>
            </p:cNvPr>
            <p:cNvSpPr/>
            <p:nvPr/>
          </p:nvSpPr>
          <p:spPr>
            <a:xfrm>
              <a:off x="7570155" y="5037688"/>
              <a:ext cx="3494397" cy="1055608"/>
            </a:xfrm>
            <a:prstGeom prst="roundRect">
              <a:avLst/>
            </a:prstGeom>
            <a:solidFill>
              <a:srgbClr val="FFFFFF"/>
            </a:solidFill>
            <a:ln w="28575">
              <a:solidFill>
                <a:srgbClr val="C00000"/>
              </a:solidFill>
            </a:ln>
            <a:effectLst>
              <a:outerShdw blurRad="50800" dist="38100" dir="2700000" algn="tl" rotWithShape="0">
                <a:prstClr val="black">
                  <a:alpha val="40000"/>
                </a:prstClr>
              </a:outerShdw>
            </a:effectLst>
          </p:spPr>
          <p:txBody>
            <a:bodyPr wrap="square">
              <a:spAutoFit/>
            </a:bodyPr>
            <a:lstStyle/>
            <a:p>
              <a:pPr indent="-57150" algn="ctr"/>
              <a:r>
                <a:rPr lang="ja-JP" altLang="en-US" sz="2800" b="1">
                  <a:solidFill>
                    <a:srgbClr val="C00000"/>
                  </a:solidFill>
                  <a:latin typeface="Meiryo UI" panose="020B0604030504040204" pitchFamily="34" charset="-128"/>
                  <a:ea typeface="Meiryo UI" panose="020B0604030504040204" pitchFamily="34" charset="-128"/>
                </a:rPr>
                <a:t>次ページのような</a:t>
              </a:r>
              <a:endParaRPr lang="en-US" altLang="ja-JP" sz="2800" b="1" dirty="0">
                <a:solidFill>
                  <a:srgbClr val="C00000"/>
                </a:solidFill>
                <a:latin typeface="Meiryo UI" panose="020B0604030504040204" pitchFamily="34" charset="-128"/>
                <a:ea typeface="Meiryo UI" panose="020B0604030504040204" pitchFamily="34" charset="-128"/>
              </a:endParaRPr>
            </a:p>
            <a:p>
              <a:pPr indent="-57150" algn="ctr"/>
              <a:r>
                <a:rPr lang="ja-JP" altLang="en-US" sz="2800" b="1">
                  <a:solidFill>
                    <a:srgbClr val="C00000"/>
                  </a:solidFill>
                  <a:latin typeface="Meiryo UI" panose="020B0604030504040204" pitchFamily="34" charset="-128"/>
                  <a:ea typeface="Meiryo UI" panose="020B0604030504040204" pitchFamily="34" charset="-128"/>
                </a:rPr>
                <a:t>スライドにまとめます</a:t>
              </a:r>
            </a:p>
          </p:txBody>
        </p:sp>
      </p:grpSp>
    </p:spTree>
    <p:extLst>
      <p:ext uri="{BB962C8B-B14F-4D97-AF65-F5344CB8AC3E}">
        <p14:creationId xmlns:p14="http://schemas.microsoft.com/office/powerpoint/2010/main" val="267170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a:noFill/>
          <a:ln>
            <a:noFill/>
          </a:ln>
        </p:spPr>
        <p:txBody>
          <a:bodyPr spcFirstLastPara="1" vert="horz" wrap="square" lIns="121900" tIns="121900" rIns="121900" bIns="121900" rtlCol="0" anchor="b" anchorCtr="0">
            <a:noAutofit/>
          </a:bodyPr>
          <a:lstStyle/>
          <a:p>
            <a:r>
              <a:rPr lang="ja" b="1">
                <a:solidFill>
                  <a:srgbClr val="FF0000"/>
                </a:solidFill>
              </a:rPr>
              <a:t>”SDGsターゲット”</a:t>
            </a:r>
            <a:r>
              <a:rPr lang="ja" b="1"/>
              <a:t>でのデータ分析活用</a:t>
            </a:r>
            <a:endParaRPr b="1"/>
          </a:p>
        </p:txBody>
      </p:sp>
      <p:sp>
        <p:nvSpPr>
          <p:cNvPr id="55" name="Google Shape;55;p13"/>
          <p:cNvSpPr/>
          <p:nvPr/>
        </p:nvSpPr>
        <p:spPr>
          <a:xfrm>
            <a:off x="3946800" y="145967"/>
            <a:ext cx="4940800" cy="1056800"/>
          </a:xfrm>
          <a:prstGeom prst="wedgeRoundRectCallout">
            <a:avLst>
              <a:gd name="adj1" fmla="val -38295"/>
              <a:gd name="adj2" fmla="val 82343"/>
              <a:gd name="adj3" fmla="val 0"/>
            </a:avLst>
          </a:prstGeom>
          <a:solidFill>
            <a:srgbClr val="FFFFFF"/>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ja" altLang="en-US" sz="1867">
                <a:solidFill>
                  <a:srgbClr val="FF0000"/>
                </a:solidFill>
                <a:latin typeface="Arial"/>
                <a:ea typeface="Arial"/>
                <a:cs typeface="Arial"/>
                <a:sym typeface="Arial"/>
              </a:rPr>
              <a:t>サンプルの文字はすべて書き換えてよい。少なくとも赤字部分はグループごとに書き換える。（このコメントも削除する）</a:t>
            </a:r>
            <a:endParaRPr sz="1867">
              <a:solidFill>
                <a:srgbClr val="FF0000"/>
              </a:solidFill>
              <a:latin typeface="Arial"/>
              <a:ea typeface="Arial"/>
              <a:cs typeface="Arial"/>
              <a:sym typeface="Arial"/>
            </a:endParaRPr>
          </a:p>
        </p:txBody>
      </p:sp>
      <p:graphicFrame>
        <p:nvGraphicFramePr>
          <p:cNvPr id="56" name="Google Shape;56;p13"/>
          <p:cNvGraphicFramePr/>
          <p:nvPr/>
        </p:nvGraphicFramePr>
        <p:xfrm>
          <a:off x="1270000" y="4345367"/>
          <a:ext cx="9652000" cy="1112480"/>
        </p:xfrm>
        <a:graphic>
          <a:graphicData uri="http://schemas.openxmlformats.org/drawingml/2006/table">
            <a:tbl>
              <a:tblPr>
                <a:noFill/>
              </a:tblPr>
              <a:tblGrid>
                <a:gridCol w="1608667">
                  <a:extLst>
                    <a:ext uri="{9D8B030D-6E8A-4147-A177-3AD203B41FA5}">
                      <a16:colId xmlns:a16="http://schemas.microsoft.com/office/drawing/2014/main" val="20000"/>
                    </a:ext>
                  </a:extLst>
                </a:gridCol>
                <a:gridCol w="1608667">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1974733">
                  <a:extLst>
                    <a:ext uri="{9D8B030D-6E8A-4147-A177-3AD203B41FA5}">
                      <a16:colId xmlns:a16="http://schemas.microsoft.com/office/drawing/2014/main" val="20003"/>
                    </a:ext>
                  </a:extLst>
                </a:gridCol>
                <a:gridCol w="1974733">
                  <a:extLst>
                    <a:ext uri="{9D8B030D-6E8A-4147-A177-3AD203B41FA5}">
                      <a16:colId xmlns:a16="http://schemas.microsoft.com/office/drawing/2014/main" val="20004"/>
                    </a:ext>
                  </a:extLst>
                </a:gridCol>
                <a:gridCol w="1974733">
                  <a:extLst>
                    <a:ext uri="{9D8B030D-6E8A-4147-A177-3AD203B41FA5}">
                      <a16:colId xmlns:a16="http://schemas.microsoft.com/office/drawing/2014/main" val="20005"/>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ja" sz="1900" b="1" u="none" strike="noStrike" cap="none">
                          <a:solidFill>
                            <a:srgbClr val="999999"/>
                          </a:solidFill>
                        </a:rPr>
                        <a:t>リーダー</a:t>
                      </a:r>
                      <a:endParaRPr sz="1900" b="1" u="none" strike="noStrike" cap="none">
                        <a:solidFill>
                          <a:srgbClr val="999999"/>
                        </a:solidFill>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b="1" u="none" strike="noStrike" cap="none">
                          <a:solidFill>
                            <a:srgbClr val="999999"/>
                          </a:solidFill>
                        </a:rPr>
                        <a:t>書記</a:t>
                      </a:r>
                      <a:endParaRPr sz="1900" b="1" u="none" strike="noStrike" cap="none">
                        <a:solidFill>
                          <a:srgbClr val="999999"/>
                        </a:solidFill>
                      </a:endParaRPr>
                    </a:p>
                  </a:txBody>
                  <a:tcPr marL="121900" marR="121900" marT="121900" marB="121900"/>
                </a:tc>
                <a:tc rowSpan="2">
                  <a:txBody>
                    <a:bodyPr/>
                    <a:lstStyle/>
                    <a:p>
                      <a:pPr marL="0" marR="0" lvl="0" indent="0" algn="l" rtl="0">
                        <a:lnSpc>
                          <a:spcPct val="100000"/>
                        </a:lnSpc>
                        <a:spcBef>
                          <a:spcPts val="0"/>
                        </a:spcBef>
                        <a:spcAft>
                          <a:spcPts val="0"/>
                        </a:spcAft>
                        <a:buClr>
                          <a:srgbClr val="000000"/>
                        </a:buClr>
                        <a:buSzPts val="1400"/>
                        <a:buFont typeface="Arial"/>
                        <a:buNone/>
                      </a:pPr>
                      <a:r>
                        <a:rPr lang="ja" sz="1900" b="1" u="none" strike="noStrike" cap="none">
                          <a:solidFill>
                            <a:srgbClr val="999999"/>
                          </a:solidFill>
                        </a:rPr>
                        <a:t>メンバ</a:t>
                      </a:r>
                      <a:endParaRPr sz="1900" b="1" u="none" strike="noStrike" cap="none">
                        <a:solidFill>
                          <a:srgbClr val="999999"/>
                        </a:solidFill>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都市 花子</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Toshi Dai</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年代 学</a:t>
                      </a:r>
                      <a:endParaRPr sz="1900" u="none" strike="noStrike" cap="none"/>
                    </a:p>
                  </a:txBody>
                  <a:tcPr marL="121900" marR="121900" marT="121900" marB="121900"/>
                </a:tc>
                <a:extLst>
                  <a:ext uri="{0D108BD9-81ED-4DB2-BD59-A6C34878D82A}">
                    <a16:rowId xmlns:a16="http://schemas.microsoft.com/office/drawing/2014/main" val="10000"/>
                  </a:ext>
                </a:extLst>
              </a:tr>
              <a:tr h="568960">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solidFill>
                            <a:schemeClr val="dk1"/>
                          </a:solidFill>
                        </a:rPr>
                        <a:t>都市田 伊代</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solidFill>
                            <a:schemeClr val="dk1"/>
                          </a:solidFill>
                        </a:rPr>
                        <a:t>都市 大輔</a:t>
                      </a:r>
                      <a:endParaRPr sz="1900" u="none" strike="noStrike" cap="none"/>
                    </a:p>
                  </a:txBody>
                  <a:tcPr marL="121900" marR="121900" marT="121900" marB="121900"/>
                </a:tc>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土志田 一郎</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土信田 郁代</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ja" sz="1900" u="none" strike="noStrike" cap="none"/>
                        <a:t>峻 大</a:t>
                      </a:r>
                      <a:endParaRPr sz="1900" u="none" strike="noStrike" cap="none"/>
                    </a:p>
                  </a:txBody>
                  <a:tcPr marL="121900" marR="121900" marT="121900" marB="121900"/>
                </a:tc>
                <a:extLst>
                  <a:ext uri="{0D108BD9-81ED-4DB2-BD59-A6C34878D82A}">
                    <a16:rowId xmlns:a16="http://schemas.microsoft.com/office/drawing/2014/main" val="10001"/>
                  </a:ext>
                </a:extLst>
              </a:tr>
            </a:tbl>
          </a:graphicData>
        </a:graphic>
      </p:graphicFrame>
      <p:sp>
        <p:nvSpPr>
          <p:cNvPr id="3" name="字幕 2">
            <a:extLst>
              <a:ext uri="{FF2B5EF4-FFF2-40B4-BE49-F238E27FC236}">
                <a16:creationId xmlns:a16="http://schemas.microsoft.com/office/drawing/2014/main" id="{A79A1FD0-8D6D-6343-AEC2-D527EEFFB36D}"/>
              </a:ext>
            </a:extLst>
          </p:cNvPr>
          <p:cNvSpPr>
            <a:spLocks noGrp="1"/>
          </p:cNvSpPr>
          <p:nvPr>
            <p:ph type="subTitle" idx="1"/>
          </p:nvPr>
        </p:nvSpPr>
        <p:spPr>
          <a:xfrm>
            <a:off x="415600" y="3668344"/>
            <a:ext cx="11360800" cy="1056800"/>
          </a:xfrm>
        </p:spPr>
        <p:txBody>
          <a:bodyPr/>
          <a:lstStyle/>
          <a:p>
            <a:r>
              <a:rPr lang="ja-JP" altLang="en-US"/>
              <a:t>チーム０１</a:t>
            </a:r>
            <a:endParaRPr lang="en-US" altLang="ja-JP" dirty="0"/>
          </a:p>
        </p:txBody>
      </p:sp>
    </p:spTree>
    <p:extLst>
      <p:ext uri="{BB962C8B-B14F-4D97-AF65-F5344CB8AC3E}">
        <p14:creationId xmlns:p14="http://schemas.microsoft.com/office/powerpoint/2010/main" val="80179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gn="l"/>
            <a:r>
              <a:rPr lang="ja" b="1"/>
              <a:t>なぜ</a:t>
            </a:r>
            <a:r>
              <a:rPr lang="ja" b="1">
                <a:solidFill>
                  <a:srgbClr val="FF0000"/>
                </a:solidFill>
              </a:rPr>
              <a:t>”SDGsターゲット”</a:t>
            </a:r>
            <a:r>
              <a:rPr lang="ja" b="1"/>
              <a:t>を選定したか？</a:t>
            </a:r>
            <a:endParaRPr b="1"/>
          </a:p>
        </p:txBody>
      </p:sp>
      <p:sp>
        <p:nvSpPr>
          <p:cNvPr id="63" name="Google Shape;63;p14"/>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buNone/>
            </a:pPr>
            <a:r>
              <a:rPr lang="ja"/>
              <a:t>選定理由：</a:t>
            </a:r>
            <a:endParaRPr/>
          </a:p>
          <a:p>
            <a:pPr marL="0" indent="0">
              <a:lnSpc>
                <a:spcPct val="115000"/>
              </a:lnSpc>
              <a:spcBef>
                <a:spcPts val="2133"/>
              </a:spcBef>
              <a:spcAft>
                <a:spcPts val="2133"/>
              </a:spcAft>
              <a:buNone/>
            </a:pPr>
            <a:endParaRPr/>
          </a:p>
        </p:txBody>
      </p:sp>
      <p:sp>
        <p:nvSpPr>
          <p:cNvPr id="65" name="Google Shape;65;p14"/>
          <p:cNvSpPr txBox="1"/>
          <p:nvPr/>
        </p:nvSpPr>
        <p:spPr>
          <a:xfrm>
            <a:off x="8523200" y="5304469"/>
            <a:ext cx="3253200" cy="664000"/>
          </a:xfrm>
          <a:prstGeom prst="rect">
            <a:avLst/>
          </a:prstGeom>
          <a:noFill/>
          <a:ln>
            <a:noFill/>
          </a:ln>
        </p:spPr>
        <p:txBody>
          <a:bodyPr spcFirstLastPara="1" wrap="square" lIns="121900" tIns="121900" rIns="121900" bIns="121900" anchor="t" anchorCtr="0">
            <a:noAutofit/>
          </a:bodyPr>
          <a:lstStyle/>
          <a:p>
            <a:pPr>
              <a:buClr>
                <a:srgbClr val="000000"/>
              </a:buClr>
              <a:buSzPts val="1400"/>
            </a:pPr>
            <a:r>
              <a:rPr lang="ja" altLang="en-US" sz="1867">
                <a:solidFill>
                  <a:srgbClr val="FF0000"/>
                </a:solidFill>
                <a:latin typeface="Arial"/>
                <a:ea typeface="Arial"/>
                <a:cs typeface="Arial"/>
                <a:sym typeface="Arial"/>
              </a:rPr>
              <a:t>必要に応じて関連する図を入れると良い</a:t>
            </a:r>
            <a:endParaRPr sz="1867">
              <a:solidFill>
                <a:srgbClr val="FF0000"/>
              </a:solidFill>
              <a:latin typeface="Arial"/>
              <a:ea typeface="Arial"/>
              <a:cs typeface="Arial"/>
              <a:sym typeface="Arial"/>
            </a:endParaRPr>
          </a:p>
        </p:txBody>
      </p:sp>
      <p:pic>
        <p:nvPicPr>
          <p:cNvPr id="4" name="図 3">
            <a:extLst>
              <a:ext uri="{FF2B5EF4-FFF2-40B4-BE49-F238E27FC236}">
                <a16:creationId xmlns:a16="http://schemas.microsoft.com/office/drawing/2014/main" id="{5661BEC8-CEA6-D747-95F9-285D74386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020" y="1999208"/>
            <a:ext cx="4098636" cy="3302000"/>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657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gn="l">
              <a:buClr>
                <a:schemeClr val="dk1"/>
              </a:buClr>
              <a:buSzPts val="1100"/>
            </a:pPr>
            <a:r>
              <a:rPr lang="ja"/>
              <a:t>データ分析による改善とその対象となる人々</a:t>
            </a:r>
            <a:endParaRPr/>
          </a:p>
          <a:p>
            <a:pPr algn="l"/>
            <a:endParaRPr/>
          </a:p>
        </p:txBody>
      </p:sp>
      <p:sp>
        <p:nvSpPr>
          <p:cNvPr id="72" name="Google Shape;72;p15"/>
          <p:cNvSpPr txBox="1">
            <a:spLocks noGrp="1"/>
          </p:cNvSpPr>
          <p:nvPr>
            <p:ph type="body" idx="1"/>
          </p:nvPr>
        </p:nvSpPr>
        <p:spPr>
          <a:xfrm>
            <a:off x="415600" y="1536633"/>
            <a:ext cx="8632728" cy="4555200"/>
          </a:xfrm>
          <a:prstGeom prst="rect">
            <a:avLst/>
          </a:prstGeom>
          <a:noFill/>
          <a:ln>
            <a:noFill/>
          </a:ln>
        </p:spPr>
        <p:txBody>
          <a:bodyPr spcFirstLastPara="1" vert="horz" wrap="square" lIns="121900" tIns="121900" rIns="121900" bIns="121900" rtlCol="0" anchor="t" anchorCtr="0">
            <a:noAutofit/>
          </a:bodyPr>
          <a:lstStyle/>
          <a:p>
            <a:pPr>
              <a:buClr>
                <a:srgbClr val="FF0000"/>
              </a:buClr>
              <a:buChar char="❖"/>
            </a:pPr>
            <a:r>
              <a:rPr lang="ja" dirty="0">
                <a:solidFill>
                  <a:srgbClr val="FF0000"/>
                </a:solidFill>
              </a:rPr>
              <a:t>解決したい課題：</a:t>
            </a:r>
            <a:endParaRPr lang="en-US" altLang="ja" dirty="0">
              <a:solidFill>
                <a:srgbClr val="FF0000"/>
              </a:solidFill>
            </a:endParaRPr>
          </a:p>
          <a:p>
            <a:pPr>
              <a:buClr>
                <a:srgbClr val="FF0000"/>
              </a:buClr>
              <a:buChar char="❖"/>
            </a:pPr>
            <a:endParaRPr dirty="0">
              <a:solidFill>
                <a:srgbClr val="FF0000"/>
              </a:solidFill>
            </a:endParaRPr>
          </a:p>
          <a:p>
            <a:pPr>
              <a:buClr>
                <a:srgbClr val="FF0000"/>
              </a:buClr>
              <a:buChar char="❖"/>
            </a:pPr>
            <a:r>
              <a:rPr lang="ja-JP" altLang="en-US">
                <a:solidFill>
                  <a:srgbClr val="FF0000"/>
                </a:solidFill>
              </a:rPr>
              <a:t>データ分析による改善を必要としている人々：</a:t>
            </a:r>
          </a:p>
          <a:p>
            <a:pPr>
              <a:buClr>
                <a:srgbClr val="FF0000"/>
              </a:buClr>
              <a:buChar char="❖"/>
            </a:pPr>
            <a:endParaRPr lang="en-US" altLang="ja" dirty="0">
              <a:solidFill>
                <a:srgbClr val="FF0000"/>
              </a:solidFill>
            </a:endParaRPr>
          </a:p>
          <a:p>
            <a:pPr>
              <a:buClr>
                <a:srgbClr val="FF0000"/>
              </a:buClr>
              <a:buChar char="❖"/>
            </a:pPr>
            <a:r>
              <a:rPr lang="ja" dirty="0">
                <a:solidFill>
                  <a:srgbClr val="FF0000"/>
                </a:solidFill>
              </a:rPr>
              <a:t>データ分析技術の概要と課題改善の内容：</a:t>
            </a:r>
            <a:endParaRPr lang="en-US" altLang="ja" dirty="0">
              <a:solidFill>
                <a:srgbClr val="FF0000"/>
              </a:solidFill>
            </a:endParaRPr>
          </a:p>
          <a:p>
            <a:pPr lvl="1">
              <a:spcBef>
                <a:spcPts val="0"/>
              </a:spcBef>
              <a:buClr>
                <a:srgbClr val="FF0000"/>
              </a:buClr>
              <a:buFont typeface="Wingdings" pitchFamily="2" charset="2"/>
              <a:buChar char="l"/>
            </a:pPr>
            <a:r>
              <a:rPr lang="ja-JP" altLang="en-US">
                <a:solidFill>
                  <a:srgbClr val="FF0000"/>
                </a:solidFill>
              </a:rPr>
              <a:t>利用しているデータ（入力情報）</a:t>
            </a:r>
          </a:p>
          <a:p>
            <a:pPr lvl="1">
              <a:spcBef>
                <a:spcPts val="0"/>
              </a:spcBef>
              <a:buClr>
                <a:srgbClr val="FF0000"/>
              </a:buClr>
              <a:buFont typeface="Wingdings" pitchFamily="2" charset="2"/>
              <a:buChar char="l"/>
            </a:pPr>
            <a:r>
              <a:rPr lang="ja-JP" altLang="en-US">
                <a:solidFill>
                  <a:srgbClr val="FF0000"/>
                </a:solidFill>
              </a:rPr>
              <a:t>具体的な分析技術（分かる範囲で詳細に）</a:t>
            </a:r>
          </a:p>
          <a:p>
            <a:pPr lvl="1">
              <a:spcBef>
                <a:spcPts val="0"/>
              </a:spcBef>
              <a:buClr>
                <a:srgbClr val="FF0000"/>
              </a:buClr>
              <a:buFont typeface="Wingdings" pitchFamily="2" charset="2"/>
              <a:buChar char="l"/>
            </a:pPr>
            <a:r>
              <a:rPr lang="ja-JP" altLang="en-US">
                <a:solidFill>
                  <a:srgbClr val="FF0000"/>
                </a:solidFill>
              </a:rPr>
              <a:t>どのような情報を提供し、改善に結びつけて</a:t>
            </a:r>
            <a:endParaRPr lang="en-US" altLang="ja-JP" dirty="0">
              <a:solidFill>
                <a:srgbClr val="FF0000"/>
              </a:solidFill>
            </a:endParaRPr>
          </a:p>
          <a:p>
            <a:pPr marL="795847" lvl="1" indent="0">
              <a:spcBef>
                <a:spcPts val="0"/>
              </a:spcBef>
              <a:buClr>
                <a:srgbClr val="FF0000"/>
              </a:buClr>
              <a:buNone/>
            </a:pPr>
            <a:r>
              <a:rPr lang="ja-JP" altLang="en-US">
                <a:solidFill>
                  <a:srgbClr val="FF0000"/>
                </a:solidFill>
              </a:rPr>
              <a:t>　いるか？（出力情報）</a:t>
            </a:r>
          </a:p>
          <a:p>
            <a:pPr lvl="1">
              <a:spcBef>
                <a:spcPts val="0"/>
              </a:spcBef>
              <a:buClr>
                <a:srgbClr val="FF0000"/>
              </a:buClr>
              <a:buFont typeface="Wingdings" pitchFamily="2" charset="2"/>
              <a:buChar char="l"/>
            </a:pPr>
            <a:r>
              <a:rPr lang="ja-JP" altLang="en-US">
                <a:solidFill>
                  <a:srgbClr val="FF0000"/>
                </a:solidFill>
              </a:rPr>
              <a:t>（出力情報を提供する方法や可視化方法）　</a:t>
            </a:r>
            <a:endParaRPr dirty="0">
              <a:solidFill>
                <a:srgbClr val="FF0000"/>
              </a:solidFill>
            </a:endParaRPr>
          </a:p>
        </p:txBody>
      </p:sp>
      <p:sp>
        <p:nvSpPr>
          <p:cNvPr id="74" name="Google Shape;74;p15"/>
          <p:cNvSpPr txBox="1"/>
          <p:nvPr/>
        </p:nvSpPr>
        <p:spPr>
          <a:xfrm>
            <a:off x="8891472" y="4854267"/>
            <a:ext cx="3253200" cy="763600"/>
          </a:xfrm>
          <a:prstGeom prst="rect">
            <a:avLst/>
          </a:prstGeom>
          <a:noFill/>
          <a:ln>
            <a:noFill/>
          </a:ln>
        </p:spPr>
        <p:txBody>
          <a:bodyPr spcFirstLastPara="1" wrap="square" lIns="121900" tIns="121900" rIns="121900" bIns="121900" anchor="t" anchorCtr="0">
            <a:noAutofit/>
          </a:bodyPr>
          <a:lstStyle/>
          <a:p>
            <a:pPr>
              <a:buClr>
                <a:srgbClr val="000000"/>
              </a:buClr>
              <a:buSzPts val="1400"/>
            </a:pPr>
            <a:r>
              <a:rPr lang="ja" altLang="en-US" sz="1867" dirty="0">
                <a:solidFill>
                  <a:srgbClr val="FF0000"/>
                </a:solidFill>
                <a:latin typeface="Arial"/>
                <a:ea typeface="Arial"/>
                <a:cs typeface="Arial"/>
                <a:sym typeface="Arial"/>
              </a:rPr>
              <a:t>必要に応じて関連する図を入れると良い</a:t>
            </a:r>
            <a:endParaRPr sz="1867" dirty="0">
              <a:solidFill>
                <a:srgbClr val="FF0000"/>
              </a:solidFill>
              <a:latin typeface="Arial"/>
              <a:ea typeface="Arial"/>
              <a:cs typeface="Arial"/>
              <a:sym typeface="Arial"/>
            </a:endParaRPr>
          </a:p>
        </p:txBody>
      </p:sp>
      <p:sp>
        <p:nvSpPr>
          <p:cNvPr id="75" name="Google Shape;75;p15"/>
          <p:cNvSpPr txBox="1"/>
          <p:nvPr/>
        </p:nvSpPr>
        <p:spPr>
          <a:xfrm>
            <a:off x="7464152" y="6165304"/>
            <a:ext cx="4522164" cy="440800"/>
          </a:xfrm>
          <a:prstGeom prst="rect">
            <a:avLst/>
          </a:prstGeom>
          <a:noFill/>
          <a:ln>
            <a:noFill/>
          </a:ln>
        </p:spPr>
        <p:txBody>
          <a:bodyPr spcFirstLastPara="1" wrap="square" lIns="121900" tIns="121900" rIns="121900" bIns="121900" anchor="t" anchorCtr="0">
            <a:noAutofit/>
          </a:bodyPr>
          <a:lstStyle/>
          <a:p>
            <a:pPr>
              <a:buClr>
                <a:srgbClr val="000000"/>
              </a:buClr>
              <a:buSzPts val="1400"/>
            </a:pPr>
            <a:r>
              <a:rPr lang="en-US" altLang="ja" sz="1867" dirty="0">
                <a:solidFill>
                  <a:srgbClr val="FF0000"/>
                </a:solidFill>
                <a:latin typeface="Arial"/>
                <a:ea typeface="Arial"/>
                <a:cs typeface="Arial"/>
                <a:sym typeface="Arial"/>
              </a:rPr>
              <a:t>※</a:t>
            </a:r>
            <a:r>
              <a:rPr lang="ja" altLang="en-US" sz="1867" dirty="0">
                <a:solidFill>
                  <a:srgbClr val="FF0000"/>
                </a:solidFill>
                <a:latin typeface="Arial"/>
                <a:ea typeface="Arial"/>
                <a:cs typeface="Arial"/>
                <a:sym typeface="Arial"/>
              </a:rPr>
              <a:t>参照した</a:t>
            </a:r>
            <a:r>
              <a:rPr lang="en-US" altLang="ja" sz="1867" dirty="0">
                <a:solidFill>
                  <a:srgbClr val="FF0000"/>
                </a:solidFill>
                <a:latin typeface="Arial"/>
                <a:ea typeface="Arial"/>
                <a:cs typeface="Arial"/>
                <a:sym typeface="Arial"/>
              </a:rPr>
              <a:t>HP</a:t>
            </a:r>
            <a:r>
              <a:rPr lang="ja" altLang="en-US" sz="1867" dirty="0">
                <a:solidFill>
                  <a:srgbClr val="FF0000"/>
                </a:solidFill>
                <a:latin typeface="Arial"/>
                <a:ea typeface="Arial"/>
                <a:cs typeface="Arial"/>
                <a:sym typeface="Arial"/>
              </a:rPr>
              <a:t>アドレス等を記載する。</a:t>
            </a:r>
            <a:endParaRPr sz="1867" dirty="0">
              <a:solidFill>
                <a:srgbClr val="FF0000"/>
              </a:solidFill>
              <a:latin typeface="Arial"/>
              <a:ea typeface="Arial"/>
              <a:cs typeface="Arial"/>
              <a:sym typeface="Arial"/>
            </a:endParaRPr>
          </a:p>
        </p:txBody>
      </p:sp>
      <p:sp>
        <p:nvSpPr>
          <p:cNvPr id="76" name="Google Shape;76;p15"/>
          <p:cNvSpPr/>
          <p:nvPr/>
        </p:nvSpPr>
        <p:spPr>
          <a:xfrm>
            <a:off x="7966900" y="0"/>
            <a:ext cx="4332800" cy="586400"/>
          </a:xfrm>
          <a:prstGeom prst="wedgeRoundRectCallout">
            <a:avLst>
              <a:gd name="adj1" fmla="val 26376"/>
              <a:gd name="adj2" fmla="val 98431"/>
              <a:gd name="adj3" fmla="val 0"/>
            </a:avLst>
          </a:prstGeom>
          <a:solidFill>
            <a:srgbClr val="FFFFFF"/>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r>
              <a:rPr lang="ja" altLang="en-US" sz="1867">
                <a:solidFill>
                  <a:srgbClr val="FF0000"/>
                </a:solidFill>
                <a:latin typeface="Arial"/>
                <a:ea typeface="Arial"/>
                <a:cs typeface="Arial"/>
                <a:sym typeface="Arial"/>
              </a:rPr>
              <a:t>足りなければページを追加してもよい</a:t>
            </a:r>
            <a:endParaRPr sz="1867">
              <a:solidFill>
                <a:srgbClr val="FF0000"/>
              </a:solidFill>
              <a:latin typeface="Arial"/>
              <a:ea typeface="Arial"/>
              <a:cs typeface="Arial"/>
              <a:sym typeface="Arial"/>
            </a:endParaRPr>
          </a:p>
        </p:txBody>
      </p:sp>
      <p:cxnSp>
        <p:nvCxnSpPr>
          <p:cNvPr id="9" name="直線矢印コネクタ 8">
            <a:extLst>
              <a:ext uri="{FF2B5EF4-FFF2-40B4-BE49-F238E27FC236}">
                <a16:creationId xmlns:a16="http://schemas.microsoft.com/office/drawing/2014/main" id="{C33D6DB8-C062-1C4E-A928-4DD23EA9F55F}"/>
              </a:ext>
            </a:extLst>
          </p:cNvPr>
          <p:cNvCxnSpPr>
            <a:cxnSpLocks/>
          </p:cNvCxnSpPr>
          <p:nvPr/>
        </p:nvCxnSpPr>
        <p:spPr>
          <a:xfrm flipH="1">
            <a:off x="9192344" y="5661248"/>
            <a:ext cx="287427" cy="552064"/>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582A8E6D-C72E-B849-A2BF-CFE077864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482" y="1700808"/>
            <a:ext cx="3348182" cy="2967182"/>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956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gn="l"/>
            <a:r>
              <a:rPr lang="ja"/>
              <a:t>調査からわかったこと</a:t>
            </a:r>
            <a:endParaRPr/>
          </a:p>
        </p:txBody>
      </p:sp>
      <p:sp>
        <p:nvSpPr>
          <p:cNvPr id="83" name="Google Shape;83;p1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a:lnSpc>
                <a:spcPct val="115000"/>
              </a:lnSpc>
              <a:buAutoNum type="arabicPeriod"/>
            </a:pPr>
            <a:r>
              <a:rPr lang="ja" altLang="en-US" sz="2800" b="1">
                <a:solidFill>
                  <a:srgbClr val="FF0000"/>
                </a:solidFill>
              </a:rPr>
              <a:t>例えば、</a:t>
            </a:r>
            <a:r>
              <a:rPr lang="en-US" altLang="ja" sz="2800" b="1">
                <a:solidFill>
                  <a:srgbClr val="FF0000"/>
                </a:solidFill>
              </a:rPr>
              <a:t>SGDs</a:t>
            </a:r>
            <a:r>
              <a:rPr lang="ja" altLang="en-US" sz="2800" b="1">
                <a:solidFill>
                  <a:srgbClr val="FF0000"/>
                </a:solidFill>
              </a:rPr>
              <a:t>達成に向けた課題</a:t>
            </a:r>
            <a:br>
              <a:rPr lang="ja" altLang="en-US" sz="2800" b="1"/>
            </a:br>
            <a:endParaRPr>
              <a:solidFill>
                <a:srgbClr val="000000"/>
              </a:solidFill>
            </a:endParaRPr>
          </a:p>
          <a:p>
            <a:pPr>
              <a:lnSpc>
                <a:spcPct val="115000"/>
              </a:lnSpc>
              <a:spcBef>
                <a:spcPts val="2133"/>
              </a:spcBef>
              <a:buAutoNum type="arabicPeriod"/>
            </a:pPr>
            <a:r>
              <a:rPr lang="ja" altLang="en-US" sz="2800" b="1">
                <a:solidFill>
                  <a:srgbClr val="FF0000"/>
                </a:solidFill>
              </a:rPr>
              <a:t>例えば、他の期待できる試み</a:t>
            </a:r>
            <a:br>
              <a:rPr lang="ja" altLang="en-US" sz="2800" b="1"/>
            </a:br>
            <a:endParaRPr>
              <a:solidFill>
                <a:srgbClr val="000000"/>
              </a:solidFill>
            </a:endParaRPr>
          </a:p>
          <a:p>
            <a:pPr>
              <a:lnSpc>
                <a:spcPct val="115000"/>
              </a:lnSpc>
              <a:spcBef>
                <a:spcPts val="2133"/>
              </a:spcBef>
              <a:buAutoNum type="arabicPeriod"/>
            </a:pPr>
            <a:r>
              <a:rPr lang="ja" altLang="en-US" sz="2800" b="1">
                <a:solidFill>
                  <a:srgbClr val="FF0000"/>
                </a:solidFill>
              </a:rPr>
              <a:t>例えば、グループで考えた効果がありそうな施策案</a:t>
            </a:r>
            <a:endParaRPr sz="2800" b="1">
              <a:solidFill>
                <a:srgbClr val="FF0000"/>
              </a:solidFill>
            </a:endParaRPr>
          </a:p>
          <a:p>
            <a:pPr indent="0">
              <a:lnSpc>
                <a:spcPct val="115000"/>
              </a:lnSpc>
              <a:spcBef>
                <a:spcPts val="2133"/>
              </a:spcBef>
              <a:spcAft>
                <a:spcPts val="2133"/>
              </a:spcAft>
              <a:buNone/>
            </a:pPr>
            <a:endParaRPr sz="2800">
              <a:solidFill>
                <a:srgbClr val="000000"/>
              </a:solidFill>
            </a:endParaRPr>
          </a:p>
        </p:txBody>
      </p:sp>
    </p:spTree>
    <p:extLst>
      <p:ext uri="{BB962C8B-B14F-4D97-AF65-F5344CB8AC3E}">
        <p14:creationId xmlns:p14="http://schemas.microsoft.com/office/powerpoint/2010/main" val="73824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r>
              <a:rPr lang="ja" b="1">
                <a:solidFill>
                  <a:srgbClr val="0000FF"/>
                </a:solidFill>
              </a:rPr>
              <a:t>”14.海の豊かさを守ろう”</a:t>
            </a:r>
            <a:r>
              <a:rPr lang="ja" b="1"/>
              <a:t>でのデータ分析活用</a:t>
            </a:r>
            <a:endParaRPr b="1"/>
          </a:p>
        </p:txBody>
      </p:sp>
      <p:graphicFrame>
        <p:nvGraphicFramePr>
          <p:cNvPr id="56" name="Google Shape;56;p13"/>
          <p:cNvGraphicFramePr/>
          <p:nvPr>
            <p:extLst>
              <p:ext uri="{D42A27DB-BD31-4B8C-83A1-F6EECF244321}">
                <p14:modId xmlns:p14="http://schemas.microsoft.com/office/powerpoint/2010/main" val="3818916147"/>
              </p:ext>
            </p:extLst>
          </p:nvPr>
        </p:nvGraphicFramePr>
        <p:xfrm>
          <a:off x="1270000" y="4869160"/>
          <a:ext cx="9652000" cy="1584880"/>
        </p:xfrm>
        <a:graphic>
          <a:graphicData uri="http://schemas.openxmlformats.org/drawingml/2006/table">
            <a:tbl>
              <a:tblPr>
                <a:noFill/>
              </a:tblPr>
              <a:tblGrid>
                <a:gridCol w="1608667">
                  <a:extLst>
                    <a:ext uri="{9D8B030D-6E8A-4147-A177-3AD203B41FA5}">
                      <a16:colId xmlns:a16="http://schemas.microsoft.com/office/drawing/2014/main" val="20000"/>
                    </a:ext>
                  </a:extLst>
                </a:gridCol>
                <a:gridCol w="1608667">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1974733">
                  <a:extLst>
                    <a:ext uri="{9D8B030D-6E8A-4147-A177-3AD203B41FA5}">
                      <a16:colId xmlns:a16="http://schemas.microsoft.com/office/drawing/2014/main" val="20003"/>
                    </a:ext>
                  </a:extLst>
                </a:gridCol>
                <a:gridCol w="1974733">
                  <a:extLst>
                    <a:ext uri="{9D8B030D-6E8A-4147-A177-3AD203B41FA5}">
                      <a16:colId xmlns:a16="http://schemas.microsoft.com/office/drawing/2014/main" val="20004"/>
                    </a:ext>
                  </a:extLst>
                </a:gridCol>
                <a:gridCol w="1974733">
                  <a:extLst>
                    <a:ext uri="{9D8B030D-6E8A-4147-A177-3AD203B41FA5}">
                      <a16:colId xmlns:a16="http://schemas.microsoft.com/office/drawing/2014/main" val="20005"/>
                    </a:ext>
                  </a:extLst>
                </a:gridCol>
              </a:tblGrid>
              <a:tr h="609560">
                <a:tc>
                  <a:txBody>
                    <a:bodyPr/>
                    <a:lstStyle/>
                    <a:p>
                      <a:pPr marL="0" lvl="0" indent="0" algn="l" rtl="0">
                        <a:spcBef>
                          <a:spcPts val="0"/>
                        </a:spcBef>
                        <a:spcAft>
                          <a:spcPts val="0"/>
                        </a:spcAft>
                        <a:buNone/>
                      </a:pPr>
                      <a:r>
                        <a:rPr lang="ja" sz="2400" b="1">
                          <a:solidFill>
                            <a:srgbClr val="999999"/>
                          </a:solidFill>
                        </a:rPr>
                        <a:t>リーダー</a:t>
                      </a:r>
                      <a:endParaRPr sz="2400" b="1">
                        <a:solidFill>
                          <a:srgbClr val="999999"/>
                        </a:solidFill>
                      </a:endParaRPr>
                    </a:p>
                  </a:txBody>
                  <a:tcPr marL="121900" marR="121900" marT="121900" marB="121900"/>
                </a:tc>
                <a:tc>
                  <a:txBody>
                    <a:bodyPr/>
                    <a:lstStyle/>
                    <a:p>
                      <a:pPr marL="0" lvl="0" indent="0" algn="l" rtl="0">
                        <a:spcBef>
                          <a:spcPts val="0"/>
                        </a:spcBef>
                        <a:spcAft>
                          <a:spcPts val="0"/>
                        </a:spcAft>
                        <a:buNone/>
                      </a:pPr>
                      <a:r>
                        <a:rPr lang="ja" sz="2400" b="1">
                          <a:solidFill>
                            <a:srgbClr val="999999"/>
                          </a:solidFill>
                        </a:rPr>
                        <a:t>書記</a:t>
                      </a:r>
                      <a:endParaRPr sz="2400" b="1">
                        <a:solidFill>
                          <a:srgbClr val="999999"/>
                        </a:solidFill>
                      </a:endParaRPr>
                    </a:p>
                  </a:txBody>
                  <a:tcPr marL="121900" marR="121900" marT="121900" marB="121900"/>
                </a:tc>
                <a:tc rowSpan="2">
                  <a:txBody>
                    <a:bodyPr/>
                    <a:lstStyle/>
                    <a:p>
                      <a:pPr marL="0" lvl="0" indent="0" algn="l" rtl="0">
                        <a:spcBef>
                          <a:spcPts val="0"/>
                        </a:spcBef>
                        <a:spcAft>
                          <a:spcPts val="0"/>
                        </a:spcAft>
                        <a:buNone/>
                      </a:pPr>
                      <a:r>
                        <a:rPr lang="ja" sz="2400" b="1">
                          <a:solidFill>
                            <a:srgbClr val="999999"/>
                          </a:solidFill>
                        </a:rPr>
                        <a:t>メンバ</a:t>
                      </a:r>
                      <a:endParaRPr sz="2400" b="1">
                        <a:solidFill>
                          <a:srgbClr val="999999"/>
                        </a:solidFill>
                      </a:endParaRPr>
                    </a:p>
                  </a:txBody>
                  <a:tcPr marL="121900" marR="121900" marT="121900" marB="121900"/>
                </a:tc>
                <a:tc>
                  <a:txBody>
                    <a:bodyPr/>
                    <a:lstStyle/>
                    <a:p>
                      <a:pPr marL="0" lvl="0" indent="0" algn="l" rtl="0">
                        <a:spcBef>
                          <a:spcPts val="0"/>
                        </a:spcBef>
                        <a:spcAft>
                          <a:spcPts val="0"/>
                        </a:spcAft>
                        <a:buNone/>
                      </a:pPr>
                      <a:r>
                        <a:rPr lang="ja" sz="2400"/>
                        <a:t>都市 花子</a:t>
                      </a:r>
                      <a:endParaRPr sz="2400"/>
                    </a:p>
                  </a:txBody>
                  <a:tcPr marL="121900" marR="121900" marT="121900" marB="121900"/>
                </a:tc>
                <a:tc>
                  <a:txBody>
                    <a:bodyPr/>
                    <a:lstStyle/>
                    <a:p>
                      <a:pPr marL="0" lvl="0" indent="0" algn="l" rtl="0">
                        <a:spcBef>
                          <a:spcPts val="0"/>
                        </a:spcBef>
                        <a:spcAft>
                          <a:spcPts val="0"/>
                        </a:spcAft>
                        <a:buNone/>
                      </a:pPr>
                      <a:r>
                        <a:rPr lang="ja" sz="2400"/>
                        <a:t>Toshi Dai</a:t>
                      </a:r>
                      <a:endParaRPr sz="2400"/>
                    </a:p>
                  </a:txBody>
                  <a:tcPr marL="121900" marR="121900" marT="121900" marB="121900"/>
                </a:tc>
                <a:tc>
                  <a:txBody>
                    <a:bodyPr/>
                    <a:lstStyle/>
                    <a:p>
                      <a:pPr marL="0" lvl="0" indent="0" algn="l" rtl="0">
                        <a:spcBef>
                          <a:spcPts val="0"/>
                        </a:spcBef>
                        <a:spcAft>
                          <a:spcPts val="0"/>
                        </a:spcAft>
                        <a:buNone/>
                      </a:pPr>
                      <a:r>
                        <a:rPr lang="ja" sz="2400"/>
                        <a:t>年代 学</a:t>
                      </a:r>
                      <a:endParaRPr sz="2400"/>
                    </a:p>
                  </a:txBody>
                  <a:tcPr marL="121900" marR="121900" marT="121900" marB="121900"/>
                </a:tc>
                <a:extLst>
                  <a:ext uri="{0D108BD9-81ED-4DB2-BD59-A6C34878D82A}">
                    <a16:rowId xmlns:a16="http://schemas.microsoft.com/office/drawing/2014/main" val="10000"/>
                  </a:ext>
                </a:extLst>
              </a:tr>
              <a:tr h="975320">
                <a:tc>
                  <a:txBody>
                    <a:bodyPr/>
                    <a:lstStyle/>
                    <a:p>
                      <a:pPr marL="0" lvl="0" indent="0" algn="l" rtl="0">
                        <a:spcBef>
                          <a:spcPts val="0"/>
                        </a:spcBef>
                        <a:spcAft>
                          <a:spcPts val="0"/>
                        </a:spcAft>
                        <a:buNone/>
                      </a:pPr>
                      <a:r>
                        <a:rPr lang="ja" sz="2400">
                          <a:solidFill>
                            <a:srgbClr val="000000"/>
                          </a:solidFill>
                        </a:rPr>
                        <a:t>都市田 伊代</a:t>
                      </a:r>
                      <a:endParaRPr sz="2400"/>
                    </a:p>
                  </a:txBody>
                  <a:tcPr marL="121900" marR="121900" marT="121900" marB="121900"/>
                </a:tc>
                <a:tc>
                  <a:txBody>
                    <a:bodyPr/>
                    <a:lstStyle/>
                    <a:p>
                      <a:pPr marL="0" lvl="0" indent="0" algn="l" rtl="0">
                        <a:spcBef>
                          <a:spcPts val="0"/>
                        </a:spcBef>
                        <a:spcAft>
                          <a:spcPts val="0"/>
                        </a:spcAft>
                        <a:buNone/>
                      </a:pPr>
                      <a:r>
                        <a:rPr lang="ja" sz="2400">
                          <a:solidFill>
                            <a:srgbClr val="000000"/>
                          </a:solidFill>
                        </a:rPr>
                        <a:t>都市 大輔</a:t>
                      </a:r>
                      <a:endParaRPr sz="2400"/>
                    </a:p>
                  </a:txBody>
                  <a:tcPr marL="121900" marR="121900" marT="121900" marB="121900"/>
                </a:tc>
                <a:tc vMerge="1">
                  <a:txBody>
                    <a:bodyPr/>
                    <a:lstStyle/>
                    <a:p>
                      <a:endParaRPr lang="ja-JP"/>
                    </a:p>
                  </a:txBody>
                  <a:tcPr/>
                </a:tc>
                <a:tc>
                  <a:txBody>
                    <a:bodyPr/>
                    <a:lstStyle/>
                    <a:p>
                      <a:pPr marL="0" lvl="0" indent="0" algn="l" rtl="0">
                        <a:spcBef>
                          <a:spcPts val="0"/>
                        </a:spcBef>
                        <a:spcAft>
                          <a:spcPts val="0"/>
                        </a:spcAft>
                        <a:buNone/>
                      </a:pPr>
                      <a:r>
                        <a:rPr lang="ja" sz="2400"/>
                        <a:t>土志田 一郎</a:t>
                      </a:r>
                      <a:endParaRPr sz="2400"/>
                    </a:p>
                  </a:txBody>
                  <a:tcPr marL="121900" marR="121900" marT="121900" marB="121900"/>
                </a:tc>
                <a:tc>
                  <a:txBody>
                    <a:bodyPr/>
                    <a:lstStyle/>
                    <a:p>
                      <a:pPr marL="0" lvl="0" indent="0" algn="l" rtl="0">
                        <a:spcBef>
                          <a:spcPts val="0"/>
                        </a:spcBef>
                        <a:spcAft>
                          <a:spcPts val="0"/>
                        </a:spcAft>
                        <a:buNone/>
                      </a:pPr>
                      <a:r>
                        <a:rPr lang="ja" sz="2400" dirty="0"/>
                        <a:t>土信田 郁代</a:t>
                      </a:r>
                      <a:endParaRPr sz="2400" dirty="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2" name="正方形/長方形 1">
            <a:extLst>
              <a:ext uri="{FF2B5EF4-FFF2-40B4-BE49-F238E27FC236}">
                <a16:creationId xmlns:a16="http://schemas.microsoft.com/office/drawing/2014/main" id="{90E16B49-2506-2243-A674-1ABDC90344DA}"/>
              </a:ext>
            </a:extLst>
          </p:cNvPr>
          <p:cNvSpPr/>
          <p:nvPr/>
        </p:nvSpPr>
        <p:spPr>
          <a:xfrm>
            <a:off x="0" y="0"/>
            <a:ext cx="12192000" cy="332656"/>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サンプル</a:t>
            </a:r>
            <a:endParaRPr kumimoji="1" lang="ja-JP" altLang="en-US" dirty="0">
              <a:solidFill>
                <a:srgbClr val="FF0000"/>
              </a:solidFill>
            </a:endParaRPr>
          </a:p>
        </p:txBody>
      </p:sp>
      <p:sp>
        <p:nvSpPr>
          <p:cNvPr id="4" name="字幕 3">
            <a:extLst>
              <a:ext uri="{FF2B5EF4-FFF2-40B4-BE49-F238E27FC236}">
                <a16:creationId xmlns:a16="http://schemas.microsoft.com/office/drawing/2014/main" id="{51C52641-78FB-0A4E-A7AE-BC8566D86334}"/>
              </a:ext>
            </a:extLst>
          </p:cNvPr>
          <p:cNvSpPr>
            <a:spLocks noGrp="1"/>
          </p:cNvSpPr>
          <p:nvPr>
            <p:ph type="subTitle" idx="1"/>
          </p:nvPr>
        </p:nvSpPr>
        <p:spPr/>
        <p:txBody>
          <a:bodyPr/>
          <a:lstStyle/>
          <a:p>
            <a:r>
              <a:rPr lang="ja-JP" altLang="en-US"/>
              <a:t>チーム０１</a:t>
            </a:r>
          </a:p>
        </p:txBody>
      </p:sp>
    </p:spTree>
    <p:extLst>
      <p:ext uri="{BB962C8B-B14F-4D97-AF65-F5344CB8AC3E}">
        <p14:creationId xmlns:p14="http://schemas.microsoft.com/office/powerpoint/2010/main" val="34449164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6E20ECB-A5C2-D040-8E76-57FAAEAA2B02}" vid="{6102943B-52AD-BA4D-AC26-286A1C21306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​​テーマ</Template>
  <TotalTime>19306</TotalTime>
  <Words>3872</Words>
  <Application>Microsoft Macintosh PowerPoint</Application>
  <PresentationFormat>ワイド画面</PresentationFormat>
  <Paragraphs>413</Paragraphs>
  <Slides>32</Slides>
  <Notes>23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Meiryo UI</vt:lpstr>
      <vt:lpstr>Meiryo</vt:lpstr>
      <vt:lpstr>Arial</vt:lpstr>
      <vt:lpstr>Calibri</vt:lpstr>
      <vt:lpstr>Wingdings</vt:lpstr>
      <vt:lpstr>Office ​​テーマ</vt:lpstr>
      <vt:lpstr>データサイエンス・リテラシー（１）</vt:lpstr>
      <vt:lpstr>PowerPoint プレゼンテーション</vt:lpstr>
      <vt:lpstr>２日目：詳細調査と発表用スライド作成</vt:lpstr>
      <vt:lpstr>活用事例の調査内容</vt:lpstr>
      <vt:lpstr>”SDGsターゲット”でのデータ分析活用</vt:lpstr>
      <vt:lpstr>なぜ”SDGsターゲット”を選定したか？</vt:lpstr>
      <vt:lpstr>データ分析による改善とその対象となる人々 </vt:lpstr>
      <vt:lpstr>調査からわかったこと</vt:lpstr>
      <vt:lpstr>”14.海の豊かさを守ろう”でのデータ分析活用</vt:lpstr>
      <vt:lpstr>なぜ”14.海の豊かさを守ろう”を選定したか？</vt:lpstr>
      <vt:lpstr>なぜ”14.海の豊かさを守ろう”を選定したか？</vt:lpstr>
      <vt:lpstr>データ分析による改善とその対象となる人々</vt:lpstr>
      <vt:lpstr>データ分析による改善とその対象となる人々</vt:lpstr>
      <vt:lpstr>調査からわかったこと</vt:lpstr>
      <vt:lpstr>調査からわかったこと</vt:lpstr>
      <vt:lpstr>”14.海の豊かさを守ろう”でのデータ分析活用</vt:lpstr>
      <vt:lpstr>なぜ”14.海の豊かさを守ろう”を選定したか？</vt:lpstr>
      <vt:lpstr>なぜ”14.海の豊かさを守ろう”を選定したか？</vt:lpstr>
      <vt:lpstr>データ分析による改善とその対象となる人々</vt:lpstr>
      <vt:lpstr>データ分析による改善とその対象となる人々</vt:lpstr>
      <vt:lpstr>調査からわかったこと</vt:lpstr>
      <vt:lpstr>調査からわかったこと</vt:lpstr>
      <vt:lpstr>スライド資料の作成と発表について</vt:lpstr>
      <vt:lpstr>検索方法について（再掲）</vt:lpstr>
      <vt:lpstr>グループワーク：活用事例の調査</vt:lpstr>
      <vt:lpstr>２日目：詳細調査と発表用スライド作成</vt:lpstr>
      <vt:lpstr>２日目：詳細調査と発表用スライド作成</vt:lpstr>
      <vt:lpstr>結果の発表方法</vt:lpstr>
      <vt:lpstr>結果の評価</vt:lpstr>
      <vt:lpstr>データに基づかない例</vt:lpstr>
      <vt:lpstr>データに基づく例</vt:lpstr>
      <vt:lpstr>２日目：詳細調査と発表用スライド作成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データサイエンスリテラシー</dc:title>
  <dc:creator>KAWAI Takazumi</dc:creator>
  <cp:lastModifiedBy>KAWAI Takazumi</cp:lastModifiedBy>
  <cp:revision>420</cp:revision>
  <dcterms:created xsi:type="dcterms:W3CDTF">2020-06-02T07:08:32Z</dcterms:created>
  <dcterms:modified xsi:type="dcterms:W3CDTF">2021-06-30T08:40:23Z</dcterms:modified>
</cp:coreProperties>
</file>