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57" r:id="rId3"/>
    <p:sldId id="275" r:id="rId4"/>
    <p:sldId id="271" r:id="rId5"/>
    <p:sldId id="287" r:id="rId6"/>
    <p:sldId id="276" r:id="rId7"/>
    <p:sldId id="280" r:id="rId8"/>
    <p:sldId id="277" r:id="rId9"/>
    <p:sldId id="278" r:id="rId10"/>
    <p:sldId id="258" r:id="rId11"/>
    <p:sldId id="282" r:id="rId12"/>
    <p:sldId id="264" r:id="rId13"/>
    <p:sldId id="266" r:id="rId14"/>
    <p:sldId id="284" r:id="rId15"/>
    <p:sldId id="267" r:id="rId16"/>
    <p:sldId id="273" r:id="rId17"/>
    <p:sldId id="269" r:id="rId18"/>
    <p:sldId id="274" r:id="rId19"/>
    <p:sldId id="288" r:id="rId2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07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120" autoAdjust="0"/>
  </p:normalViewPr>
  <p:slideViewPr>
    <p:cSldViewPr>
      <p:cViewPr>
        <p:scale>
          <a:sx n="97" d="100"/>
          <a:sy n="97" d="100"/>
        </p:scale>
        <p:origin x="-2040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08F7E-5B41-467A-97A8-B51E927F4E38}" type="datetimeFigureOut">
              <a:rPr kumimoji="1" lang="ja-JP" altLang="en-US" smtClean="0"/>
              <a:pPr/>
              <a:t>2015/4/18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CF576-6818-4A0A-AB06-E532FABF858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7889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文章を変える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CF576-6818-4A0A-AB06-E532FABF858F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CF576-6818-4A0A-AB06-E532FABF858F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具体的内容や目的を文章で加える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CF576-6818-4A0A-AB06-E532FABF858F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相野田さんがビデオや写真を下さる。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CF576-6818-4A0A-AB06-E532FABF858F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黒板にメールアドレス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CF576-6818-4A0A-AB06-E532FABF858F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2013/4/12</a:t>
            </a:r>
            <a:endParaRPr kumimoji="1" lang="ja-JP" altLang="en-US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>
          <a:xfrm>
            <a:off x="7668344" y="116632"/>
            <a:ext cx="1111696" cy="700187"/>
          </a:xfrm>
        </p:spPr>
        <p:txBody>
          <a:bodyPr/>
          <a:lstStyle>
            <a:lvl1pPr>
              <a:defRPr sz="2400"/>
            </a:lvl1pPr>
          </a:lstStyle>
          <a:p>
            <a:fld id="{8B9ACBC5-D5B6-47DD-A654-F659864413DE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2013/4/12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2013/4/12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2013/4/12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8244408" y="116632"/>
            <a:ext cx="762000" cy="365125"/>
          </a:xfrm>
        </p:spPr>
        <p:txBody>
          <a:bodyPr/>
          <a:lstStyle>
            <a:lvl1pPr>
              <a:defRPr sz="2000"/>
            </a:lvl1pPr>
          </a:lstStyle>
          <a:p>
            <a:fld id="{8B9ACBC5-D5B6-47DD-A654-F659864413DE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2013/4/12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2013/4/12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2013/4/12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2013/4/12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2013/4/12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8244408" y="116632"/>
            <a:ext cx="762000" cy="365125"/>
          </a:xfrm>
        </p:spPr>
        <p:txBody>
          <a:bodyPr/>
          <a:lstStyle>
            <a:lvl1pPr>
              <a:defRPr sz="2400"/>
            </a:lvl1pPr>
          </a:lstStyle>
          <a:p>
            <a:fld id="{8B9ACBC5-D5B6-47DD-A654-F659864413DE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2013/4/12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つの角を丸めた四角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2013/4/12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10" name="フリーフォーム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フリーフォーム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タイトル プレースホル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0" name="テキスト プレースホル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kumimoji="1" lang="en-US" altLang="ja-JP" smtClean="0"/>
              <a:t>2013/4/12</a:t>
            </a:r>
            <a:endParaRPr kumimoji="1" lang="ja-JP" altLang="en-US"/>
          </a:p>
        </p:txBody>
      </p:sp>
      <p:sp>
        <p:nvSpPr>
          <p:cNvPr id="22" name="フッター プレースホル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B9ACBC5-D5B6-47DD-A654-F659864413D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フリーフォーム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フリーフォーム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1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yc.tcu.ac.jp/~tanaka-semi/Landscape_study_group/index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1520" y="836712"/>
            <a:ext cx="7851648" cy="1049288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chemeClr val="accent5">
                    <a:lumMod val="40000"/>
                    <a:lumOff val="60000"/>
                  </a:schemeClr>
                </a:solidFill>
                <a:ea typeface="AR丸ゴシック体E" pitchFamily="49" charset="-128"/>
              </a:rPr>
              <a:t>ランドスケープ研究会</a:t>
            </a:r>
            <a:endParaRPr kumimoji="1" lang="ja-JP" altLang="en-US" dirty="0">
              <a:solidFill>
                <a:schemeClr val="accent5">
                  <a:lumMod val="40000"/>
                  <a:lumOff val="60000"/>
                </a:schemeClr>
              </a:solidFill>
              <a:ea typeface="AR丸ゴシック体E" pitchFamily="49" charset="-128"/>
            </a:endParaRPr>
          </a:p>
        </p:txBody>
      </p:sp>
      <p:pic>
        <p:nvPicPr>
          <p:cNvPr id="1028" name="Picture 4" descr="ランドスケープ研究会">
            <a:hlinkClick r:id="rId2" tooltip="homeへ戻る"/>
          </p:cNvPr>
          <p:cNvPicPr>
            <a:picLocks noChangeAspect="1" noChangeArrowheads="1"/>
          </p:cNvPicPr>
          <p:nvPr/>
        </p:nvPicPr>
        <p:blipFill>
          <a:blip r:embed="rId3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107504" y="0"/>
            <a:ext cx="4381500" cy="1162050"/>
          </a:xfrm>
          <a:prstGeom prst="rect">
            <a:avLst/>
          </a:prstGeom>
          <a:noFill/>
        </p:spPr>
      </p:pic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>
          <a:xfrm>
            <a:off x="7884368" y="6309320"/>
            <a:ext cx="2133600" cy="365125"/>
          </a:xfrm>
        </p:spPr>
        <p:txBody>
          <a:bodyPr/>
          <a:lstStyle/>
          <a:p>
            <a:r>
              <a:rPr kumimoji="1" lang="en-US" altLang="ja-JP" smtClean="0"/>
              <a:t>2013/4/12</a:t>
            </a:r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7668344" y="-171400"/>
            <a:ext cx="1111696" cy="700187"/>
          </a:xfrm>
        </p:spPr>
        <p:txBody>
          <a:bodyPr/>
          <a:lstStyle/>
          <a:p>
            <a:fld id="{8B9ACBC5-D5B6-47DD-A654-F659864413DE}" type="slidenum">
              <a:rPr kumimoji="1" lang="ja-JP" altLang="en-US" sz="2800" smtClean="0"/>
              <a:pPr/>
              <a:t>1</a:t>
            </a:fld>
            <a:endParaRPr kumimoji="1" lang="ja-JP" altLang="en-US" sz="28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3654" y="2132856"/>
            <a:ext cx="6264696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1" y="760704"/>
            <a:ext cx="6816757" cy="4544504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4477595"/>
            <a:ext cx="3131840" cy="2087893"/>
          </a:xfrm>
          <a:prstGeom prst="rect">
            <a:avLst/>
          </a:prstGeom>
          <a:noFill/>
        </p:spPr>
      </p:pic>
      <p:sp>
        <p:nvSpPr>
          <p:cNvPr id="6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2015/4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11</a:t>
            </a:fld>
            <a:endParaRPr kumimoji="1" lang="ja-JP" alt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-80518" y="1952836"/>
            <a:ext cx="4968552" cy="331236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658171"/>
            <a:ext cx="4355976" cy="2903984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3948537"/>
            <a:ext cx="3827917" cy="2551944"/>
          </a:xfrm>
          <a:prstGeom prst="rect">
            <a:avLst/>
          </a:prstGeom>
          <a:noFill/>
        </p:spPr>
      </p:pic>
      <p:sp>
        <p:nvSpPr>
          <p:cNvPr id="7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2015/4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30" y="2060848"/>
            <a:ext cx="6584155" cy="4389437"/>
          </a:xfrm>
        </p:spPr>
      </p:pic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2339752" y="404664"/>
            <a:ext cx="4536504" cy="9383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ホタル観察会！</a:t>
            </a:r>
            <a:endParaRPr kumimoji="1" lang="ja-JP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907704" y="1412776"/>
            <a:ext cx="5370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場所：神奈川県栄区瀬上市民の森</a:t>
            </a:r>
            <a:endParaRPr kumimoji="1" lang="ja-JP" altLang="en-US" sz="2800" dirty="0"/>
          </a:p>
        </p:txBody>
      </p:sp>
      <p:sp>
        <p:nvSpPr>
          <p:cNvPr id="8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2015/4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25760"/>
            <a:ext cx="8229600" cy="1143000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高尾山！！！</a:t>
            </a:r>
            <a:endParaRPr kumimoji="1" lang="ja-JP" altLang="en-US" dirty="0"/>
          </a:p>
        </p:txBody>
      </p:sp>
      <p:pic>
        <p:nvPicPr>
          <p:cNvPr id="4" name="コンテンツ プレースホル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922" y="1935163"/>
            <a:ext cx="6584155" cy="4389437"/>
          </a:xfrm>
        </p:spPr>
      </p:pic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sp>
        <p:nvSpPr>
          <p:cNvPr id="8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2015/4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14</a:t>
            </a:fld>
            <a:endParaRPr kumimoji="1" lang="ja-JP" alt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874" y="764704"/>
            <a:ext cx="8509747" cy="5673165"/>
          </a:xfrm>
          <a:prstGeom prst="rect">
            <a:avLst/>
          </a:prstGeom>
          <a:noFill/>
        </p:spPr>
      </p:pic>
      <p:sp>
        <p:nvSpPr>
          <p:cNvPr id="6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2015/4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9" y="764704"/>
            <a:ext cx="8339845" cy="5559897"/>
          </a:xfrm>
        </p:spPr>
      </p:pic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sp>
        <p:nvSpPr>
          <p:cNvPr id="7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2015/4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915816" y="548680"/>
            <a:ext cx="3233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「次回の活動」</a:t>
            </a:r>
            <a:endParaRPr kumimoji="1" lang="ja-JP" altLang="en-US" sz="4000" dirty="0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pic>
        <p:nvPicPr>
          <p:cNvPr id="31746" name="Picture 2" descr="http://sphotos-b.xx.fbcdn.net/hphotos-ash4/374401_442313962526785_90207125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204864"/>
            <a:ext cx="5796136" cy="4341065"/>
          </a:xfrm>
          <a:prstGeom prst="rect">
            <a:avLst/>
          </a:prstGeom>
          <a:noFill/>
        </p:spPr>
      </p:pic>
      <p:sp>
        <p:nvSpPr>
          <p:cNvPr id="9" name="正方形/長方形 8"/>
          <p:cNvSpPr/>
          <p:nvPr/>
        </p:nvSpPr>
        <p:spPr>
          <a:xfrm>
            <a:off x="4572000" y="1700808"/>
            <a:ext cx="3280065" cy="11079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ja-JP" altLang="en-US" sz="6600" dirty="0" smtClean="0"/>
              <a:t>潮干狩り</a:t>
            </a:r>
            <a:endParaRPr lang="ja-JP" altLang="en-US" sz="6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396552" y="1556792"/>
            <a:ext cx="3707904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/>
              <a:t>４月２７日（土）</a:t>
            </a:r>
            <a:endParaRPr lang="en-US" altLang="ja-JP" sz="3200" dirty="0" smtClean="0"/>
          </a:p>
          <a:p>
            <a:pPr algn="ctr"/>
            <a:endParaRPr lang="en-US" altLang="ja-JP" sz="3200" dirty="0" smtClean="0"/>
          </a:p>
          <a:p>
            <a:endParaRPr lang="en-US" altLang="ja-JP" sz="2400" dirty="0" smtClean="0"/>
          </a:p>
          <a:p>
            <a:r>
              <a:rPr lang="ja-JP" altLang="en-US" sz="2800" dirty="0" smtClean="0"/>
              <a:t>　　</a:t>
            </a:r>
            <a:r>
              <a:rPr lang="ja-JP" altLang="en-US" sz="3200" dirty="0" smtClean="0"/>
              <a:t>場所：「野島公園」</a:t>
            </a:r>
            <a:endParaRPr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　　（雨天決行）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7504" y="4653136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00B050"/>
                </a:solidFill>
              </a:rPr>
              <a:t>みんな</a:t>
            </a:r>
            <a:endParaRPr kumimoji="1" lang="en-US" altLang="ja-JP" sz="3600" dirty="0" smtClean="0">
              <a:solidFill>
                <a:srgbClr val="00B050"/>
              </a:solidFill>
            </a:endParaRPr>
          </a:p>
          <a:p>
            <a:r>
              <a:rPr lang="ja-JP" altLang="en-US" sz="3600" dirty="0" smtClean="0">
                <a:solidFill>
                  <a:srgbClr val="00B050"/>
                </a:solidFill>
              </a:rPr>
              <a:t>　　　</a:t>
            </a:r>
            <a:r>
              <a:rPr kumimoji="1" lang="ja-JP" altLang="en-US" sz="3600" dirty="0" smtClean="0">
                <a:solidFill>
                  <a:srgbClr val="00B050"/>
                </a:solidFill>
              </a:rPr>
              <a:t>来てね～</a:t>
            </a:r>
            <a:r>
              <a:rPr kumimoji="1" lang="ja-JP" altLang="en-US" sz="3600" i="1" dirty="0" smtClean="0">
                <a:solidFill>
                  <a:srgbClr val="00B050"/>
                </a:solidFill>
              </a:rPr>
              <a:t>！</a:t>
            </a:r>
            <a:endParaRPr kumimoji="1" lang="en-US" altLang="ja-JP" sz="3600" i="1" dirty="0" smtClean="0">
              <a:solidFill>
                <a:srgbClr val="00B050"/>
              </a:solidFill>
            </a:endParaRPr>
          </a:p>
        </p:txBody>
      </p:sp>
      <p:sp>
        <p:nvSpPr>
          <p:cNvPr id="10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2015/4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5703912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r>
              <a:rPr lang="ja-JP" altLang="en-US" dirty="0" smtClean="0"/>
              <a:t>少しでも興味のある方は、</a:t>
            </a:r>
            <a:endParaRPr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sz="6600" dirty="0" smtClean="0">
                <a:ln>
                  <a:gradFill>
                    <a:gsLst>
                      <a:gs pos="0">
                        <a:schemeClr val="tx2">
                          <a:lumMod val="40000"/>
                          <a:lumOff val="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ぜひ</a:t>
            </a:r>
            <a:endParaRPr lang="en-US" altLang="ja-JP" sz="6600" dirty="0" smtClean="0">
              <a:ln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>
              <a:buNone/>
            </a:pPr>
            <a:r>
              <a:rPr lang="ja-JP" altLang="en-US" sz="6600" dirty="0" smtClean="0">
                <a:ln>
                  <a:gradFill>
                    <a:gsLst>
                      <a:gs pos="0">
                        <a:schemeClr val="tx2">
                          <a:lumMod val="40000"/>
                          <a:lumOff val="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一緒に</a:t>
            </a:r>
            <a:r>
              <a:rPr lang="ja-JP" altLang="en-US" sz="6600" dirty="0" smtClean="0">
                <a:ln>
                  <a:gradFill>
                    <a:gsLst>
                      <a:gs pos="0">
                        <a:schemeClr val="tx2">
                          <a:lumMod val="40000"/>
                          <a:lumOff val="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rgbClr val="00B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自然</a:t>
            </a:r>
            <a:r>
              <a:rPr lang="ja-JP" altLang="en-US" sz="6600" dirty="0" smtClean="0">
                <a:ln>
                  <a:gradFill>
                    <a:gsLst>
                      <a:gs pos="0">
                        <a:schemeClr val="tx2">
                          <a:lumMod val="40000"/>
                          <a:lumOff val="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を体感しましょう！！！</a:t>
            </a:r>
            <a:endParaRPr kumimoji="1" lang="ja-JP" altLang="en-US" sz="6600" dirty="0">
              <a:ln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  <p:sp>
        <p:nvSpPr>
          <p:cNvPr id="7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2015/4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51959" y="2708920"/>
            <a:ext cx="83920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0" dirty="0" smtClean="0">
                <a:ln>
                  <a:solidFill>
                    <a:srgbClr val="FF0000"/>
                  </a:solidFill>
                </a:ln>
                <a:solidFill>
                  <a:srgbClr val="00B0F0"/>
                </a:solidFill>
                <a:latin typeface="AR丸ゴシック体E" pitchFamily="49" charset="-128"/>
                <a:ea typeface="AR丸ゴシック体E" pitchFamily="49" charset="-128"/>
              </a:rPr>
              <a:t>質問タイム！！！</a:t>
            </a:r>
            <a:endParaRPr kumimoji="1" lang="ja-JP" altLang="en-US" sz="8000" dirty="0">
              <a:ln>
                <a:solidFill>
                  <a:srgbClr val="FF0000"/>
                </a:solidFill>
              </a:ln>
              <a:solidFill>
                <a:srgbClr val="00B0F0"/>
              </a:solidFill>
              <a:latin typeface="AR丸ゴシック体E" pitchFamily="49" charset="-128"/>
              <a:ea typeface="AR丸ゴシック体E" pitchFamily="49" charset="-128"/>
            </a:endParaRPr>
          </a:p>
        </p:txBody>
      </p:sp>
      <p:sp>
        <p:nvSpPr>
          <p:cNvPr id="8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2015/4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2015/4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19</a:t>
            </a:fld>
            <a:endParaRPr kumimoji="1" lang="ja-JP" altLang="en-US" dirty="0"/>
          </a:p>
        </p:txBody>
      </p:sp>
      <p:pic>
        <p:nvPicPr>
          <p:cNvPr id="1026" name="Picture 2" descr="C:\Users\翔太\Desktop\QRcod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594" y="2276872"/>
            <a:ext cx="21717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907704" y="548680"/>
            <a:ext cx="5616624" cy="93836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最新の情報はこちら</a:t>
            </a:r>
            <a:endParaRPr kumimoji="1" lang="ja-JP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8536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/>
          <a:lstStyle/>
          <a:p>
            <a:pPr>
              <a:buNone/>
            </a:pP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r>
              <a:rPr kumimoji="1" lang="ja-JP" altLang="en-US" dirty="0" smtClean="0"/>
              <a:t>　　</a:t>
            </a: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r>
              <a:rPr lang="ja-JP" altLang="en-US" dirty="0" smtClean="0"/>
              <a:t>海、山、川、</a:t>
            </a:r>
            <a:r>
              <a:rPr lang="ja-JP" altLang="ja-JP" dirty="0" smtClean="0"/>
              <a:t>生き物、動物、景色、昆虫、植物などなど・・・</a:t>
            </a:r>
            <a:endParaRPr lang="en-US" altLang="ja-JP" dirty="0" smtClean="0"/>
          </a:p>
          <a:p>
            <a:pPr>
              <a:buNone/>
            </a:pPr>
            <a:r>
              <a:rPr kumimoji="1" lang="ja-JP" altLang="en-US" dirty="0" smtClean="0"/>
              <a:t>とにかく</a:t>
            </a:r>
            <a:r>
              <a:rPr kumimoji="1" lang="ja-JP" altLang="en-US" sz="3500" dirty="0" smtClean="0">
                <a:solidFill>
                  <a:srgbClr val="FF0000"/>
                </a:solidFill>
              </a:rPr>
              <a:t>自然が大好きな人</a:t>
            </a:r>
            <a:r>
              <a:rPr kumimoji="1" lang="ja-JP" altLang="en-US" dirty="0" smtClean="0"/>
              <a:t>大募集です！</a:t>
            </a:r>
            <a:endParaRPr kumimoji="1"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1027" name="Picture 3" descr="C:\Users\Guest_\AppData\Local\Microsoft\Windows\Temporary Internet Files\Content.IE5\9TF5722P\MP90044756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581128"/>
            <a:ext cx="2448272" cy="2132856"/>
          </a:xfrm>
          <a:prstGeom prst="rect">
            <a:avLst/>
          </a:prstGeom>
          <a:noFill/>
        </p:spPr>
      </p:pic>
      <p:pic>
        <p:nvPicPr>
          <p:cNvPr id="1030" name="Picture 6" descr="C:\Users\Guest_\AppData\Local\Microsoft\Windows\Temporary Internet Files\Content.IE5\GQYN2ZC7\MP900178698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581128"/>
            <a:ext cx="2952328" cy="2138637"/>
          </a:xfrm>
          <a:prstGeom prst="rect">
            <a:avLst/>
          </a:prstGeom>
          <a:noFill/>
        </p:spPr>
      </p:pic>
      <p:pic>
        <p:nvPicPr>
          <p:cNvPr id="1031" name="Picture 7" descr="C:\Users\Guest_\AppData\Local\Microsoft\Windows\Temporary Internet Files\Content.IE5\DS9TKT2A\MP900447513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6862" y="4581128"/>
            <a:ext cx="2781601" cy="2132856"/>
          </a:xfrm>
          <a:prstGeom prst="rect">
            <a:avLst/>
          </a:prstGeom>
          <a:noFill/>
        </p:spPr>
      </p:pic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2013/4/12</a:t>
            </a:r>
            <a:endParaRPr kumimoji="1" lang="ja-JP" altLang="en-US" dirty="0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sp>
        <p:nvSpPr>
          <p:cNvPr id="9" name="角丸四角形 8"/>
          <p:cNvSpPr/>
          <p:nvPr/>
        </p:nvSpPr>
        <p:spPr>
          <a:xfrm>
            <a:off x="395536" y="764704"/>
            <a:ext cx="8280920" cy="1872208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ja-JP" altLang="en-US" sz="2800" dirty="0" smtClean="0">
                <a:solidFill>
                  <a:schemeClr val="tx1"/>
                </a:solidFill>
              </a:rPr>
              <a:t>ランドスケープ研究会とは・・・</a:t>
            </a:r>
            <a:endParaRPr lang="en-US" altLang="ja-JP" sz="28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altLang="ja-JP" sz="28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ja-JP" altLang="en-US" sz="2800" dirty="0" smtClean="0">
                <a:solidFill>
                  <a:schemeClr val="tx1"/>
                </a:solidFill>
              </a:rPr>
              <a:t>　　四季折々の自然の魅力を体感する会です！！</a:t>
            </a:r>
            <a:endParaRPr lang="en-US" altLang="ja-JP" sz="2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-27384"/>
            <a:ext cx="10369152" cy="6912768"/>
          </a:xfrm>
          <a:prstGeom prst="rect">
            <a:avLst/>
          </a:prstGeom>
          <a:noFill/>
        </p:spPr>
      </p:pic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2013/4/12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>
                <a:solidFill>
                  <a:schemeClr val="bg1"/>
                </a:solidFill>
              </a:rPr>
              <a:pPr/>
              <a:t>3</a:t>
            </a:fld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827584" y="764704"/>
            <a:ext cx="7560840" cy="540060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5400" smtClean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・活動メンバー</a:t>
            </a:r>
            <a:r>
              <a:rPr lang="ja-JP" altLang="en-US" sz="5400" dirty="0" smtClean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：</a:t>
            </a:r>
            <a:r>
              <a:rPr lang="ja-JP" altLang="en-US" sz="54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３０</a:t>
            </a:r>
            <a:r>
              <a:rPr lang="ja-JP" altLang="en-US" sz="5400" dirty="0" smtClean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人</a:t>
            </a:r>
            <a:endParaRPr lang="en-US" altLang="ja-JP" sz="5400" dirty="0" smtClean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5400" dirty="0" smtClean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・イベント</a:t>
            </a:r>
            <a:r>
              <a:rPr lang="ja-JP" altLang="en-US" sz="5400" dirty="0" smtClean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：月２回以上</a:t>
            </a:r>
            <a:endParaRPr lang="en-US" altLang="ja-JP" sz="5400" dirty="0" smtClean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5400" dirty="0" smtClean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・ミーティング</a:t>
            </a:r>
            <a:r>
              <a:rPr lang="ja-JP" altLang="en-US" sz="4000" dirty="0" smtClean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（必要に応じ）</a:t>
            </a:r>
            <a:endParaRPr lang="en-US" altLang="ja-JP" sz="4000" dirty="0" smtClean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5400" dirty="0" smtClean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・掛け持ち可</a:t>
            </a:r>
            <a:endParaRPr kumimoji="1" lang="en-US" altLang="ja-JP" sz="5400" dirty="0" smtClean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kumimoji="1" lang="ja-JP" altLang="en-US" sz="5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051720" y="404664"/>
            <a:ext cx="49664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dirty="0" smtClean="0"/>
              <a:t>年間予定スケジュール</a:t>
            </a:r>
            <a:endParaRPr kumimoji="1" lang="en-US" altLang="ja-JP" sz="4000" dirty="0" smtClean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424942"/>
              </p:ext>
            </p:extLst>
          </p:nvPr>
        </p:nvGraphicFramePr>
        <p:xfrm>
          <a:off x="1524000" y="1397000"/>
          <a:ext cx="609600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792"/>
                <a:gridCol w="4920208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活動予定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４月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スプリングフェスティバル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５月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油壷磯観察会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4341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６月</a:t>
                      </a:r>
                      <a:endParaRPr kumimoji="1" lang="en-US" altLang="ja-JP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葉山磯観察会、ホタル観察会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７月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高尾山登山、定期試験勉強会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８月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早戸川マス釣り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９月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梅の木平視察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１０月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秋の鳴く虫観賞会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１１月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保全林林道整備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１２月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サツマイモ収穫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１月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焼き芋大会、定期試験勉強会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２月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葉山し</a:t>
                      </a:r>
                      <a:r>
                        <a:rPr kumimoji="1" lang="ja-JP" altLang="en-US" dirty="0" err="1" smtClean="0"/>
                        <a:t>おさい</a:t>
                      </a:r>
                      <a:r>
                        <a:rPr kumimoji="1" lang="ja-JP" altLang="en-US" dirty="0" smtClean="0"/>
                        <a:t>公園視察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３月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山菜摘み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52120" y="6309320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9072A"/>
                </a:solidFill>
              </a:rPr>
              <a:t>随時イベント募集してます</a:t>
            </a:r>
            <a:r>
              <a:rPr kumimoji="1" lang="ja-JP" altLang="en-US" i="1" dirty="0" smtClean="0">
                <a:solidFill>
                  <a:srgbClr val="F9072A"/>
                </a:solidFill>
              </a:rPr>
              <a:t>！</a:t>
            </a:r>
            <a:endParaRPr kumimoji="1" lang="ja-JP" altLang="en-US" i="1" dirty="0">
              <a:solidFill>
                <a:srgbClr val="F9072A"/>
              </a:solidFill>
            </a:endParaRPr>
          </a:p>
        </p:txBody>
      </p:sp>
      <p:sp>
        <p:nvSpPr>
          <p:cNvPr id="10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2015/4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5</a:t>
            </a:fld>
            <a:endParaRPr kumimoji="1" lang="ja-JP" altLang="en-US" dirty="0"/>
          </a:p>
        </p:txBody>
      </p:sp>
      <p:pic>
        <p:nvPicPr>
          <p:cNvPr id="41986" name="Picture 2" descr="Z:\田中ゼミ関係\03.写真\2012年度\20120505_磯観察とBBQ\459384_284631244964328_100002523635134_590181_1788126468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221088"/>
            <a:ext cx="3457734" cy="2304256"/>
          </a:xfrm>
          <a:prstGeom prst="rect">
            <a:avLst/>
          </a:prstGeom>
          <a:noFill/>
        </p:spPr>
      </p:pic>
      <p:pic>
        <p:nvPicPr>
          <p:cNvPr id="41987" name="Picture 3" descr="Z:\田中ゼミ関係\03.写真\2012年度\20120614_ビオ\IMG_3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32656"/>
            <a:ext cx="3227851" cy="2420888"/>
          </a:xfrm>
          <a:prstGeom prst="rect">
            <a:avLst/>
          </a:prstGeom>
          <a:noFill/>
        </p:spPr>
      </p:pic>
      <p:pic>
        <p:nvPicPr>
          <p:cNvPr id="41988" name="Picture 4" descr="Z:\田中ゼミ関係\03.写真\2011年度\ランスケ　イベント\2.27_磯観察\R10594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5088565" cy="3816424"/>
          </a:xfrm>
          <a:prstGeom prst="rect">
            <a:avLst/>
          </a:prstGeom>
          <a:noFill/>
        </p:spPr>
      </p:pic>
      <p:sp>
        <p:nvSpPr>
          <p:cNvPr id="4" name="テキスト ボックス 3"/>
          <p:cNvSpPr txBox="1"/>
          <p:nvPr/>
        </p:nvSpPr>
        <p:spPr>
          <a:xfrm>
            <a:off x="2339752" y="2780928"/>
            <a:ext cx="4523995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6000" dirty="0" smtClean="0"/>
              <a:t>ラン研の軌跡</a:t>
            </a:r>
            <a:endParaRPr kumimoji="1" lang="ja-JP" altLang="en-US" sz="6000" dirty="0"/>
          </a:p>
        </p:txBody>
      </p:sp>
      <p:pic>
        <p:nvPicPr>
          <p:cNvPr id="41991" name="Picture 7" descr="Z:\田中ゼミ関係\03.写真\2010年度\20100711_高尾山登山\DSC_27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005064"/>
            <a:ext cx="3636116" cy="2417631"/>
          </a:xfrm>
          <a:prstGeom prst="rect">
            <a:avLst/>
          </a:prstGeom>
          <a:noFill/>
        </p:spPr>
      </p:pic>
      <p:sp>
        <p:nvSpPr>
          <p:cNvPr id="9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2015/4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2015/4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395536" y="692696"/>
            <a:ext cx="8229600" cy="85496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～磯観察会～</a:t>
            </a:r>
            <a:endParaRPr kumimoji="1" lang="ja-JP" alt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259632" y="1628800"/>
            <a:ext cx="6587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ja-JP" altLang="en-US" sz="3600" dirty="0" smtClean="0">
                <a:solidFill>
                  <a:prstClr val="black"/>
                </a:solidFill>
              </a:rPr>
              <a:t>場所：神奈川県逗子市森戸海岸</a:t>
            </a:r>
            <a:endParaRPr lang="en-US" altLang="ja-JP" sz="3600" dirty="0" smtClean="0">
              <a:solidFill>
                <a:prstClr val="black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55576" y="2564904"/>
            <a:ext cx="7632848" cy="3528392"/>
          </a:xfrm>
          <a:prstGeom prst="rect">
            <a:avLst/>
          </a:prstGeom>
          <a:gradFill>
            <a:gsLst>
              <a:gs pos="0">
                <a:srgbClr val="03D4A8">
                  <a:alpha val="10000"/>
                </a:srgbClr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 smtClean="0">
                <a:solidFill>
                  <a:schemeClr val="tx1"/>
                </a:solidFill>
              </a:rPr>
              <a:t>・海の生物を見る、触る、食べる、同定する</a:t>
            </a:r>
            <a:endParaRPr lang="en-US" altLang="ja-JP" sz="3200" dirty="0" smtClean="0">
              <a:solidFill>
                <a:schemeClr val="tx1"/>
              </a:solidFill>
            </a:endParaRPr>
          </a:p>
          <a:p>
            <a:r>
              <a:rPr lang="ja-JP" altLang="en-US" sz="3200" dirty="0" smtClean="0">
                <a:solidFill>
                  <a:schemeClr val="tx1"/>
                </a:solidFill>
              </a:rPr>
              <a:t>・田中章教授による講義</a:t>
            </a:r>
            <a:endParaRPr lang="en-US" altLang="ja-JP" sz="3200" dirty="0" smtClean="0">
              <a:solidFill>
                <a:schemeClr val="tx1"/>
              </a:solidFill>
            </a:endParaRPr>
          </a:p>
          <a:p>
            <a:r>
              <a:rPr lang="ja-JP" altLang="en-US" sz="3200" dirty="0" smtClean="0">
                <a:solidFill>
                  <a:schemeClr val="tx1"/>
                </a:solidFill>
              </a:rPr>
              <a:t>・バー</a:t>
            </a:r>
            <a:r>
              <a:rPr lang="ja-JP" altLang="en-US" sz="3200" dirty="0" err="1" smtClean="0">
                <a:solidFill>
                  <a:schemeClr val="tx1"/>
                </a:solidFill>
              </a:rPr>
              <a:t>べ</a:t>
            </a:r>
            <a:r>
              <a:rPr lang="ja-JP" altLang="en-US" sz="3200" dirty="0" smtClean="0">
                <a:solidFill>
                  <a:schemeClr val="tx1"/>
                </a:solidFill>
              </a:rPr>
              <a:t>キュー</a:t>
            </a:r>
            <a:endParaRPr lang="en-US" altLang="ja-JP" sz="3200" dirty="0" smtClean="0">
              <a:solidFill>
                <a:schemeClr val="tx1"/>
              </a:solidFill>
            </a:endParaRPr>
          </a:p>
          <a:p>
            <a:r>
              <a:rPr lang="ja-JP" altLang="en-US" sz="3200" dirty="0" smtClean="0">
                <a:solidFill>
                  <a:schemeClr val="tx1"/>
                </a:solidFill>
              </a:rPr>
              <a:t>　　海の幸を使った味噌汁　</a:t>
            </a:r>
            <a:r>
              <a:rPr lang="en-US" altLang="ja-JP" sz="3200" dirty="0" smtClean="0">
                <a:solidFill>
                  <a:schemeClr val="tx1"/>
                </a:solidFill>
              </a:rPr>
              <a:t>etc</a:t>
            </a:r>
          </a:p>
          <a:p>
            <a:r>
              <a:rPr lang="ja-JP" altLang="en-US" sz="3200" dirty="0" smtClean="0">
                <a:solidFill>
                  <a:schemeClr val="tx1"/>
                </a:solidFill>
              </a:rPr>
              <a:t>・カヌー</a:t>
            </a:r>
            <a:endParaRPr lang="ja-JP" alt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7</a:t>
            </a:fld>
            <a:endParaRPr kumimoji="1" lang="ja-JP" alt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  <p:sp>
        <p:nvSpPr>
          <p:cNvPr id="5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2015/4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2015/4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8</a:t>
            </a:fld>
            <a:endParaRPr kumimoji="1" lang="ja-JP" altLang="en-US" dirty="0"/>
          </a:p>
        </p:txBody>
      </p:sp>
      <p:pic>
        <p:nvPicPr>
          <p:cNvPr id="6" name="コンテンツ プレースホルダ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23208"/>
            <a:ext cx="7649424" cy="5099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CBC5-D5B6-47DD-A654-F659864413DE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2791408"/>
            <a:ext cx="5436096" cy="3624064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462" y="476672"/>
            <a:ext cx="4860540" cy="3240360"/>
          </a:xfrm>
          <a:prstGeom prst="rect">
            <a:avLst/>
          </a:prstGeom>
          <a:noFill/>
        </p:spPr>
      </p:pic>
      <p:sp>
        <p:nvSpPr>
          <p:cNvPr id="6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2015/4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リゾート">
  <a:themeElements>
    <a:clrScheme name="リゾート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リゾート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リゾート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904</TotalTime>
  <Words>262</Words>
  <Application>Microsoft Office PowerPoint</Application>
  <PresentationFormat>画面に合わせる (4:3)</PresentationFormat>
  <Paragraphs>117</Paragraphs>
  <Slides>19</Slides>
  <Notes>5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0" baseType="lpstr">
      <vt:lpstr>リゾート</vt:lpstr>
      <vt:lpstr>ランドスケープ研究会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高尾山！！！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ランドスケープ研究会！</dc:title>
  <dc:creator>Guest</dc:creator>
  <cp:lastModifiedBy>Shota HOSHINO</cp:lastModifiedBy>
  <cp:revision>103</cp:revision>
  <dcterms:created xsi:type="dcterms:W3CDTF">2011-04-22T03:18:29Z</dcterms:created>
  <dcterms:modified xsi:type="dcterms:W3CDTF">2015-04-18T01:54:24Z</dcterms:modified>
</cp:coreProperties>
</file>