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3" r:id="rId1"/>
  </p:sldMasterIdLst>
  <p:notesMasterIdLst>
    <p:notesMasterId r:id="rId33"/>
  </p:notesMasterIdLst>
  <p:sldIdLst>
    <p:sldId id="277" r:id="rId2"/>
    <p:sldId id="279" r:id="rId3"/>
    <p:sldId id="280" r:id="rId4"/>
    <p:sldId id="281" r:id="rId5"/>
    <p:sldId id="284" r:id="rId6"/>
    <p:sldId id="286" r:id="rId7"/>
    <p:sldId id="285" r:id="rId8"/>
    <p:sldId id="287" r:id="rId9"/>
    <p:sldId id="288" r:id="rId10"/>
    <p:sldId id="283" r:id="rId11"/>
    <p:sldId id="273" r:id="rId12"/>
    <p:sldId id="257" r:id="rId13"/>
    <p:sldId id="261" r:id="rId14"/>
    <p:sldId id="262" r:id="rId15"/>
    <p:sldId id="258" r:id="rId16"/>
    <p:sldId id="296" r:id="rId17"/>
    <p:sldId id="292" r:id="rId18"/>
    <p:sldId id="293" r:id="rId19"/>
    <p:sldId id="297" r:id="rId20"/>
    <p:sldId id="295" r:id="rId21"/>
    <p:sldId id="298" r:id="rId22"/>
    <p:sldId id="263" r:id="rId23"/>
    <p:sldId id="264" r:id="rId24"/>
    <p:sldId id="265" r:id="rId25"/>
    <p:sldId id="266" r:id="rId26"/>
    <p:sldId id="267" r:id="rId27"/>
    <p:sldId id="268" r:id="rId28"/>
    <p:sldId id="269" r:id="rId29"/>
    <p:sldId id="270" r:id="rId30"/>
    <p:sldId id="271" r:id="rId31"/>
    <p:sldId id="299" r:id="rId32"/>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p:normalViewPr>
  <p:slideViewPr>
    <p:cSldViewPr>
      <p:cViewPr varScale="1">
        <p:scale>
          <a:sx n="100" d="100"/>
          <a:sy n="100" d="100"/>
        </p:scale>
        <p:origin x="-194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099" cy="496967"/>
          </a:xfrm>
          <a:prstGeom prst="rect">
            <a:avLst/>
          </a:prstGeom>
        </p:spPr>
        <p:txBody>
          <a:bodyPr vert="horz" lIns="95680" tIns="47840" rIns="95680" bIns="47840"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4940" y="1"/>
            <a:ext cx="2949099" cy="496967"/>
          </a:xfrm>
          <a:prstGeom prst="rect">
            <a:avLst/>
          </a:prstGeom>
        </p:spPr>
        <p:txBody>
          <a:bodyPr vert="horz" lIns="95680" tIns="47840" rIns="95680" bIns="47840" rtlCol="0"/>
          <a:lstStyle>
            <a:lvl1pPr algn="r">
              <a:defRPr sz="1300"/>
            </a:lvl1pPr>
          </a:lstStyle>
          <a:p>
            <a:fld id="{47613E10-74AE-47D5-8E87-A61E7CAAD425}" type="datetimeFigureOut">
              <a:rPr kumimoji="1" lang="ja-JP" altLang="en-US" smtClean="0"/>
              <a:t>2023/3/31</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95680" tIns="47840" rIns="95680" bIns="47840" rtlCol="0" anchor="ctr"/>
          <a:lstStyle/>
          <a:p>
            <a:endParaRPr lang="ja-JP" altLang="en-US"/>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5680" tIns="47840" rIns="95680" bIns="4784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099" cy="496967"/>
          </a:xfrm>
          <a:prstGeom prst="rect">
            <a:avLst/>
          </a:prstGeom>
        </p:spPr>
        <p:txBody>
          <a:bodyPr vert="horz" lIns="95680" tIns="47840" rIns="95680" bIns="4784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4940" y="9440647"/>
            <a:ext cx="2949099" cy="496967"/>
          </a:xfrm>
          <a:prstGeom prst="rect">
            <a:avLst/>
          </a:prstGeom>
        </p:spPr>
        <p:txBody>
          <a:bodyPr vert="horz" lIns="95680" tIns="47840" rIns="95680" bIns="47840" rtlCol="0" anchor="b"/>
          <a:lstStyle>
            <a:lvl1pPr algn="r">
              <a:defRPr sz="1300"/>
            </a:lvl1pPr>
          </a:lstStyle>
          <a:p>
            <a:fld id="{61A0C4C4-06E9-402D-AF3A-430F336D2C09}" type="slidenum">
              <a:rPr kumimoji="1" lang="ja-JP" altLang="en-US" smtClean="0"/>
              <a:t>‹#›</a:t>
            </a:fld>
            <a:endParaRPr kumimoji="1" lang="ja-JP" altLang="en-US"/>
          </a:p>
        </p:txBody>
      </p:sp>
    </p:spTree>
    <p:extLst>
      <p:ext uri="{BB962C8B-B14F-4D97-AF65-F5344CB8AC3E}">
        <p14:creationId xmlns:p14="http://schemas.microsoft.com/office/powerpoint/2010/main" val="37566971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A0C4C4-06E9-402D-AF3A-430F336D2C09}" type="slidenum">
              <a:rPr kumimoji="1" lang="ja-JP" altLang="en-US" smtClean="0"/>
              <a:t>11</a:t>
            </a:fld>
            <a:endParaRPr kumimoji="1" lang="ja-JP" altLang="en-US"/>
          </a:p>
        </p:txBody>
      </p:sp>
    </p:spTree>
    <p:extLst>
      <p:ext uri="{BB962C8B-B14F-4D97-AF65-F5344CB8AC3E}">
        <p14:creationId xmlns:p14="http://schemas.microsoft.com/office/powerpoint/2010/main" val="223741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37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77401" indent="-299000" eaLnBrk="0" hangingPunct="0">
              <a:defRPr>
                <a:solidFill>
                  <a:schemeClr val="tx1"/>
                </a:solidFill>
                <a:latin typeface="Arial" charset="0"/>
                <a:ea typeface="ＭＳ Ｐゴシック" charset="-128"/>
              </a:defRPr>
            </a:lvl2pPr>
            <a:lvl3pPr marL="1196003" indent="-239201" eaLnBrk="0" hangingPunct="0">
              <a:defRPr>
                <a:solidFill>
                  <a:schemeClr val="tx1"/>
                </a:solidFill>
                <a:latin typeface="Arial" charset="0"/>
                <a:ea typeface="ＭＳ Ｐゴシック" charset="-128"/>
              </a:defRPr>
            </a:lvl3pPr>
            <a:lvl4pPr marL="1674404" indent="-239201" eaLnBrk="0" hangingPunct="0">
              <a:defRPr>
                <a:solidFill>
                  <a:schemeClr val="tx1"/>
                </a:solidFill>
                <a:latin typeface="Arial" charset="0"/>
                <a:ea typeface="ＭＳ Ｐゴシック" charset="-128"/>
              </a:defRPr>
            </a:lvl4pPr>
            <a:lvl5pPr marL="2152804" indent="-239201" eaLnBrk="0" hangingPunct="0">
              <a:defRPr>
                <a:solidFill>
                  <a:schemeClr val="tx1"/>
                </a:solidFill>
                <a:latin typeface="Arial" charset="0"/>
                <a:ea typeface="ＭＳ Ｐゴシック" charset="-128"/>
              </a:defRPr>
            </a:lvl5pPr>
            <a:lvl6pPr marL="2631205" indent="-239201" eaLnBrk="0" fontAlgn="base" hangingPunct="0">
              <a:spcBef>
                <a:spcPct val="0"/>
              </a:spcBef>
              <a:spcAft>
                <a:spcPct val="0"/>
              </a:spcAft>
              <a:defRPr>
                <a:solidFill>
                  <a:schemeClr val="tx1"/>
                </a:solidFill>
                <a:latin typeface="Arial" charset="0"/>
                <a:ea typeface="ＭＳ Ｐゴシック" charset="-128"/>
              </a:defRPr>
            </a:lvl6pPr>
            <a:lvl7pPr marL="3109606" indent="-239201" eaLnBrk="0" fontAlgn="base" hangingPunct="0">
              <a:spcBef>
                <a:spcPct val="0"/>
              </a:spcBef>
              <a:spcAft>
                <a:spcPct val="0"/>
              </a:spcAft>
              <a:defRPr>
                <a:solidFill>
                  <a:schemeClr val="tx1"/>
                </a:solidFill>
                <a:latin typeface="Arial" charset="0"/>
                <a:ea typeface="ＭＳ Ｐゴシック" charset="-128"/>
              </a:defRPr>
            </a:lvl7pPr>
            <a:lvl8pPr marL="3588007" indent="-239201" eaLnBrk="0" fontAlgn="base" hangingPunct="0">
              <a:spcBef>
                <a:spcPct val="0"/>
              </a:spcBef>
              <a:spcAft>
                <a:spcPct val="0"/>
              </a:spcAft>
              <a:defRPr>
                <a:solidFill>
                  <a:schemeClr val="tx1"/>
                </a:solidFill>
                <a:latin typeface="Arial" charset="0"/>
                <a:ea typeface="ＭＳ Ｐゴシック" charset="-128"/>
              </a:defRPr>
            </a:lvl8pPr>
            <a:lvl9pPr marL="4066408" indent="-23920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381D86D-9BEA-4FDC-941E-435599F243DA}" type="slidenum">
              <a:rPr lang="ja-JP" altLang="en-US" smtClean="0"/>
              <a:pPr eaLnBrk="1" hangingPunct="1"/>
              <a:t>26</a:t>
            </a:fld>
            <a:endParaRPr lang="ja-JP" altLang="en-US" smtClean="0"/>
          </a:p>
        </p:txBody>
      </p:sp>
    </p:spTree>
    <p:extLst>
      <p:ext uri="{BB962C8B-B14F-4D97-AF65-F5344CB8AC3E}">
        <p14:creationId xmlns:p14="http://schemas.microsoft.com/office/powerpoint/2010/main" val="416054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99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77401" indent="-299000" eaLnBrk="0" hangingPunct="0">
              <a:defRPr>
                <a:solidFill>
                  <a:schemeClr val="tx1"/>
                </a:solidFill>
                <a:latin typeface="Arial" charset="0"/>
                <a:ea typeface="ＭＳ Ｐゴシック" charset="-128"/>
              </a:defRPr>
            </a:lvl2pPr>
            <a:lvl3pPr marL="1196003" indent="-239201" eaLnBrk="0" hangingPunct="0">
              <a:defRPr>
                <a:solidFill>
                  <a:schemeClr val="tx1"/>
                </a:solidFill>
                <a:latin typeface="Arial" charset="0"/>
                <a:ea typeface="ＭＳ Ｐゴシック" charset="-128"/>
              </a:defRPr>
            </a:lvl3pPr>
            <a:lvl4pPr marL="1674404" indent="-239201" eaLnBrk="0" hangingPunct="0">
              <a:defRPr>
                <a:solidFill>
                  <a:schemeClr val="tx1"/>
                </a:solidFill>
                <a:latin typeface="Arial" charset="0"/>
                <a:ea typeface="ＭＳ Ｐゴシック" charset="-128"/>
              </a:defRPr>
            </a:lvl4pPr>
            <a:lvl5pPr marL="2152804" indent="-239201" eaLnBrk="0" hangingPunct="0">
              <a:defRPr>
                <a:solidFill>
                  <a:schemeClr val="tx1"/>
                </a:solidFill>
                <a:latin typeface="Arial" charset="0"/>
                <a:ea typeface="ＭＳ Ｐゴシック" charset="-128"/>
              </a:defRPr>
            </a:lvl5pPr>
            <a:lvl6pPr marL="2631205" indent="-239201" eaLnBrk="0" fontAlgn="base" hangingPunct="0">
              <a:spcBef>
                <a:spcPct val="0"/>
              </a:spcBef>
              <a:spcAft>
                <a:spcPct val="0"/>
              </a:spcAft>
              <a:defRPr>
                <a:solidFill>
                  <a:schemeClr val="tx1"/>
                </a:solidFill>
                <a:latin typeface="Arial" charset="0"/>
                <a:ea typeface="ＭＳ Ｐゴシック" charset="-128"/>
              </a:defRPr>
            </a:lvl6pPr>
            <a:lvl7pPr marL="3109606" indent="-239201" eaLnBrk="0" fontAlgn="base" hangingPunct="0">
              <a:spcBef>
                <a:spcPct val="0"/>
              </a:spcBef>
              <a:spcAft>
                <a:spcPct val="0"/>
              </a:spcAft>
              <a:defRPr>
                <a:solidFill>
                  <a:schemeClr val="tx1"/>
                </a:solidFill>
                <a:latin typeface="Arial" charset="0"/>
                <a:ea typeface="ＭＳ Ｐゴシック" charset="-128"/>
              </a:defRPr>
            </a:lvl7pPr>
            <a:lvl8pPr marL="3588007" indent="-239201" eaLnBrk="0" fontAlgn="base" hangingPunct="0">
              <a:spcBef>
                <a:spcPct val="0"/>
              </a:spcBef>
              <a:spcAft>
                <a:spcPct val="0"/>
              </a:spcAft>
              <a:defRPr>
                <a:solidFill>
                  <a:schemeClr val="tx1"/>
                </a:solidFill>
                <a:latin typeface="Arial" charset="0"/>
                <a:ea typeface="ＭＳ Ｐゴシック" charset="-128"/>
              </a:defRPr>
            </a:lvl8pPr>
            <a:lvl9pPr marL="4066408" indent="-23920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6B40BE8-4B0A-4E5E-996A-62308F69F893}" type="slidenum">
              <a:rPr lang="ja-JP" altLang="en-US" smtClean="0"/>
              <a:pPr eaLnBrk="1" hangingPunct="1"/>
              <a:t>27</a:t>
            </a:fld>
            <a:endParaRPr lang="ja-JP" altLang="en-US" smtClean="0"/>
          </a:p>
        </p:txBody>
      </p:sp>
    </p:spTree>
    <p:extLst>
      <p:ext uri="{BB962C8B-B14F-4D97-AF65-F5344CB8AC3E}">
        <p14:creationId xmlns:p14="http://schemas.microsoft.com/office/powerpoint/2010/main" val="292199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09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77401" indent="-299000" eaLnBrk="0" hangingPunct="0">
              <a:defRPr>
                <a:solidFill>
                  <a:schemeClr val="tx1"/>
                </a:solidFill>
                <a:latin typeface="Arial" charset="0"/>
                <a:ea typeface="ＭＳ Ｐゴシック" charset="-128"/>
              </a:defRPr>
            </a:lvl2pPr>
            <a:lvl3pPr marL="1196003" indent="-239201" eaLnBrk="0" hangingPunct="0">
              <a:defRPr>
                <a:solidFill>
                  <a:schemeClr val="tx1"/>
                </a:solidFill>
                <a:latin typeface="Arial" charset="0"/>
                <a:ea typeface="ＭＳ Ｐゴシック" charset="-128"/>
              </a:defRPr>
            </a:lvl3pPr>
            <a:lvl4pPr marL="1674404" indent="-239201" eaLnBrk="0" hangingPunct="0">
              <a:defRPr>
                <a:solidFill>
                  <a:schemeClr val="tx1"/>
                </a:solidFill>
                <a:latin typeface="Arial" charset="0"/>
                <a:ea typeface="ＭＳ Ｐゴシック" charset="-128"/>
              </a:defRPr>
            </a:lvl4pPr>
            <a:lvl5pPr marL="2152804" indent="-239201" eaLnBrk="0" hangingPunct="0">
              <a:defRPr>
                <a:solidFill>
                  <a:schemeClr val="tx1"/>
                </a:solidFill>
                <a:latin typeface="Arial" charset="0"/>
                <a:ea typeface="ＭＳ Ｐゴシック" charset="-128"/>
              </a:defRPr>
            </a:lvl5pPr>
            <a:lvl6pPr marL="2631205" indent="-239201" eaLnBrk="0" fontAlgn="base" hangingPunct="0">
              <a:spcBef>
                <a:spcPct val="0"/>
              </a:spcBef>
              <a:spcAft>
                <a:spcPct val="0"/>
              </a:spcAft>
              <a:defRPr>
                <a:solidFill>
                  <a:schemeClr val="tx1"/>
                </a:solidFill>
                <a:latin typeface="Arial" charset="0"/>
                <a:ea typeface="ＭＳ Ｐゴシック" charset="-128"/>
              </a:defRPr>
            </a:lvl6pPr>
            <a:lvl7pPr marL="3109606" indent="-239201" eaLnBrk="0" fontAlgn="base" hangingPunct="0">
              <a:spcBef>
                <a:spcPct val="0"/>
              </a:spcBef>
              <a:spcAft>
                <a:spcPct val="0"/>
              </a:spcAft>
              <a:defRPr>
                <a:solidFill>
                  <a:schemeClr val="tx1"/>
                </a:solidFill>
                <a:latin typeface="Arial" charset="0"/>
                <a:ea typeface="ＭＳ Ｐゴシック" charset="-128"/>
              </a:defRPr>
            </a:lvl7pPr>
            <a:lvl8pPr marL="3588007" indent="-239201" eaLnBrk="0" fontAlgn="base" hangingPunct="0">
              <a:spcBef>
                <a:spcPct val="0"/>
              </a:spcBef>
              <a:spcAft>
                <a:spcPct val="0"/>
              </a:spcAft>
              <a:defRPr>
                <a:solidFill>
                  <a:schemeClr val="tx1"/>
                </a:solidFill>
                <a:latin typeface="Arial" charset="0"/>
                <a:ea typeface="ＭＳ Ｐゴシック" charset="-128"/>
              </a:defRPr>
            </a:lvl8pPr>
            <a:lvl9pPr marL="4066408" indent="-23920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51C5A1D-B0C8-4B54-B3FB-7865E9B4E69A}" type="slidenum">
              <a:rPr lang="ja-JP" altLang="en-US" smtClean="0"/>
              <a:pPr eaLnBrk="1" hangingPunct="1"/>
              <a:t>28</a:t>
            </a:fld>
            <a:endParaRPr lang="ja-JP" altLang="en-US" smtClean="0"/>
          </a:p>
        </p:txBody>
      </p:sp>
    </p:spTree>
    <p:extLst>
      <p:ext uri="{BB962C8B-B14F-4D97-AF65-F5344CB8AC3E}">
        <p14:creationId xmlns:p14="http://schemas.microsoft.com/office/powerpoint/2010/main" val="8524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19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77401" indent="-299000" eaLnBrk="0" hangingPunct="0">
              <a:defRPr>
                <a:solidFill>
                  <a:schemeClr val="tx1"/>
                </a:solidFill>
                <a:latin typeface="Arial" charset="0"/>
                <a:ea typeface="ＭＳ Ｐゴシック" charset="-128"/>
              </a:defRPr>
            </a:lvl2pPr>
            <a:lvl3pPr marL="1196003" indent="-239201" eaLnBrk="0" hangingPunct="0">
              <a:defRPr>
                <a:solidFill>
                  <a:schemeClr val="tx1"/>
                </a:solidFill>
                <a:latin typeface="Arial" charset="0"/>
                <a:ea typeface="ＭＳ Ｐゴシック" charset="-128"/>
              </a:defRPr>
            </a:lvl3pPr>
            <a:lvl4pPr marL="1674404" indent="-239201" eaLnBrk="0" hangingPunct="0">
              <a:defRPr>
                <a:solidFill>
                  <a:schemeClr val="tx1"/>
                </a:solidFill>
                <a:latin typeface="Arial" charset="0"/>
                <a:ea typeface="ＭＳ Ｐゴシック" charset="-128"/>
              </a:defRPr>
            </a:lvl4pPr>
            <a:lvl5pPr marL="2152804" indent="-239201" eaLnBrk="0" hangingPunct="0">
              <a:defRPr>
                <a:solidFill>
                  <a:schemeClr val="tx1"/>
                </a:solidFill>
                <a:latin typeface="Arial" charset="0"/>
                <a:ea typeface="ＭＳ Ｐゴシック" charset="-128"/>
              </a:defRPr>
            </a:lvl5pPr>
            <a:lvl6pPr marL="2631205" indent="-239201" eaLnBrk="0" fontAlgn="base" hangingPunct="0">
              <a:spcBef>
                <a:spcPct val="0"/>
              </a:spcBef>
              <a:spcAft>
                <a:spcPct val="0"/>
              </a:spcAft>
              <a:defRPr>
                <a:solidFill>
                  <a:schemeClr val="tx1"/>
                </a:solidFill>
                <a:latin typeface="Arial" charset="0"/>
                <a:ea typeface="ＭＳ Ｐゴシック" charset="-128"/>
              </a:defRPr>
            </a:lvl6pPr>
            <a:lvl7pPr marL="3109606" indent="-239201" eaLnBrk="0" fontAlgn="base" hangingPunct="0">
              <a:spcBef>
                <a:spcPct val="0"/>
              </a:spcBef>
              <a:spcAft>
                <a:spcPct val="0"/>
              </a:spcAft>
              <a:defRPr>
                <a:solidFill>
                  <a:schemeClr val="tx1"/>
                </a:solidFill>
                <a:latin typeface="Arial" charset="0"/>
                <a:ea typeface="ＭＳ Ｐゴシック" charset="-128"/>
              </a:defRPr>
            </a:lvl7pPr>
            <a:lvl8pPr marL="3588007" indent="-239201" eaLnBrk="0" fontAlgn="base" hangingPunct="0">
              <a:spcBef>
                <a:spcPct val="0"/>
              </a:spcBef>
              <a:spcAft>
                <a:spcPct val="0"/>
              </a:spcAft>
              <a:defRPr>
                <a:solidFill>
                  <a:schemeClr val="tx1"/>
                </a:solidFill>
                <a:latin typeface="Arial" charset="0"/>
                <a:ea typeface="ＭＳ Ｐゴシック" charset="-128"/>
              </a:defRPr>
            </a:lvl8pPr>
            <a:lvl9pPr marL="4066408" indent="-23920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CB8747E-83F4-4EB1-ADD8-DAD1D2740613}" type="slidenum">
              <a:rPr lang="ja-JP" altLang="en-US" smtClean="0"/>
              <a:pPr eaLnBrk="1" hangingPunct="1"/>
              <a:t>29</a:t>
            </a:fld>
            <a:endParaRPr lang="ja-JP" altLang="en-US" smtClean="0"/>
          </a:p>
        </p:txBody>
      </p:sp>
    </p:spTree>
    <p:extLst>
      <p:ext uri="{BB962C8B-B14F-4D97-AF65-F5344CB8AC3E}">
        <p14:creationId xmlns:p14="http://schemas.microsoft.com/office/powerpoint/2010/main" val="66981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A0C4C4-06E9-402D-AF3A-430F336D2C09}" type="slidenum">
              <a:rPr kumimoji="1" lang="ja-JP" altLang="en-US" smtClean="0"/>
              <a:t>16</a:t>
            </a:fld>
            <a:endParaRPr kumimoji="1" lang="ja-JP" altLang="en-US"/>
          </a:p>
        </p:txBody>
      </p:sp>
    </p:spTree>
    <p:extLst>
      <p:ext uri="{BB962C8B-B14F-4D97-AF65-F5344CB8AC3E}">
        <p14:creationId xmlns:p14="http://schemas.microsoft.com/office/powerpoint/2010/main" val="371995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A0C4C4-06E9-402D-AF3A-430F336D2C09}" type="slidenum">
              <a:rPr kumimoji="1" lang="ja-JP" altLang="en-US" smtClean="0"/>
              <a:t>17</a:t>
            </a:fld>
            <a:endParaRPr kumimoji="1" lang="ja-JP" altLang="en-US"/>
          </a:p>
        </p:txBody>
      </p:sp>
    </p:spTree>
    <p:extLst>
      <p:ext uri="{BB962C8B-B14F-4D97-AF65-F5344CB8AC3E}">
        <p14:creationId xmlns:p14="http://schemas.microsoft.com/office/powerpoint/2010/main" val="46339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A0C4C4-06E9-402D-AF3A-430F336D2C09}" type="slidenum">
              <a:rPr kumimoji="1" lang="ja-JP" altLang="en-US" smtClean="0"/>
              <a:t>18</a:t>
            </a:fld>
            <a:endParaRPr kumimoji="1" lang="ja-JP" altLang="en-US"/>
          </a:p>
        </p:txBody>
      </p:sp>
    </p:spTree>
    <p:extLst>
      <p:ext uri="{BB962C8B-B14F-4D97-AF65-F5344CB8AC3E}">
        <p14:creationId xmlns:p14="http://schemas.microsoft.com/office/powerpoint/2010/main" val="101045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A0C4C4-06E9-402D-AF3A-430F336D2C09}" type="slidenum">
              <a:rPr kumimoji="1" lang="ja-JP" altLang="en-US" smtClean="0"/>
              <a:t>19</a:t>
            </a:fld>
            <a:endParaRPr kumimoji="1" lang="ja-JP" altLang="en-US"/>
          </a:p>
        </p:txBody>
      </p:sp>
    </p:spTree>
    <p:extLst>
      <p:ext uri="{BB962C8B-B14F-4D97-AF65-F5344CB8AC3E}">
        <p14:creationId xmlns:p14="http://schemas.microsoft.com/office/powerpoint/2010/main" val="1275358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A0C4C4-06E9-402D-AF3A-430F336D2C09}" type="slidenum">
              <a:rPr kumimoji="1" lang="ja-JP" altLang="en-US" smtClean="0"/>
              <a:t>20</a:t>
            </a:fld>
            <a:endParaRPr kumimoji="1" lang="ja-JP" altLang="en-US"/>
          </a:p>
        </p:txBody>
      </p:sp>
    </p:spTree>
    <p:extLst>
      <p:ext uri="{BB962C8B-B14F-4D97-AF65-F5344CB8AC3E}">
        <p14:creationId xmlns:p14="http://schemas.microsoft.com/office/powerpoint/2010/main" val="24421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07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77401" indent="-299000" eaLnBrk="0" hangingPunct="0">
              <a:defRPr>
                <a:solidFill>
                  <a:schemeClr val="tx1"/>
                </a:solidFill>
                <a:latin typeface="Arial" charset="0"/>
                <a:ea typeface="ＭＳ Ｐゴシック" charset="-128"/>
              </a:defRPr>
            </a:lvl2pPr>
            <a:lvl3pPr marL="1196003" indent="-239201" eaLnBrk="0" hangingPunct="0">
              <a:defRPr>
                <a:solidFill>
                  <a:schemeClr val="tx1"/>
                </a:solidFill>
                <a:latin typeface="Arial" charset="0"/>
                <a:ea typeface="ＭＳ Ｐゴシック" charset="-128"/>
              </a:defRPr>
            </a:lvl3pPr>
            <a:lvl4pPr marL="1674404" indent="-239201" eaLnBrk="0" hangingPunct="0">
              <a:defRPr>
                <a:solidFill>
                  <a:schemeClr val="tx1"/>
                </a:solidFill>
                <a:latin typeface="Arial" charset="0"/>
                <a:ea typeface="ＭＳ Ｐゴシック" charset="-128"/>
              </a:defRPr>
            </a:lvl4pPr>
            <a:lvl5pPr marL="2152804" indent="-239201" eaLnBrk="0" hangingPunct="0">
              <a:defRPr>
                <a:solidFill>
                  <a:schemeClr val="tx1"/>
                </a:solidFill>
                <a:latin typeface="Arial" charset="0"/>
                <a:ea typeface="ＭＳ Ｐゴシック" charset="-128"/>
              </a:defRPr>
            </a:lvl5pPr>
            <a:lvl6pPr marL="2631205" indent="-239201" eaLnBrk="0" fontAlgn="base" hangingPunct="0">
              <a:spcBef>
                <a:spcPct val="0"/>
              </a:spcBef>
              <a:spcAft>
                <a:spcPct val="0"/>
              </a:spcAft>
              <a:defRPr>
                <a:solidFill>
                  <a:schemeClr val="tx1"/>
                </a:solidFill>
                <a:latin typeface="Arial" charset="0"/>
                <a:ea typeface="ＭＳ Ｐゴシック" charset="-128"/>
              </a:defRPr>
            </a:lvl6pPr>
            <a:lvl7pPr marL="3109606" indent="-239201" eaLnBrk="0" fontAlgn="base" hangingPunct="0">
              <a:spcBef>
                <a:spcPct val="0"/>
              </a:spcBef>
              <a:spcAft>
                <a:spcPct val="0"/>
              </a:spcAft>
              <a:defRPr>
                <a:solidFill>
                  <a:schemeClr val="tx1"/>
                </a:solidFill>
                <a:latin typeface="Arial" charset="0"/>
                <a:ea typeface="ＭＳ Ｐゴシック" charset="-128"/>
              </a:defRPr>
            </a:lvl7pPr>
            <a:lvl8pPr marL="3588007" indent="-239201" eaLnBrk="0" fontAlgn="base" hangingPunct="0">
              <a:spcBef>
                <a:spcPct val="0"/>
              </a:spcBef>
              <a:spcAft>
                <a:spcPct val="0"/>
              </a:spcAft>
              <a:defRPr>
                <a:solidFill>
                  <a:schemeClr val="tx1"/>
                </a:solidFill>
                <a:latin typeface="Arial" charset="0"/>
                <a:ea typeface="ＭＳ Ｐゴシック" charset="-128"/>
              </a:defRPr>
            </a:lvl8pPr>
            <a:lvl9pPr marL="4066408" indent="-23920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636A99C-4CBC-4CC5-A4B7-9662D49F42EF}" type="slidenum">
              <a:rPr lang="ja-JP" altLang="en-US" smtClean="0"/>
              <a:pPr eaLnBrk="1" hangingPunct="1"/>
              <a:t>23</a:t>
            </a:fld>
            <a:endParaRPr lang="ja-JP" altLang="en-US" smtClean="0"/>
          </a:p>
        </p:txBody>
      </p:sp>
    </p:spTree>
    <p:extLst>
      <p:ext uri="{BB962C8B-B14F-4D97-AF65-F5344CB8AC3E}">
        <p14:creationId xmlns:p14="http://schemas.microsoft.com/office/powerpoint/2010/main" val="3773989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77401" indent="-299000" eaLnBrk="0" hangingPunct="0">
              <a:defRPr>
                <a:solidFill>
                  <a:schemeClr val="tx1"/>
                </a:solidFill>
                <a:latin typeface="Arial" charset="0"/>
                <a:ea typeface="ＭＳ Ｐゴシック" charset="-128"/>
              </a:defRPr>
            </a:lvl2pPr>
            <a:lvl3pPr marL="1196003" indent="-239201" eaLnBrk="0" hangingPunct="0">
              <a:defRPr>
                <a:solidFill>
                  <a:schemeClr val="tx1"/>
                </a:solidFill>
                <a:latin typeface="Arial" charset="0"/>
                <a:ea typeface="ＭＳ Ｐゴシック" charset="-128"/>
              </a:defRPr>
            </a:lvl3pPr>
            <a:lvl4pPr marL="1674404" indent="-239201" eaLnBrk="0" hangingPunct="0">
              <a:defRPr>
                <a:solidFill>
                  <a:schemeClr val="tx1"/>
                </a:solidFill>
                <a:latin typeface="Arial" charset="0"/>
                <a:ea typeface="ＭＳ Ｐゴシック" charset="-128"/>
              </a:defRPr>
            </a:lvl4pPr>
            <a:lvl5pPr marL="2152804" indent="-239201" eaLnBrk="0" hangingPunct="0">
              <a:defRPr>
                <a:solidFill>
                  <a:schemeClr val="tx1"/>
                </a:solidFill>
                <a:latin typeface="Arial" charset="0"/>
                <a:ea typeface="ＭＳ Ｐゴシック" charset="-128"/>
              </a:defRPr>
            </a:lvl5pPr>
            <a:lvl6pPr marL="2631205" indent="-239201" eaLnBrk="0" fontAlgn="base" hangingPunct="0">
              <a:spcBef>
                <a:spcPct val="0"/>
              </a:spcBef>
              <a:spcAft>
                <a:spcPct val="0"/>
              </a:spcAft>
              <a:defRPr>
                <a:solidFill>
                  <a:schemeClr val="tx1"/>
                </a:solidFill>
                <a:latin typeface="Arial" charset="0"/>
                <a:ea typeface="ＭＳ Ｐゴシック" charset="-128"/>
              </a:defRPr>
            </a:lvl6pPr>
            <a:lvl7pPr marL="3109606" indent="-239201" eaLnBrk="0" fontAlgn="base" hangingPunct="0">
              <a:spcBef>
                <a:spcPct val="0"/>
              </a:spcBef>
              <a:spcAft>
                <a:spcPct val="0"/>
              </a:spcAft>
              <a:defRPr>
                <a:solidFill>
                  <a:schemeClr val="tx1"/>
                </a:solidFill>
                <a:latin typeface="Arial" charset="0"/>
                <a:ea typeface="ＭＳ Ｐゴシック" charset="-128"/>
              </a:defRPr>
            </a:lvl7pPr>
            <a:lvl8pPr marL="3588007" indent="-239201" eaLnBrk="0" fontAlgn="base" hangingPunct="0">
              <a:spcBef>
                <a:spcPct val="0"/>
              </a:spcBef>
              <a:spcAft>
                <a:spcPct val="0"/>
              </a:spcAft>
              <a:defRPr>
                <a:solidFill>
                  <a:schemeClr val="tx1"/>
                </a:solidFill>
                <a:latin typeface="Arial" charset="0"/>
                <a:ea typeface="ＭＳ Ｐゴシック" charset="-128"/>
              </a:defRPr>
            </a:lvl8pPr>
            <a:lvl9pPr marL="4066408" indent="-23920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0C13F7BE-84E2-4EF1-B312-3F9D62DB3F29}" type="slidenum">
              <a:rPr lang="ja-JP" altLang="en-US" smtClean="0"/>
              <a:pPr eaLnBrk="1" hangingPunct="1"/>
              <a:t>24</a:t>
            </a:fld>
            <a:endParaRPr lang="ja-JP" altLang="en-US" smtClean="0"/>
          </a:p>
        </p:txBody>
      </p:sp>
    </p:spTree>
    <p:extLst>
      <p:ext uri="{BB962C8B-B14F-4D97-AF65-F5344CB8AC3E}">
        <p14:creationId xmlns:p14="http://schemas.microsoft.com/office/powerpoint/2010/main" val="331497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27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77401" indent="-299000" eaLnBrk="0" hangingPunct="0">
              <a:defRPr>
                <a:solidFill>
                  <a:schemeClr val="tx1"/>
                </a:solidFill>
                <a:latin typeface="Arial" charset="0"/>
                <a:ea typeface="ＭＳ Ｐゴシック" charset="-128"/>
              </a:defRPr>
            </a:lvl2pPr>
            <a:lvl3pPr marL="1196003" indent="-239201" eaLnBrk="0" hangingPunct="0">
              <a:defRPr>
                <a:solidFill>
                  <a:schemeClr val="tx1"/>
                </a:solidFill>
                <a:latin typeface="Arial" charset="0"/>
                <a:ea typeface="ＭＳ Ｐゴシック" charset="-128"/>
              </a:defRPr>
            </a:lvl3pPr>
            <a:lvl4pPr marL="1674404" indent="-239201" eaLnBrk="0" hangingPunct="0">
              <a:defRPr>
                <a:solidFill>
                  <a:schemeClr val="tx1"/>
                </a:solidFill>
                <a:latin typeface="Arial" charset="0"/>
                <a:ea typeface="ＭＳ Ｐゴシック" charset="-128"/>
              </a:defRPr>
            </a:lvl4pPr>
            <a:lvl5pPr marL="2152804" indent="-239201" eaLnBrk="0" hangingPunct="0">
              <a:defRPr>
                <a:solidFill>
                  <a:schemeClr val="tx1"/>
                </a:solidFill>
                <a:latin typeface="Arial" charset="0"/>
                <a:ea typeface="ＭＳ Ｐゴシック" charset="-128"/>
              </a:defRPr>
            </a:lvl5pPr>
            <a:lvl6pPr marL="2631205" indent="-239201" eaLnBrk="0" fontAlgn="base" hangingPunct="0">
              <a:spcBef>
                <a:spcPct val="0"/>
              </a:spcBef>
              <a:spcAft>
                <a:spcPct val="0"/>
              </a:spcAft>
              <a:defRPr>
                <a:solidFill>
                  <a:schemeClr val="tx1"/>
                </a:solidFill>
                <a:latin typeface="Arial" charset="0"/>
                <a:ea typeface="ＭＳ Ｐゴシック" charset="-128"/>
              </a:defRPr>
            </a:lvl6pPr>
            <a:lvl7pPr marL="3109606" indent="-239201" eaLnBrk="0" fontAlgn="base" hangingPunct="0">
              <a:spcBef>
                <a:spcPct val="0"/>
              </a:spcBef>
              <a:spcAft>
                <a:spcPct val="0"/>
              </a:spcAft>
              <a:defRPr>
                <a:solidFill>
                  <a:schemeClr val="tx1"/>
                </a:solidFill>
                <a:latin typeface="Arial" charset="0"/>
                <a:ea typeface="ＭＳ Ｐゴシック" charset="-128"/>
              </a:defRPr>
            </a:lvl7pPr>
            <a:lvl8pPr marL="3588007" indent="-239201" eaLnBrk="0" fontAlgn="base" hangingPunct="0">
              <a:spcBef>
                <a:spcPct val="0"/>
              </a:spcBef>
              <a:spcAft>
                <a:spcPct val="0"/>
              </a:spcAft>
              <a:defRPr>
                <a:solidFill>
                  <a:schemeClr val="tx1"/>
                </a:solidFill>
                <a:latin typeface="Arial" charset="0"/>
                <a:ea typeface="ＭＳ Ｐゴシック" charset="-128"/>
              </a:defRPr>
            </a:lvl8pPr>
            <a:lvl9pPr marL="4066408" indent="-23920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9760335-36E6-4B6D-8856-1CD655D6087F}" type="slidenum">
              <a:rPr lang="ja-JP" altLang="en-US" smtClean="0"/>
              <a:pPr eaLnBrk="1" hangingPunct="1"/>
              <a:t>25</a:t>
            </a:fld>
            <a:endParaRPr lang="ja-JP" altLang="en-US" smtClean="0"/>
          </a:p>
        </p:txBody>
      </p:sp>
    </p:spTree>
    <p:extLst>
      <p:ext uri="{BB962C8B-B14F-4D97-AF65-F5344CB8AC3E}">
        <p14:creationId xmlns:p14="http://schemas.microsoft.com/office/powerpoint/2010/main" val="18433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B924C62-5E4A-414E-8964-A501A2B755E7}"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671566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550F726-05DC-4B07-95B8-4737C86C7545}"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116945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A495E7D-4FAE-4506-8862-91A4EDF4C4B1}"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55094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7F8924E-2B0E-430B-80B7-12630E8BF201}"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1803336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4EC049F-F0C0-4CE7-89B9-91B058D3BC6A}"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09852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E773020-D0EA-4E12-9FC1-409E5D886A14}"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3297889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BA775F1-B5D8-48F9-8FB3-4B5BA4C7675F}"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2643192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C74BA48-1736-4B9C-97B6-EC58232622F3}"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21155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301BBA5-4023-49A2-9B74-ABDA4E48917A}"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283032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33ACB25-D0EA-42DB-A1A6-63CDFCFFB64A}"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33546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9D4EB66-6FA6-4CBC-A091-2809C969B5B8}" type="datetime1">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7" name="Slide Number Placeholder 6"/>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138771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2DE5914-3824-482E-81E3-CEFEC41E662E}" type="datetime1">
              <a:rPr kumimoji="1" lang="ja-JP" altLang="en-US" smtClean="0"/>
              <a:t>2023/3/31</a:t>
            </a:fld>
            <a:endParaRPr kumimoji="1" lang="ja-JP" altLang="en-US"/>
          </a:p>
        </p:txBody>
      </p:sp>
      <p:sp>
        <p:nvSpPr>
          <p:cNvPr id="8" name="Footer Placeholder 7"/>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9" name="Slide Number Placeholder 8"/>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68330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FCC76C81-8EE5-426B-A113-D064DE0AE10E}" type="datetime1">
              <a:rPr kumimoji="1" lang="ja-JP" altLang="en-US" smtClean="0"/>
              <a:t>2023/3/31</a:t>
            </a:fld>
            <a:endParaRPr kumimoji="1" lang="ja-JP" altLang="en-US"/>
          </a:p>
        </p:txBody>
      </p:sp>
      <p:sp>
        <p:nvSpPr>
          <p:cNvPr id="4" name="Footer Placeholder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Slide Number Placeholder 4"/>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305606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7835F-2579-4CFE-B867-308BCD110EF0}" type="datetime1">
              <a:rPr kumimoji="1" lang="ja-JP" altLang="en-US" smtClean="0"/>
              <a:t>2023/3/31</a:t>
            </a:fld>
            <a:endParaRPr kumimoji="1" lang="ja-JP" altLang="en-US"/>
          </a:p>
        </p:txBody>
      </p:sp>
      <p:sp>
        <p:nvSpPr>
          <p:cNvPr id="3" name="Footer Placeholder 2"/>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4" name="Slide Number Placeholder 3"/>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198678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6BBF277-292A-4A81-A3F6-63354E9264BA}" type="datetime1">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7" name="Slide Number Placeholder 6"/>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176632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88AD32D-C9D6-4909-AAC0-A32AC69A2743}" type="datetime1">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7" name="Slide Number Placeholder 6"/>
          <p:cNvSpPr>
            <a:spLocks noGrp="1"/>
          </p:cNvSpPr>
          <p:nvPr>
            <p:ph type="sldNum" sz="quarter" idx="12"/>
          </p:nvPr>
        </p:nvSpPr>
        <p:spPr/>
        <p:txBody>
          <a:body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83706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F35D51-DCFC-4628-BB5A-9CF416C522CE}" type="datetime1">
              <a:rPr kumimoji="1" lang="ja-JP" altLang="en-US" smtClean="0"/>
              <a:t>2023/3/31</a:t>
            </a:fld>
            <a:endParaRPr kumimoji="1" lang="ja-JP" alt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F177F25-6765-47A2-A13C-E73873EC4460}" type="slidenum">
              <a:rPr kumimoji="1" lang="ja-JP" altLang="en-US" smtClean="0"/>
              <a:t>‹#›</a:t>
            </a:fld>
            <a:endParaRPr kumimoji="1" lang="ja-JP" altLang="en-US"/>
          </a:p>
        </p:txBody>
      </p:sp>
    </p:spTree>
    <p:extLst>
      <p:ext uri="{BB962C8B-B14F-4D97-AF65-F5344CB8AC3E}">
        <p14:creationId xmlns:p14="http://schemas.microsoft.com/office/powerpoint/2010/main" val="3655604617"/>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Lst>
  <p:hf hd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9553" y="2404534"/>
            <a:ext cx="7056784" cy="1646302"/>
          </a:xfrm>
        </p:spPr>
        <p:txBody>
          <a:bodyPr/>
          <a:lstStyle/>
          <a:p>
            <a:r>
              <a:rPr lang="ja-JP" altLang="en-US" dirty="0"/>
              <a:t>学生</a:t>
            </a:r>
            <a:r>
              <a:rPr lang="ja-JP" altLang="en-US" dirty="0" smtClean="0"/>
              <a:t>が成長するための活動事例</a:t>
            </a:r>
            <a:endParaRPr kumimoji="1" lang="ja-JP" altLang="en-US" dirty="0"/>
          </a:p>
        </p:txBody>
      </p:sp>
      <p:sp>
        <p:nvSpPr>
          <p:cNvPr id="3" name="サブタイトル 2"/>
          <p:cNvSpPr>
            <a:spLocks noGrp="1"/>
          </p:cNvSpPr>
          <p:nvPr>
            <p:ph type="subTitle" idx="1"/>
          </p:nvPr>
        </p:nvSpPr>
        <p:spPr>
          <a:xfrm>
            <a:off x="1154585" y="4509120"/>
            <a:ext cx="5826719" cy="1096899"/>
          </a:xfrm>
        </p:spPr>
        <p:txBody>
          <a:bodyPr>
            <a:normAutofit/>
          </a:bodyPr>
          <a:lstStyle/>
          <a:p>
            <a:r>
              <a:rPr lang="ja-JP" altLang="en-US" sz="2800" dirty="0" smtClean="0"/>
              <a:t>工学部都市工学科</a:t>
            </a:r>
            <a:endParaRPr lang="en-US" altLang="ja-JP" sz="2800" dirty="0" smtClean="0"/>
          </a:p>
          <a:p>
            <a:r>
              <a:rPr kumimoji="1" lang="ja-JP" altLang="en-US" sz="2800" dirty="0" smtClean="0"/>
              <a:t>皆川　勝</a:t>
            </a:r>
            <a:endParaRPr kumimoji="1" lang="ja-JP" altLang="en-US" sz="2800" dirty="0"/>
          </a:p>
        </p:txBody>
      </p:sp>
    </p:spTree>
    <p:extLst>
      <p:ext uri="{BB962C8B-B14F-4D97-AF65-F5344CB8AC3E}">
        <p14:creationId xmlns:p14="http://schemas.microsoft.com/office/powerpoint/2010/main" val="2897460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2133" y="457201"/>
            <a:ext cx="7704667" cy="811559"/>
          </a:xfrm>
        </p:spPr>
        <p:txBody>
          <a:bodyPr/>
          <a:lstStyle/>
          <a:p>
            <a:r>
              <a:rPr kumimoji="1" lang="ja-JP" altLang="en-US" dirty="0" smtClean="0"/>
              <a:t>研究室の範囲を超えた活動</a:t>
            </a:r>
            <a:endParaRPr kumimoji="1" lang="ja-JP" altLang="en-US" dirty="0"/>
          </a:p>
        </p:txBody>
      </p:sp>
      <p:sp>
        <p:nvSpPr>
          <p:cNvPr id="3" name="コンテンツ プレースホルダー 2"/>
          <p:cNvSpPr>
            <a:spLocks noGrp="1"/>
          </p:cNvSpPr>
          <p:nvPr>
            <p:ph idx="1"/>
          </p:nvPr>
        </p:nvSpPr>
        <p:spPr>
          <a:xfrm>
            <a:off x="251520" y="1628800"/>
            <a:ext cx="7272808" cy="4104456"/>
          </a:xfrm>
        </p:spPr>
        <p:txBody>
          <a:bodyPr>
            <a:normAutofit lnSpcReduction="10000"/>
          </a:bodyPr>
          <a:lstStyle/>
          <a:p>
            <a:r>
              <a:rPr kumimoji="1" lang="ja-JP" altLang="en-US" sz="2800" dirty="0" smtClean="0"/>
              <a:t>教員の役割は教育と研究。</a:t>
            </a:r>
            <a:endParaRPr kumimoji="1" lang="en-US" altLang="ja-JP" sz="2800" dirty="0" smtClean="0"/>
          </a:p>
          <a:p>
            <a:pPr lvl="1"/>
            <a:r>
              <a:rPr lang="ja-JP" altLang="en-US" sz="2800" dirty="0"/>
              <a:t>教育のための</a:t>
            </a:r>
            <a:r>
              <a:rPr lang="ja-JP" altLang="en-US" sz="2800" dirty="0" smtClean="0"/>
              <a:t>研究か。</a:t>
            </a:r>
            <a:endParaRPr lang="en-US" altLang="ja-JP" sz="2800" dirty="0" smtClean="0"/>
          </a:p>
          <a:p>
            <a:pPr lvl="1"/>
            <a:r>
              <a:rPr kumimoji="1" lang="ja-JP" altLang="en-US" sz="2800" dirty="0"/>
              <a:t>研究</a:t>
            </a:r>
            <a:r>
              <a:rPr kumimoji="1" lang="ja-JP" altLang="en-US" sz="2800" dirty="0" smtClean="0"/>
              <a:t>の</a:t>
            </a:r>
            <a:r>
              <a:rPr lang="ja-JP" altLang="en-US" sz="2800" dirty="0"/>
              <a:t>ため</a:t>
            </a:r>
            <a:r>
              <a:rPr lang="ja-JP" altLang="en-US" sz="2800" dirty="0" smtClean="0"/>
              <a:t>の教育か。</a:t>
            </a:r>
            <a:endParaRPr kumimoji="1" lang="en-US" altLang="ja-JP" sz="2800" dirty="0" smtClean="0"/>
          </a:p>
          <a:p>
            <a:r>
              <a:rPr kumimoji="1" lang="ja-JP" altLang="en-US" sz="2800" dirty="0" smtClean="0"/>
              <a:t>教員の関心事はどちらに重心？</a:t>
            </a:r>
            <a:endParaRPr kumimoji="1" lang="en-US" altLang="ja-JP" sz="2800" dirty="0" smtClean="0"/>
          </a:p>
          <a:p>
            <a:pPr lvl="1"/>
            <a:r>
              <a:rPr lang="ja-JP" altLang="en-US" sz="2800" dirty="0"/>
              <a:t>研究に</a:t>
            </a:r>
            <a:r>
              <a:rPr lang="ja-JP" altLang="en-US" sz="2800" dirty="0" smtClean="0"/>
              <a:t>重心：研究に直結する活動中心</a:t>
            </a:r>
            <a:endParaRPr lang="en-US" altLang="ja-JP" sz="2800" dirty="0" smtClean="0"/>
          </a:p>
          <a:p>
            <a:pPr lvl="1"/>
            <a:r>
              <a:rPr kumimoji="1" lang="ja-JP" altLang="en-US" sz="2800" dirty="0"/>
              <a:t>教育に</a:t>
            </a:r>
            <a:r>
              <a:rPr kumimoji="1" lang="ja-JP" altLang="en-US" sz="2800" dirty="0" smtClean="0"/>
              <a:t>重心：学生全体を対象とした活動すべて</a:t>
            </a:r>
            <a:endParaRPr kumimoji="1" lang="en-US" altLang="ja-JP" sz="2800" dirty="0" smtClean="0"/>
          </a:p>
          <a:p>
            <a:r>
              <a:rPr lang="ja-JP" altLang="en-US" sz="2800" dirty="0" smtClean="0"/>
              <a:t>学生</a:t>
            </a:r>
            <a:r>
              <a:rPr lang="ja-JP" altLang="en-US" sz="2800" dirty="0"/>
              <a:t>の期待に応えているか</a:t>
            </a:r>
            <a:r>
              <a:rPr lang="ja-JP" altLang="en-US" sz="2800" dirty="0" smtClean="0"/>
              <a:t>？</a:t>
            </a:r>
            <a:endParaRPr kumimoji="1" lang="en-US" altLang="ja-JP" sz="2800" dirty="0" smtClean="0"/>
          </a:p>
          <a:p>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10</a:t>
            </a:fld>
            <a:endParaRPr kumimoji="1" lang="ja-JP" altLang="en-US"/>
          </a:p>
        </p:txBody>
      </p:sp>
    </p:spTree>
    <p:extLst>
      <p:ext uri="{BB962C8B-B14F-4D97-AF65-F5344CB8AC3E}">
        <p14:creationId xmlns:p14="http://schemas.microsoft.com/office/powerpoint/2010/main" val="770371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4607416" cy="1656184"/>
          </a:xfrm>
        </p:spPr>
        <p:txBody>
          <a:bodyPr>
            <a:normAutofit fontScale="90000"/>
          </a:bodyPr>
          <a:lstStyle/>
          <a:p>
            <a:r>
              <a:rPr lang="ja-JP" altLang="en-US" dirty="0" smtClean="0"/>
              <a:t>学科としての活動そ</a:t>
            </a:r>
            <a:r>
              <a:rPr lang="ja-JP" altLang="en-US" dirty="0"/>
              <a:t>の</a:t>
            </a:r>
            <a:r>
              <a:rPr lang="en-US" altLang="ja-JP" dirty="0" smtClean="0"/>
              <a:t>1</a:t>
            </a:r>
            <a:br>
              <a:rPr lang="en-US" altLang="ja-JP" dirty="0" smtClean="0"/>
            </a:br>
            <a:r>
              <a:rPr lang="ja-JP" altLang="en-US" dirty="0" smtClean="0"/>
              <a:t>全学生が卒論必修、</a:t>
            </a:r>
            <a:r>
              <a:rPr lang="en-US" altLang="ja-JP" dirty="0" smtClean="0"/>
              <a:t/>
            </a:r>
            <a:br>
              <a:rPr lang="en-US" altLang="ja-JP" dirty="0" smtClean="0"/>
            </a:br>
            <a:r>
              <a:rPr lang="ja-JP" altLang="en-US" dirty="0" smtClean="0"/>
              <a:t>研究室で丁寧な</a:t>
            </a:r>
            <a:r>
              <a:rPr lang="ja-JP" altLang="en-US" dirty="0"/>
              <a:t>教育</a:t>
            </a:r>
            <a:endParaRPr kumimoji="1" lang="ja-JP" altLang="en-US" dirty="0"/>
          </a:p>
        </p:txBody>
      </p:sp>
      <p:sp>
        <p:nvSpPr>
          <p:cNvPr id="3" name="コンテンツ プレースホルダー 2"/>
          <p:cNvSpPr>
            <a:spLocks noGrp="1"/>
          </p:cNvSpPr>
          <p:nvPr>
            <p:ph idx="1"/>
          </p:nvPr>
        </p:nvSpPr>
        <p:spPr>
          <a:xfrm>
            <a:off x="611560" y="2420888"/>
            <a:ext cx="6696744" cy="3600400"/>
          </a:xfrm>
        </p:spPr>
        <p:txBody>
          <a:bodyPr>
            <a:normAutofit/>
          </a:bodyPr>
          <a:lstStyle/>
          <a:p>
            <a:pPr lvl="1"/>
            <a:r>
              <a:rPr lang="ja-JP" altLang="en-US" sz="2400" dirty="0" smtClean="0"/>
              <a:t>すべての学生が</a:t>
            </a:r>
            <a:r>
              <a:rPr lang="en-US" altLang="ja-JP" sz="2400" dirty="0" smtClean="0"/>
              <a:t>3</a:t>
            </a:r>
            <a:r>
              <a:rPr lang="ja-JP" altLang="en-US" sz="2400" dirty="0" smtClean="0"/>
              <a:t>年次に事例研究</a:t>
            </a:r>
            <a:endParaRPr lang="en-US" altLang="ja-JP" sz="2400" dirty="0" smtClean="0"/>
          </a:p>
          <a:p>
            <a:pPr lvl="1"/>
            <a:r>
              <a:rPr lang="ja-JP" altLang="en-US" sz="2400" dirty="0" smtClean="0"/>
              <a:t>すべての学生が卒論で研究室に所属</a:t>
            </a:r>
            <a:endParaRPr lang="en-US" altLang="ja-JP" sz="2400" dirty="0" smtClean="0"/>
          </a:p>
          <a:p>
            <a:pPr lvl="1"/>
            <a:r>
              <a:rPr lang="ja-JP" altLang="en-US" sz="2400" dirty="0"/>
              <a:t>教員と学生の距離が</a:t>
            </a:r>
            <a:r>
              <a:rPr lang="ja-JP" altLang="en-US" sz="2400" dirty="0" smtClean="0"/>
              <a:t>短い。</a:t>
            </a:r>
            <a:endParaRPr lang="en-US" altLang="ja-JP" sz="2400" dirty="0" smtClean="0"/>
          </a:p>
          <a:p>
            <a:pPr lvl="1"/>
            <a:r>
              <a:rPr lang="ja-JP" altLang="en-US" sz="2400" dirty="0"/>
              <a:t>研究室運営</a:t>
            </a:r>
            <a:r>
              <a:rPr lang="ja-JP" altLang="en-US" sz="2400" dirty="0" smtClean="0"/>
              <a:t>は、学生の</a:t>
            </a:r>
            <a:r>
              <a:rPr lang="ja-JP" altLang="en-US" sz="2400" dirty="0"/>
              <a:t>自主性</a:t>
            </a:r>
            <a:r>
              <a:rPr lang="ja-JP" altLang="en-US" sz="2400" dirty="0" smtClean="0"/>
              <a:t>尊重</a:t>
            </a:r>
            <a:endParaRPr lang="en-US" altLang="ja-JP" sz="2400" dirty="0" smtClean="0"/>
          </a:p>
          <a:p>
            <a:pPr marL="457200" lvl="1" indent="0">
              <a:buNone/>
            </a:pPr>
            <a:r>
              <a:rPr lang="ja-JP" altLang="en-US" sz="2400" dirty="0" smtClean="0"/>
              <a:t>　研究と共に自治・自律を学ぶ。</a:t>
            </a:r>
            <a:endParaRPr lang="en-US" altLang="ja-JP" sz="2400" dirty="0" smtClean="0"/>
          </a:p>
          <a:p>
            <a:pPr lvl="1"/>
            <a:r>
              <a:rPr lang="ja-JP" altLang="en-US" sz="2400" dirty="0"/>
              <a:t>実務者</a:t>
            </a:r>
            <a:r>
              <a:rPr lang="ja-JP" altLang="en-US" sz="2400" dirty="0" smtClean="0"/>
              <a:t>と連携した研究推進</a:t>
            </a:r>
            <a:endParaRPr lang="en-US" altLang="ja-JP" sz="2400" dirty="0" smtClean="0"/>
          </a:p>
          <a:p>
            <a:pPr marL="457200" lvl="1" indent="0">
              <a:buNone/>
            </a:pPr>
            <a:r>
              <a:rPr lang="ja-JP" altLang="en-US" sz="2400" dirty="0"/>
              <a:t>　</a:t>
            </a:r>
            <a:r>
              <a:rPr lang="ja-JP" altLang="en-US" sz="2400" dirty="0" smtClean="0"/>
              <a:t>外部資金導入実績は理科大に匹敵</a:t>
            </a:r>
            <a:endParaRPr lang="en-US" altLang="ja-JP" sz="2200" dirty="0" smtClean="0"/>
          </a:p>
          <a:p>
            <a:pPr lvl="1"/>
            <a:endParaRPr lang="en-US" altLang="ja-JP" sz="24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11</a:t>
            </a:fld>
            <a:endParaRPr kumimoji="1" lang="ja-JP" altLang="en-US"/>
          </a:p>
        </p:txBody>
      </p:sp>
    </p:spTree>
    <p:extLst>
      <p:ext uri="{BB962C8B-B14F-4D97-AF65-F5344CB8AC3E}">
        <p14:creationId xmlns:p14="http://schemas.microsoft.com/office/powerpoint/2010/main" val="946491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9632"/>
            <a:ext cx="4607416" cy="1584176"/>
          </a:xfrm>
        </p:spPr>
        <p:txBody>
          <a:bodyPr>
            <a:normAutofit/>
          </a:bodyPr>
          <a:lstStyle/>
          <a:p>
            <a:r>
              <a:rPr lang="ja-JP" altLang="en-US" dirty="0" smtClean="0"/>
              <a:t>全学生が卒論必修、</a:t>
            </a:r>
            <a:r>
              <a:rPr lang="en-US" altLang="ja-JP" dirty="0" smtClean="0"/>
              <a:t/>
            </a:r>
            <a:br>
              <a:rPr lang="en-US" altLang="ja-JP" dirty="0" smtClean="0"/>
            </a:br>
            <a:r>
              <a:rPr lang="ja-JP" altLang="en-US" dirty="0" smtClean="0"/>
              <a:t>研究室で丁寧な</a:t>
            </a:r>
            <a:r>
              <a:rPr lang="ja-JP" altLang="en-US" dirty="0"/>
              <a:t>教育</a:t>
            </a:r>
            <a:endParaRPr kumimoji="1" lang="ja-JP" altLang="en-US" dirty="0"/>
          </a:p>
        </p:txBody>
      </p:sp>
      <p:sp>
        <p:nvSpPr>
          <p:cNvPr id="3" name="コンテンツ プレースホルダー 2"/>
          <p:cNvSpPr>
            <a:spLocks noGrp="1"/>
          </p:cNvSpPr>
          <p:nvPr>
            <p:ph idx="1"/>
          </p:nvPr>
        </p:nvSpPr>
        <p:spPr>
          <a:xfrm>
            <a:off x="755576" y="1844824"/>
            <a:ext cx="7704667" cy="4608512"/>
          </a:xfrm>
        </p:spPr>
        <p:txBody>
          <a:bodyPr>
            <a:normAutofit/>
          </a:bodyPr>
          <a:lstStyle/>
          <a:p>
            <a:r>
              <a:rPr kumimoji="1" lang="ja-JP" altLang="en-US" sz="2800" dirty="0" smtClean="0"/>
              <a:t>研究室への配属方法</a:t>
            </a:r>
            <a:endParaRPr kumimoji="1" lang="en-US" altLang="ja-JP" sz="2800" dirty="0" smtClean="0"/>
          </a:p>
          <a:p>
            <a:pPr lvl="1"/>
            <a:r>
              <a:rPr lang="ja-JP" altLang="en-US" sz="2400" dirty="0"/>
              <a:t>各自</a:t>
            </a:r>
            <a:r>
              <a:rPr lang="ja-JP" altLang="en-US" sz="2400" dirty="0" smtClean="0"/>
              <a:t>の希望を調査</a:t>
            </a:r>
            <a:endParaRPr lang="en-US" altLang="ja-JP" sz="2400" dirty="0" smtClean="0"/>
          </a:p>
          <a:p>
            <a:pPr lvl="1"/>
            <a:r>
              <a:rPr kumimoji="1" lang="ja-JP" altLang="en-US" sz="2400" dirty="0" smtClean="0"/>
              <a:t>成績上位者は希望通り</a:t>
            </a:r>
            <a:endParaRPr kumimoji="1" lang="en-US" altLang="ja-JP" sz="2400" dirty="0" smtClean="0"/>
          </a:p>
          <a:p>
            <a:pPr lvl="1"/>
            <a:r>
              <a:rPr lang="ja-JP" altLang="en-US" sz="2400" dirty="0"/>
              <a:t>その他</a:t>
            </a:r>
            <a:r>
              <a:rPr lang="ja-JP" altLang="en-US" sz="2400" dirty="0" smtClean="0"/>
              <a:t>の学生は話し合い</a:t>
            </a:r>
            <a:endParaRPr lang="en-US" altLang="ja-JP" sz="2400" dirty="0" smtClean="0"/>
          </a:p>
          <a:p>
            <a:pPr lvl="1"/>
            <a:r>
              <a:rPr lang="ja-JP" altLang="en-US" sz="2400" dirty="0"/>
              <a:t>通常</a:t>
            </a:r>
            <a:r>
              <a:rPr lang="ja-JP" altLang="en-US" sz="2400" dirty="0" smtClean="0"/>
              <a:t>、じゃんけんで決めている模様</a:t>
            </a:r>
            <a:endParaRPr lang="en-US" altLang="ja-JP" sz="2400" dirty="0" smtClean="0"/>
          </a:p>
          <a:p>
            <a:r>
              <a:rPr kumimoji="1" lang="ja-JP" altLang="en-US" sz="2800" dirty="0" smtClean="0"/>
              <a:t>方針</a:t>
            </a:r>
            <a:endParaRPr kumimoji="1" lang="en-US" altLang="ja-JP" sz="2800" dirty="0" smtClean="0"/>
          </a:p>
          <a:p>
            <a:pPr lvl="1"/>
            <a:r>
              <a:rPr kumimoji="1" lang="ja-JP" altLang="en-US" sz="2400" dirty="0" smtClean="0"/>
              <a:t>教員一人当たりの学生数を均等に。</a:t>
            </a:r>
            <a:endParaRPr kumimoji="1" lang="en-US" altLang="ja-JP" sz="2400" dirty="0" smtClean="0"/>
          </a:p>
          <a:p>
            <a:pPr lvl="2"/>
            <a:r>
              <a:rPr lang="ja-JP" altLang="en-US" sz="2000" dirty="0" smtClean="0"/>
              <a:t>なぜ：教員の負担均等化、学習環境に配慮</a:t>
            </a:r>
            <a:endParaRPr lang="en-US" altLang="ja-JP" sz="2000" dirty="0" smtClean="0"/>
          </a:p>
          <a:p>
            <a:r>
              <a:rPr kumimoji="1" lang="ja-JP" altLang="en-US" sz="2800" dirty="0" smtClean="0"/>
              <a:t>学生の期待に応えているか？</a:t>
            </a:r>
            <a:endParaRPr kumimoji="1" lang="ja-JP" altLang="en-US" sz="2800"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12</a:t>
            </a:fld>
            <a:endParaRPr kumimoji="1" lang="ja-JP" altLang="en-US"/>
          </a:p>
        </p:txBody>
      </p:sp>
    </p:spTree>
    <p:extLst>
      <p:ext uri="{BB962C8B-B14F-4D97-AF65-F5344CB8AC3E}">
        <p14:creationId xmlns:p14="http://schemas.microsoft.com/office/powerpoint/2010/main" val="1539579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390098"/>
            <a:ext cx="7704667" cy="1027583"/>
          </a:xfrm>
        </p:spPr>
        <p:txBody>
          <a:bodyPr>
            <a:normAutofit/>
          </a:bodyPr>
          <a:lstStyle/>
          <a:p>
            <a:r>
              <a:rPr kumimoji="1" lang="ja-JP" altLang="en-US" dirty="0" smtClean="0"/>
              <a:t>学生はどのように研究室を選ぶ？</a:t>
            </a:r>
            <a:endParaRPr kumimoji="1" lang="ja-JP" altLang="en-US" dirty="0"/>
          </a:p>
        </p:txBody>
      </p:sp>
      <p:sp>
        <p:nvSpPr>
          <p:cNvPr id="3" name="コンテンツ プレースホルダー 2"/>
          <p:cNvSpPr>
            <a:spLocks noGrp="1"/>
          </p:cNvSpPr>
          <p:nvPr>
            <p:ph idx="1"/>
          </p:nvPr>
        </p:nvSpPr>
        <p:spPr>
          <a:xfrm>
            <a:off x="467544" y="1844824"/>
            <a:ext cx="7704667" cy="3744416"/>
          </a:xfrm>
        </p:spPr>
        <p:txBody>
          <a:bodyPr>
            <a:normAutofit lnSpcReduction="10000"/>
          </a:bodyPr>
          <a:lstStyle/>
          <a:p>
            <a:r>
              <a:rPr kumimoji="1" lang="ja-JP" altLang="en-US" sz="2800" dirty="0" smtClean="0"/>
              <a:t>自分のやりたい研究分野，テーマがある．</a:t>
            </a:r>
            <a:endParaRPr kumimoji="1" lang="en-US" altLang="ja-JP" sz="2800" dirty="0" smtClean="0"/>
          </a:p>
          <a:p>
            <a:pPr marL="0" indent="0">
              <a:buNone/>
            </a:pPr>
            <a:endParaRPr kumimoji="1" lang="en-US" altLang="ja-JP" sz="2800" dirty="0" smtClean="0"/>
          </a:p>
          <a:p>
            <a:r>
              <a:rPr lang="ja-JP" altLang="en-US" sz="2800" dirty="0" smtClean="0"/>
              <a:t>先生が気に入っている．</a:t>
            </a:r>
            <a:endParaRPr lang="en-US" altLang="ja-JP" sz="2800" dirty="0" smtClean="0"/>
          </a:p>
          <a:p>
            <a:pPr marL="0" indent="0">
              <a:buNone/>
            </a:pPr>
            <a:endParaRPr lang="en-US" altLang="ja-JP" sz="2800" dirty="0" smtClean="0"/>
          </a:p>
          <a:p>
            <a:r>
              <a:rPr lang="ja-JP" altLang="en-US" sz="2800" dirty="0"/>
              <a:t>希望</a:t>
            </a:r>
            <a:r>
              <a:rPr lang="ja-JP" altLang="en-US" sz="2800" dirty="0" smtClean="0"/>
              <a:t>の</a:t>
            </a:r>
            <a:r>
              <a:rPr lang="ja-JP" altLang="en-US" sz="2800" dirty="0"/>
              <a:t>就職</a:t>
            </a:r>
            <a:r>
              <a:rPr lang="ja-JP" altLang="en-US" sz="2800" dirty="0" smtClean="0"/>
              <a:t>に有利である．</a:t>
            </a:r>
            <a:endParaRPr lang="en-US" altLang="ja-JP" sz="2800" dirty="0" smtClean="0"/>
          </a:p>
          <a:p>
            <a:pPr marL="0" indent="0">
              <a:buNone/>
            </a:pPr>
            <a:endParaRPr lang="en-US" altLang="ja-JP" sz="2800" dirty="0" smtClean="0"/>
          </a:p>
          <a:p>
            <a:r>
              <a:rPr kumimoji="1" lang="ja-JP" altLang="en-US" sz="2800" dirty="0" smtClean="0"/>
              <a:t>・・</a:t>
            </a:r>
            <a:r>
              <a:rPr kumimoji="1" lang="ja-JP" altLang="en-US" sz="2800" dirty="0"/>
              <a:t>・</a:t>
            </a:r>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13</a:t>
            </a:fld>
            <a:endParaRPr kumimoji="1" lang="ja-JP" altLang="en-US"/>
          </a:p>
        </p:txBody>
      </p:sp>
    </p:spTree>
    <p:extLst>
      <p:ext uri="{BB962C8B-B14F-4D97-AF65-F5344CB8AC3E}">
        <p14:creationId xmlns:p14="http://schemas.microsoft.com/office/powerpoint/2010/main" val="1371251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599" y="260648"/>
            <a:ext cx="6347713" cy="1669752"/>
          </a:xfrm>
        </p:spPr>
        <p:txBody>
          <a:bodyPr>
            <a:normAutofit fontScale="90000"/>
          </a:bodyPr>
          <a:lstStyle/>
          <a:p>
            <a:r>
              <a:rPr kumimoji="1" lang="ja-JP" altLang="en-US" dirty="0" smtClean="0"/>
              <a:t>すべての学生が指導してほしい教員を選んでいるわけでも</a:t>
            </a:r>
            <a:r>
              <a:rPr lang="ja-JP" altLang="en-US" dirty="0"/>
              <a:t>ない</a:t>
            </a:r>
            <a:r>
              <a:rPr lang="ja-JP" altLang="en-US" dirty="0" smtClean="0"/>
              <a:t>．</a:t>
            </a:r>
            <a:r>
              <a:rPr lang="en-US" altLang="ja-JP" dirty="0" smtClean="0"/>
              <a:t/>
            </a:r>
            <a:br>
              <a:rPr lang="en-US" altLang="ja-JP" dirty="0" smtClean="0"/>
            </a:br>
            <a:r>
              <a:rPr lang="ja-JP" altLang="en-US" dirty="0" smtClean="0"/>
              <a:t>教員</a:t>
            </a:r>
            <a:r>
              <a:rPr lang="ja-JP" altLang="en-US" dirty="0"/>
              <a:t>は学生を選べない．</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dirty="0"/>
              <a:t>大きな不満を抱いて</a:t>
            </a:r>
            <a:r>
              <a:rPr lang="en-US" altLang="ja-JP" sz="2800" dirty="0"/>
              <a:t>1</a:t>
            </a:r>
            <a:r>
              <a:rPr lang="ja-JP" altLang="en-US" sz="2800" dirty="0"/>
              <a:t>年を過ごしている学生の存在</a:t>
            </a:r>
            <a:r>
              <a:rPr lang="ja-JP" altLang="en-US" sz="2800" dirty="0" smtClean="0"/>
              <a:t>．</a:t>
            </a:r>
            <a:endParaRPr lang="en-US" altLang="ja-JP" sz="2800" dirty="0"/>
          </a:p>
          <a:p>
            <a:r>
              <a:rPr kumimoji="1" lang="ja-JP" altLang="en-US" sz="2800" dirty="0" smtClean="0"/>
              <a:t>教員に拒否権なし</a:t>
            </a:r>
            <a:r>
              <a:rPr lang="ja-JP" altLang="en-US" sz="2800" dirty="0" smtClean="0"/>
              <a:t>．</a:t>
            </a:r>
            <a:endParaRPr lang="en-US" altLang="ja-JP" sz="2800" dirty="0" smtClean="0"/>
          </a:p>
          <a:p>
            <a:r>
              <a:rPr lang="ja-JP" altLang="en-US" sz="2800" dirty="0" smtClean="0"/>
              <a:t>学生</a:t>
            </a:r>
            <a:r>
              <a:rPr lang="ja-JP" altLang="en-US" sz="2800" dirty="0"/>
              <a:t>を選定する権利なし</a:t>
            </a:r>
            <a:r>
              <a:rPr lang="ja-JP" altLang="en-US" sz="2800" dirty="0" smtClean="0"/>
              <a:t>．</a:t>
            </a:r>
            <a:endParaRPr kumimoji="1" lang="en-US" altLang="ja-JP" sz="2800" dirty="0" smtClean="0"/>
          </a:p>
          <a:p>
            <a:r>
              <a:rPr lang="ja-JP" altLang="en-US" sz="2600" dirty="0" smtClean="0"/>
              <a:t>教員の意思は反映されなくてよいのか。</a:t>
            </a:r>
            <a:endParaRPr lang="en-US" altLang="ja-JP" sz="26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14</a:t>
            </a:fld>
            <a:endParaRPr kumimoji="1" lang="ja-JP" altLang="en-US"/>
          </a:p>
        </p:txBody>
      </p:sp>
    </p:spTree>
    <p:extLst>
      <p:ext uri="{BB962C8B-B14F-4D97-AF65-F5344CB8AC3E}">
        <p14:creationId xmlns:p14="http://schemas.microsoft.com/office/powerpoint/2010/main" val="3254115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0531" y="116632"/>
            <a:ext cx="7704667" cy="1301006"/>
          </a:xfrm>
        </p:spPr>
        <p:txBody>
          <a:bodyPr/>
          <a:lstStyle/>
          <a:p>
            <a:r>
              <a:rPr kumimoji="1" lang="ja-JP" altLang="en-US" dirty="0" smtClean="0"/>
              <a:t>研究室と教員の研究</a:t>
            </a:r>
            <a:endParaRPr kumimoji="1" lang="ja-JP" altLang="en-US" dirty="0"/>
          </a:p>
        </p:txBody>
      </p:sp>
      <p:sp>
        <p:nvSpPr>
          <p:cNvPr id="3" name="コンテンツ プレースホルダー 2"/>
          <p:cNvSpPr>
            <a:spLocks noGrp="1"/>
          </p:cNvSpPr>
          <p:nvPr>
            <p:ph idx="1"/>
          </p:nvPr>
        </p:nvSpPr>
        <p:spPr>
          <a:xfrm>
            <a:off x="395536" y="868793"/>
            <a:ext cx="7219542" cy="5179714"/>
          </a:xfrm>
        </p:spPr>
        <p:txBody>
          <a:bodyPr>
            <a:normAutofit/>
          </a:bodyPr>
          <a:lstStyle/>
          <a:p>
            <a:r>
              <a:rPr lang="ja-JP" altLang="en-US" sz="2800" dirty="0"/>
              <a:t>研究テーマの</a:t>
            </a:r>
            <a:r>
              <a:rPr lang="ja-JP" altLang="en-US" sz="2800" dirty="0" smtClean="0"/>
              <a:t>選定</a:t>
            </a:r>
            <a:endParaRPr lang="en-US" altLang="ja-JP" sz="2800" dirty="0" smtClean="0"/>
          </a:p>
          <a:p>
            <a:pPr lvl="1"/>
            <a:r>
              <a:rPr kumimoji="1" lang="ja-JP" altLang="en-US" sz="2400" dirty="0"/>
              <a:t>教員</a:t>
            </a:r>
            <a:r>
              <a:rPr kumimoji="1" lang="ja-JP" altLang="en-US" sz="2400" dirty="0" smtClean="0"/>
              <a:t>の研究テーマから選ぶ</a:t>
            </a:r>
            <a:endParaRPr kumimoji="1" lang="en-US" altLang="ja-JP" sz="2400" dirty="0" smtClean="0"/>
          </a:p>
          <a:p>
            <a:pPr lvl="1"/>
            <a:r>
              <a:rPr lang="ja-JP" altLang="en-US" sz="2400" dirty="0"/>
              <a:t>学生</a:t>
            </a:r>
            <a:r>
              <a:rPr lang="ja-JP" altLang="en-US" sz="2400" dirty="0" smtClean="0"/>
              <a:t>の提案を受けて、相談して決めてゆく</a:t>
            </a:r>
            <a:endParaRPr lang="en-US" altLang="ja-JP" sz="2400" dirty="0" smtClean="0"/>
          </a:p>
          <a:p>
            <a:pPr lvl="1"/>
            <a:r>
              <a:rPr kumimoji="1" lang="ja-JP" altLang="en-US" sz="2400" dirty="0"/>
              <a:t>学生</a:t>
            </a:r>
            <a:r>
              <a:rPr kumimoji="1" lang="ja-JP" altLang="en-US" sz="2400" dirty="0" smtClean="0"/>
              <a:t>の提案をそのまま受け入れる。</a:t>
            </a:r>
            <a:endParaRPr kumimoji="1" lang="en-US" altLang="ja-JP" sz="2400" dirty="0" smtClean="0"/>
          </a:p>
          <a:p>
            <a:r>
              <a:rPr kumimoji="1" lang="ja-JP" altLang="en-US" sz="2800" dirty="0" smtClean="0"/>
              <a:t>テーマ選定の方針</a:t>
            </a:r>
            <a:endParaRPr kumimoji="1" lang="en-US" altLang="ja-JP" sz="2800" dirty="0" smtClean="0"/>
          </a:p>
          <a:p>
            <a:pPr lvl="1"/>
            <a:r>
              <a:rPr kumimoji="1" lang="ja-JP" altLang="en-US" sz="2400" dirty="0" smtClean="0"/>
              <a:t>学習効果の最大化</a:t>
            </a:r>
            <a:endParaRPr kumimoji="1" lang="en-US" altLang="ja-JP" sz="2400" dirty="0" smtClean="0"/>
          </a:p>
          <a:p>
            <a:pPr lvl="1"/>
            <a:r>
              <a:rPr lang="ja-JP" altLang="en-US" sz="2400" dirty="0"/>
              <a:t>継続</a:t>
            </a:r>
            <a:r>
              <a:rPr lang="ja-JP" altLang="en-US" sz="2400" dirty="0" smtClean="0"/>
              <a:t>研究</a:t>
            </a:r>
            <a:r>
              <a:rPr lang="ja-JP" altLang="en-US" sz="2400" dirty="0"/>
              <a:t>テーマ</a:t>
            </a:r>
            <a:r>
              <a:rPr lang="ja-JP" altLang="en-US" sz="2400" dirty="0" smtClean="0"/>
              <a:t>の進捗</a:t>
            </a:r>
            <a:endParaRPr lang="en-US" altLang="ja-JP" sz="2400" dirty="0" smtClean="0"/>
          </a:p>
          <a:p>
            <a:pPr lvl="1"/>
            <a:r>
              <a:rPr kumimoji="1" lang="ja-JP" altLang="en-US" sz="2400" dirty="0" smtClean="0"/>
              <a:t>早期の研究成果の公表</a:t>
            </a:r>
            <a:endParaRPr kumimoji="1" lang="en-US" altLang="ja-JP" sz="2400" dirty="0" smtClean="0"/>
          </a:p>
          <a:p>
            <a:pPr lvl="1"/>
            <a:r>
              <a:rPr lang="ja-JP" altLang="en-US" sz="2400" dirty="0" smtClean="0"/>
              <a:t>効率性</a:t>
            </a:r>
            <a:endParaRPr lang="en-US" altLang="ja-JP" sz="2400" dirty="0" smtClean="0"/>
          </a:p>
          <a:p>
            <a:r>
              <a:rPr lang="ja-JP" altLang="en-US" sz="2800" dirty="0"/>
              <a:t>学生の期待に応えているか？</a:t>
            </a:r>
          </a:p>
          <a:p>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15</a:t>
            </a:fld>
            <a:endParaRPr kumimoji="1" lang="ja-JP" altLang="en-US"/>
          </a:p>
        </p:txBody>
      </p:sp>
    </p:spTree>
    <p:extLst>
      <p:ext uri="{BB962C8B-B14F-4D97-AF65-F5344CB8AC3E}">
        <p14:creationId xmlns:p14="http://schemas.microsoft.com/office/powerpoint/2010/main" val="576932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6345754" cy="1152128"/>
          </a:xfrm>
        </p:spPr>
        <p:txBody>
          <a:bodyPr>
            <a:normAutofit fontScale="90000"/>
          </a:bodyPr>
          <a:lstStyle/>
          <a:p>
            <a:r>
              <a:rPr lang="ja-JP" altLang="en-US" dirty="0" smtClean="0"/>
              <a:t>学科としての活動その２</a:t>
            </a:r>
            <a:r>
              <a:rPr lang="en-US" altLang="ja-JP" dirty="0" smtClean="0"/>
              <a:t/>
            </a:r>
            <a:br>
              <a:rPr lang="en-US" altLang="ja-JP" dirty="0" smtClean="0"/>
            </a:br>
            <a:r>
              <a:rPr lang="en-US" altLang="ja-JP" dirty="0" smtClean="0"/>
              <a:t>JABEE</a:t>
            </a:r>
            <a:r>
              <a:rPr lang="ja-JP" altLang="en-US" dirty="0"/>
              <a:t>認定</a:t>
            </a:r>
            <a:r>
              <a:rPr lang="ja-JP" altLang="en-US" dirty="0" smtClean="0"/>
              <a:t>と技術士補資格</a:t>
            </a:r>
            <a:endParaRPr kumimoji="1" lang="ja-JP" altLang="en-US" dirty="0"/>
          </a:p>
        </p:txBody>
      </p:sp>
      <p:sp>
        <p:nvSpPr>
          <p:cNvPr id="3" name="コンテンツ プレースホルダー 2"/>
          <p:cNvSpPr>
            <a:spLocks noGrp="1"/>
          </p:cNvSpPr>
          <p:nvPr>
            <p:ph idx="1"/>
          </p:nvPr>
        </p:nvSpPr>
        <p:spPr>
          <a:xfrm>
            <a:off x="0" y="1700807"/>
            <a:ext cx="7488832" cy="4176465"/>
          </a:xfrm>
        </p:spPr>
        <p:txBody>
          <a:bodyPr>
            <a:normAutofit fontScale="92500"/>
          </a:bodyPr>
          <a:lstStyle/>
          <a:p>
            <a:pPr marL="457200" lvl="1" indent="0">
              <a:buNone/>
            </a:pPr>
            <a:r>
              <a:rPr lang="ja-JP" altLang="en-US" sz="2400" dirty="0"/>
              <a:t>学科の運営方針：</a:t>
            </a:r>
          </a:p>
          <a:p>
            <a:pPr marL="457200" lvl="1" indent="0">
              <a:buNone/>
            </a:pPr>
            <a:r>
              <a:rPr lang="en-US" altLang="ja-JP" sz="2400" dirty="0"/>
              <a:t>(1)</a:t>
            </a:r>
            <a:r>
              <a:rPr lang="ja-JP" altLang="en-US" sz="2400" dirty="0">
                <a:solidFill>
                  <a:srgbClr val="FF0000"/>
                </a:solidFill>
              </a:rPr>
              <a:t>不断の教育改善</a:t>
            </a:r>
            <a:r>
              <a:rPr lang="ja-JP" altLang="en-US" sz="2400" dirty="0"/>
              <a:t>に取り組む、</a:t>
            </a:r>
          </a:p>
          <a:p>
            <a:pPr marL="457200" lvl="1" indent="0">
              <a:buNone/>
            </a:pPr>
            <a:r>
              <a:rPr lang="en-US" altLang="ja-JP" sz="2400" dirty="0"/>
              <a:t>(2)</a:t>
            </a:r>
            <a:r>
              <a:rPr lang="ja-JP" altLang="en-US" sz="2400" dirty="0"/>
              <a:t>実務とのかかわりを常に意識し、</a:t>
            </a:r>
            <a:r>
              <a:rPr lang="ja-JP" altLang="en-US" sz="2400" dirty="0">
                <a:solidFill>
                  <a:srgbClr val="FF0000"/>
                </a:solidFill>
              </a:rPr>
              <a:t>総合性を視野に入れた研究</a:t>
            </a:r>
            <a:r>
              <a:rPr lang="ja-JP" altLang="en-US" sz="2400" dirty="0"/>
              <a:t>とそれを通じた学生の教育を行う、</a:t>
            </a:r>
          </a:p>
          <a:p>
            <a:pPr marL="457200" lvl="1" indent="0">
              <a:buNone/>
            </a:pPr>
            <a:r>
              <a:rPr lang="en-US" altLang="ja-JP" sz="2400" dirty="0"/>
              <a:t>(3)</a:t>
            </a:r>
            <a:r>
              <a:rPr lang="ja-JP" altLang="en-US" sz="2400" dirty="0">
                <a:solidFill>
                  <a:srgbClr val="FF0000"/>
                </a:solidFill>
              </a:rPr>
              <a:t>学外組織・学外専門家との連携</a:t>
            </a:r>
            <a:r>
              <a:rPr lang="ja-JP" altLang="en-US" sz="2400" dirty="0"/>
              <a:t>を通して実務的・総合的教育研究を推進すると共に、社会に貢献する、</a:t>
            </a:r>
          </a:p>
          <a:p>
            <a:pPr marL="457200" lvl="1" indent="0">
              <a:buNone/>
            </a:pPr>
            <a:r>
              <a:rPr lang="en-US" altLang="ja-JP" sz="2400" dirty="0"/>
              <a:t>(4)</a:t>
            </a:r>
            <a:r>
              <a:rPr lang="ja-JP" altLang="en-US" sz="2400" dirty="0"/>
              <a:t>教育と研究の両面で</a:t>
            </a:r>
            <a:r>
              <a:rPr lang="ja-JP" altLang="en-US" sz="2400" dirty="0">
                <a:solidFill>
                  <a:srgbClr val="FF0000"/>
                </a:solidFill>
              </a:rPr>
              <a:t>教職員間の連携</a:t>
            </a:r>
            <a:r>
              <a:rPr lang="ja-JP" altLang="en-US" sz="2400" dirty="0"/>
              <a:t>を効果的に行う、</a:t>
            </a:r>
          </a:p>
          <a:p>
            <a:pPr marL="457200" lvl="1" indent="0">
              <a:buNone/>
            </a:pPr>
            <a:r>
              <a:rPr lang="en-US" altLang="ja-JP" sz="2400" dirty="0"/>
              <a:t>(5)</a:t>
            </a:r>
            <a:r>
              <a:rPr lang="ja-JP" altLang="en-US" sz="2400" dirty="0"/>
              <a:t>別に定める</a:t>
            </a:r>
            <a:r>
              <a:rPr lang="ja-JP" altLang="en-US" sz="2400" dirty="0">
                <a:solidFill>
                  <a:srgbClr val="FF0000"/>
                </a:solidFill>
              </a:rPr>
              <a:t>学科・専攻の将来構想</a:t>
            </a:r>
            <a:r>
              <a:rPr lang="ja-JP" altLang="en-US" sz="2400" dirty="0"/>
              <a:t>ができるだけ円滑に達成できるように各自の役割を遂行する。</a:t>
            </a:r>
          </a:p>
          <a:p>
            <a:pPr lvl="1"/>
            <a:endParaRPr lang="en-US" altLang="ja-JP" sz="24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16</a:t>
            </a:fld>
            <a:endParaRPr kumimoji="1" lang="ja-JP" altLang="en-US"/>
          </a:p>
        </p:txBody>
      </p:sp>
    </p:spTree>
    <p:extLst>
      <p:ext uri="{BB962C8B-B14F-4D97-AF65-F5344CB8AC3E}">
        <p14:creationId xmlns:p14="http://schemas.microsoft.com/office/powerpoint/2010/main" val="368606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5616624" cy="1656184"/>
          </a:xfrm>
        </p:spPr>
        <p:txBody>
          <a:bodyPr>
            <a:normAutofit fontScale="90000"/>
          </a:bodyPr>
          <a:lstStyle/>
          <a:p>
            <a:r>
              <a:rPr lang="ja-JP" altLang="en-US" dirty="0" smtClean="0"/>
              <a:t>学科としての活動その２</a:t>
            </a:r>
            <a:r>
              <a:rPr lang="en-US" altLang="ja-JP" dirty="0" smtClean="0"/>
              <a:t/>
            </a:r>
            <a:br>
              <a:rPr lang="en-US" altLang="ja-JP" dirty="0" smtClean="0"/>
            </a:br>
            <a:r>
              <a:rPr lang="en-US" altLang="ja-JP" dirty="0" smtClean="0"/>
              <a:t>JABEE</a:t>
            </a:r>
            <a:r>
              <a:rPr lang="ja-JP" altLang="en-US" dirty="0"/>
              <a:t>認定</a:t>
            </a:r>
            <a:r>
              <a:rPr lang="ja-JP" altLang="en-US" dirty="0" smtClean="0"/>
              <a:t>と</a:t>
            </a:r>
            <a:r>
              <a:rPr lang="en-US" altLang="ja-JP" dirty="0" smtClean="0"/>
              <a:t/>
            </a:r>
            <a:br>
              <a:rPr lang="en-US" altLang="ja-JP" dirty="0" smtClean="0"/>
            </a:br>
            <a:r>
              <a:rPr lang="ja-JP" altLang="en-US" dirty="0" smtClean="0"/>
              <a:t>技術士補資格</a:t>
            </a:r>
            <a:endParaRPr kumimoji="1" lang="ja-JP" altLang="en-US" dirty="0"/>
          </a:p>
        </p:txBody>
      </p:sp>
      <p:sp>
        <p:nvSpPr>
          <p:cNvPr id="3" name="コンテンツ プレースホルダー 2"/>
          <p:cNvSpPr>
            <a:spLocks noGrp="1"/>
          </p:cNvSpPr>
          <p:nvPr>
            <p:ph idx="1"/>
          </p:nvPr>
        </p:nvSpPr>
        <p:spPr>
          <a:xfrm>
            <a:off x="611560" y="2060848"/>
            <a:ext cx="6696744" cy="4345640"/>
          </a:xfrm>
        </p:spPr>
        <p:txBody>
          <a:bodyPr>
            <a:normAutofit/>
          </a:bodyPr>
          <a:lstStyle/>
          <a:p>
            <a:pPr marL="457200" lvl="1" indent="0">
              <a:buNone/>
            </a:pPr>
            <a:r>
              <a:rPr lang="ja-JP" altLang="en-US" sz="2400" dirty="0" smtClean="0"/>
              <a:t>教員に対する成果</a:t>
            </a:r>
            <a:endParaRPr lang="en-US" altLang="ja-JP" sz="2400" dirty="0" smtClean="0"/>
          </a:p>
          <a:p>
            <a:pPr lvl="1"/>
            <a:r>
              <a:rPr lang="ja-JP" altLang="en-US" sz="2400" dirty="0" smtClean="0"/>
              <a:t>学科の教育プログラムという意識醸成</a:t>
            </a:r>
            <a:endParaRPr lang="en-US" altLang="ja-JP" sz="2400" dirty="0" smtClean="0"/>
          </a:p>
          <a:p>
            <a:pPr lvl="1"/>
            <a:r>
              <a:rPr lang="ja-JP" altLang="en-US" sz="2400" dirty="0"/>
              <a:t>科目</a:t>
            </a:r>
            <a:r>
              <a:rPr lang="ja-JP" altLang="en-US" sz="2400" dirty="0" smtClean="0"/>
              <a:t>は教員のものではないという意識改革</a:t>
            </a:r>
            <a:endParaRPr lang="en-US" altLang="ja-JP" sz="2400" dirty="0" smtClean="0"/>
          </a:p>
          <a:p>
            <a:pPr lvl="1"/>
            <a:r>
              <a:rPr lang="ja-JP" altLang="en-US" sz="2400" dirty="0"/>
              <a:t>外部</a:t>
            </a:r>
            <a:r>
              <a:rPr lang="ja-JP" altLang="en-US" sz="2400" dirty="0" smtClean="0"/>
              <a:t>の目にさらされているという意識</a:t>
            </a:r>
            <a:endParaRPr lang="en-US" altLang="ja-JP" sz="2400" dirty="0" smtClean="0"/>
          </a:p>
          <a:p>
            <a:pPr lvl="1"/>
            <a:r>
              <a:rPr lang="ja-JP" altLang="en-US" sz="2400" dirty="0"/>
              <a:t>学生</a:t>
            </a:r>
            <a:r>
              <a:rPr lang="ja-JP" altLang="en-US" sz="2400" dirty="0" smtClean="0"/>
              <a:t>と</a:t>
            </a:r>
            <a:r>
              <a:rPr lang="ja-JP" altLang="en-US" sz="2400" dirty="0"/>
              <a:t>共</a:t>
            </a:r>
            <a:r>
              <a:rPr lang="ja-JP" altLang="en-US" sz="2400" dirty="0" smtClean="0"/>
              <a:t>に教育をより良くしようとする意識</a:t>
            </a:r>
            <a:endParaRPr lang="en-US" altLang="ja-JP" sz="2400" dirty="0" smtClean="0"/>
          </a:p>
          <a:p>
            <a:pPr lvl="1"/>
            <a:r>
              <a:rPr lang="ja-JP" altLang="en-US" sz="2400" dirty="0" smtClean="0"/>
              <a:t>カリキュラム調整という概念の学内での広がり</a:t>
            </a:r>
            <a:endParaRPr lang="en-US" altLang="ja-JP" sz="24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17</a:t>
            </a:fld>
            <a:endParaRPr kumimoji="1" lang="ja-JP" altLang="en-US"/>
          </a:p>
        </p:txBody>
      </p:sp>
    </p:spTree>
    <p:extLst>
      <p:ext uri="{BB962C8B-B14F-4D97-AF65-F5344CB8AC3E}">
        <p14:creationId xmlns:p14="http://schemas.microsoft.com/office/powerpoint/2010/main" val="1637373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5616624" cy="1656184"/>
          </a:xfrm>
        </p:spPr>
        <p:txBody>
          <a:bodyPr>
            <a:normAutofit fontScale="90000"/>
          </a:bodyPr>
          <a:lstStyle/>
          <a:p>
            <a:r>
              <a:rPr lang="ja-JP" altLang="en-US" dirty="0" smtClean="0"/>
              <a:t>学科としての活動その２</a:t>
            </a:r>
            <a:r>
              <a:rPr lang="en-US" altLang="ja-JP" dirty="0" smtClean="0"/>
              <a:t/>
            </a:r>
            <a:br>
              <a:rPr lang="en-US" altLang="ja-JP" dirty="0" smtClean="0"/>
            </a:br>
            <a:r>
              <a:rPr lang="en-US" altLang="ja-JP" dirty="0" smtClean="0"/>
              <a:t>JABEE</a:t>
            </a:r>
            <a:r>
              <a:rPr lang="ja-JP" altLang="en-US" dirty="0"/>
              <a:t>認定</a:t>
            </a:r>
            <a:r>
              <a:rPr lang="ja-JP" altLang="en-US" dirty="0" smtClean="0"/>
              <a:t>と</a:t>
            </a:r>
            <a:r>
              <a:rPr lang="en-US" altLang="ja-JP" dirty="0" smtClean="0"/>
              <a:t/>
            </a:r>
            <a:br>
              <a:rPr lang="en-US" altLang="ja-JP" dirty="0" smtClean="0"/>
            </a:br>
            <a:r>
              <a:rPr lang="ja-JP" altLang="en-US" dirty="0" smtClean="0"/>
              <a:t>技術士捕資格</a:t>
            </a:r>
            <a:endParaRPr kumimoji="1" lang="ja-JP" altLang="en-US" dirty="0"/>
          </a:p>
        </p:txBody>
      </p:sp>
      <p:sp>
        <p:nvSpPr>
          <p:cNvPr id="3" name="コンテンツ プレースホルダー 2"/>
          <p:cNvSpPr>
            <a:spLocks noGrp="1"/>
          </p:cNvSpPr>
          <p:nvPr>
            <p:ph idx="1"/>
          </p:nvPr>
        </p:nvSpPr>
        <p:spPr>
          <a:xfrm>
            <a:off x="596527" y="2060848"/>
            <a:ext cx="6696744" cy="3600400"/>
          </a:xfrm>
        </p:spPr>
        <p:txBody>
          <a:bodyPr>
            <a:normAutofit/>
          </a:bodyPr>
          <a:lstStyle/>
          <a:p>
            <a:pPr marL="457200" lvl="1" indent="0">
              <a:buNone/>
            </a:pPr>
            <a:r>
              <a:rPr lang="ja-JP" altLang="en-US" sz="2400" dirty="0" smtClean="0"/>
              <a:t>課題</a:t>
            </a:r>
            <a:endParaRPr lang="en-US" altLang="ja-JP" sz="2400" dirty="0" smtClean="0"/>
          </a:p>
          <a:p>
            <a:pPr lvl="1"/>
            <a:r>
              <a:rPr lang="ja-JP" altLang="en-US" sz="2400" dirty="0"/>
              <a:t>積極的</a:t>
            </a:r>
            <a:r>
              <a:rPr lang="ja-JP" altLang="en-US" sz="2400" dirty="0" smtClean="0"/>
              <a:t>な</a:t>
            </a:r>
            <a:r>
              <a:rPr lang="ja-JP" altLang="en-US" sz="2400" dirty="0"/>
              <a:t>教員</a:t>
            </a:r>
            <a:r>
              <a:rPr lang="ja-JP" altLang="en-US" sz="2400" dirty="0" smtClean="0"/>
              <a:t>と，消極的な教員</a:t>
            </a:r>
            <a:endParaRPr lang="en-US" altLang="ja-JP" sz="2400" dirty="0" smtClean="0"/>
          </a:p>
          <a:p>
            <a:pPr lvl="1"/>
            <a:r>
              <a:rPr lang="ja-JP" altLang="en-US" sz="2400" dirty="0" smtClean="0"/>
              <a:t>負</a:t>
            </a:r>
            <a:r>
              <a:rPr lang="ja-JP" altLang="en-US" sz="2400" dirty="0"/>
              <a:t>荷</a:t>
            </a:r>
            <a:r>
              <a:rPr lang="ja-JP" altLang="en-US" sz="2400" dirty="0" smtClean="0"/>
              <a:t>が特定の</a:t>
            </a:r>
            <a:r>
              <a:rPr lang="ja-JP" altLang="en-US" sz="2400" dirty="0"/>
              <a:t>教員</a:t>
            </a:r>
            <a:r>
              <a:rPr lang="ja-JP" altLang="en-US" sz="2400" dirty="0" smtClean="0"/>
              <a:t>に集中→しかし，一度はそれを経験することも貴重</a:t>
            </a:r>
            <a:endParaRPr lang="en-US" altLang="ja-JP" sz="2400" dirty="0" smtClean="0"/>
          </a:p>
          <a:p>
            <a:pPr lvl="1"/>
            <a:r>
              <a:rPr lang="ja-JP" altLang="en-US" sz="2400" dirty="0" smtClean="0"/>
              <a:t>形式</a:t>
            </a:r>
            <a:r>
              <a:rPr lang="ja-JP" altLang="en-US" sz="2400" dirty="0"/>
              <a:t>主義</a:t>
            </a:r>
            <a:r>
              <a:rPr lang="ja-JP" altLang="en-US" sz="2400" dirty="0" smtClean="0"/>
              <a:t>に陥る危険は常に存在</a:t>
            </a:r>
            <a:endParaRPr lang="en-US" altLang="ja-JP" sz="2400" dirty="0" smtClean="0"/>
          </a:p>
          <a:p>
            <a:pPr lvl="1"/>
            <a:r>
              <a:rPr lang="ja-JP" altLang="en-US" sz="2400" dirty="0" smtClean="0"/>
              <a:t>技術士補の資格は</a:t>
            </a:r>
            <a:r>
              <a:rPr lang="ja-JP" altLang="en-US" sz="2400" dirty="0"/>
              <a:t>真</a:t>
            </a:r>
            <a:r>
              <a:rPr lang="ja-JP" altLang="en-US" sz="2400" dirty="0" smtClean="0"/>
              <a:t>の実力を反映しているか？本当は受験させると良い．</a:t>
            </a:r>
            <a:endParaRPr lang="en-US" altLang="ja-JP" sz="24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18</a:t>
            </a:fld>
            <a:endParaRPr kumimoji="1" lang="ja-JP" altLang="en-US"/>
          </a:p>
        </p:txBody>
      </p:sp>
    </p:spTree>
    <p:extLst>
      <p:ext uri="{BB962C8B-B14F-4D97-AF65-F5344CB8AC3E}">
        <p14:creationId xmlns:p14="http://schemas.microsoft.com/office/powerpoint/2010/main" val="1242337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5616624" cy="1656184"/>
          </a:xfrm>
        </p:spPr>
        <p:txBody>
          <a:bodyPr>
            <a:normAutofit fontScale="90000"/>
          </a:bodyPr>
          <a:lstStyle/>
          <a:p>
            <a:r>
              <a:rPr lang="ja-JP" altLang="en-US" dirty="0" smtClean="0"/>
              <a:t>学科としての活動その２</a:t>
            </a:r>
            <a:r>
              <a:rPr lang="en-US" altLang="ja-JP" dirty="0" smtClean="0"/>
              <a:t/>
            </a:r>
            <a:br>
              <a:rPr lang="en-US" altLang="ja-JP" dirty="0" smtClean="0"/>
            </a:br>
            <a:r>
              <a:rPr lang="en-US" altLang="ja-JP" dirty="0" smtClean="0"/>
              <a:t>JABEE</a:t>
            </a:r>
            <a:r>
              <a:rPr lang="ja-JP" altLang="en-US" dirty="0"/>
              <a:t>認定</a:t>
            </a:r>
            <a:r>
              <a:rPr lang="ja-JP" altLang="en-US" dirty="0" smtClean="0"/>
              <a:t>と</a:t>
            </a:r>
            <a:r>
              <a:rPr lang="en-US" altLang="ja-JP" dirty="0" smtClean="0"/>
              <a:t/>
            </a:r>
            <a:br>
              <a:rPr lang="en-US" altLang="ja-JP" dirty="0" smtClean="0"/>
            </a:br>
            <a:r>
              <a:rPr lang="ja-JP" altLang="en-US" dirty="0" smtClean="0"/>
              <a:t>技術士捕資格</a:t>
            </a:r>
            <a:endParaRPr kumimoji="1" lang="ja-JP" altLang="en-US" dirty="0"/>
          </a:p>
        </p:txBody>
      </p:sp>
      <p:sp>
        <p:nvSpPr>
          <p:cNvPr id="3" name="コンテンツ プレースホルダー 2"/>
          <p:cNvSpPr>
            <a:spLocks noGrp="1"/>
          </p:cNvSpPr>
          <p:nvPr>
            <p:ph idx="1"/>
          </p:nvPr>
        </p:nvSpPr>
        <p:spPr>
          <a:xfrm>
            <a:off x="611560" y="2420888"/>
            <a:ext cx="6696744" cy="3600400"/>
          </a:xfrm>
        </p:spPr>
        <p:txBody>
          <a:bodyPr>
            <a:normAutofit fontScale="85000" lnSpcReduction="10000"/>
          </a:bodyPr>
          <a:lstStyle/>
          <a:p>
            <a:pPr marL="457200" lvl="1" indent="0">
              <a:buNone/>
            </a:pPr>
            <a:r>
              <a:rPr lang="ja-JP" altLang="en-US" sz="2400" dirty="0" smtClean="0"/>
              <a:t>全学へ向けた提言</a:t>
            </a:r>
            <a:endParaRPr lang="en-US" altLang="ja-JP" sz="2400" dirty="0" smtClean="0"/>
          </a:p>
          <a:p>
            <a:pPr lvl="1"/>
            <a:r>
              <a:rPr lang="ja-JP" altLang="en-US" sz="2400" dirty="0" smtClean="0"/>
              <a:t>外部評価は一応，システム化されている．</a:t>
            </a:r>
            <a:endParaRPr lang="en-US" altLang="ja-JP" sz="2400" dirty="0" smtClean="0"/>
          </a:p>
          <a:p>
            <a:pPr lvl="1"/>
            <a:r>
              <a:rPr lang="ja-JP" altLang="en-US" sz="2400" dirty="0" smtClean="0"/>
              <a:t>しかし，学科単位の教育プログラムの点検という意味の外部評価は？</a:t>
            </a:r>
            <a:endParaRPr lang="en-US" altLang="ja-JP" sz="2400" dirty="0" smtClean="0"/>
          </a:p>
          <a:p>
            <a:pPr lvl="1"/>
            <a:r>
              <a:rPr lang="ja-JP" altLang="en-US" sz="2400" dirty="0" smtClean="0"/>
              <a:t>「</a:t>
            </a:r>
            <a:r>
              <a:rPr lang="ja-JP" altLang="en-US" sz="2400" dirty="0"/>
              <a:t>技術士の資格は私たちの分野では重要でない</a:t>
            </a:r>
            <a:r>
              <a:rPr lang="ja-JP" altLang="en-US" sz="2400" dirty="0" smtClean="0"/>
              <a:t>」という意見にはうなずける部分もある．</a:t>
            </a:r>
            <a:endParaRPr lang="en-US" altLang="ja-JP" sz="2400" dirty="0" smtClean="0"/>
          </a:p>
          <a:p>
            <a:pPr lvl="1"/>
            <a:r>
              <a:rPr lang="ja-JP" altLang="en-US" sz="2400" dirty="0" smtClean="0"/>
              <a:t>しかし，外部評価が不要ということは言えないのでは？</a:t>
            </a:r>
            <a:endParaRPr lang="en-US" altLang="ja-JP" sz="2400" dirty="0" smtClean="0"/>
          </a:p>
          <a:p>
            <a:pPr lvl="1"/>
            <a:r>
              <a:rPr lang="en-US" altLang="ja-JP" sz="2400" dirty="0" smtClean="0"/>
              <a:t>JABEE</a:t>
            </a:r>
            <a:r>
              <a:rPr lang="ja-JP" altLang="en-US" sz="2400" dirty="0" err="1" smtClean="0"/>
              <a:t>でなく</a:t>
            </a:r>
            <a:r>
              <a:rPr lang="ja-JP" altLang="en-US" sz="2400" dirty="0" smtClean="0"/>
              <a:t>ともよいから，外部評価を！（でも存在するシステムに乗っかるのが一番簡単かも）</a:t>
            </a:r>
            <a:endParaRPr lang="en-US" altLang="ja-JP" sz="24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19</a:t>
            </a:fld>
            <a:endParaRPr kumimoji="1" lang="ja-JP" altLang="en-US"/>
          </a:p>
        </p:txBody>
      </p:sp>
    </p:spTree>
    <p:extLst>
      <p:ext uri="{BB962C8B-B14F-4D97-AF65-F5344CB8AC3E}">
        <p14:creationId xmlns:p14="http://schemas.microsoft.com/office/powerpoint/2010/main" val="4117698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6336704" cy="1656184"/>
          </a:xfrm>
        </p:spPr>
        <p:txBody>
          <a:bodyPr>
            <a:normAutofit fontScale="90000"/>
          </a:bodyPr>
          <a:lstStyle/>
          <a:p>
            <a:r>
              <a:rPr lang="ja-JP" altLang="en-US" dirty="0" smtClean="0"/>
              <a:t>教員としての活動事例</a:t>
            </a:r>
            <a:r>
              <a:rPr lang="en-US" altLang="ja-JP" dirty="0" smtClean="0"/>
              <a:t/>
            </a:r>
            <a:br>
              <a:rPr lang="en-US" altLang="ja-JP" dirty="0" smtClean="0"/>
            </a:br>
            <a:r>
              <a:rPr lang="ja-JP" altLang="en-US" dirty="0"/>
              <a:t>研究室の範囲を超えた</a:t>
            </a:r>
            <a:r>
              <a:rPr lang="ja-JP" altLang="en-US" dirty="0" smtClean="0"/>
              <a:t>活動</a:t>
            </a:r>
            <a:r>
              <a:rPr lang="en-US" altLang="ja-JP" dirty="0" smtClean="0"/>
              <a:t/>
            </a:r>
            <a:br>
              <a:rPr lang="en-US" altLang="ja-JP" dirty="0" smtClean="0"/>
            </a:br>
            <a:r>
              <a:rPr lang="ja-JP" altLang="en-US" dirty="0" smtClean="0"/>
              <a:t>大学外での研修プログラム</a:t>
            </a:r>
            <a:endParaRPr kumimoji="1" lang="ja-JP" altLang="en-US" dirty="0"/>
          </a:p>
        </p:txBody>
      </p:sp>
      <p:sp>
        <p:nvSpPr>
          <p:cNvPr id="3" name="コンテンツ プレースホルダー 2"/>
          <p:cNvSpPr>
            <a:spLocks noGrp="1"/>
          </p:cNvSpPr>
          <p:nvPr>
            <p:ph idx="1"/>
          </p:nvPr>
        </p:nvSpPr>
        <p:spPr>
          <a:xfrm>
            <a:off x="611560" y="1916832"/>
            <a:ext cx="6696744" cy="4104456"/>
          </a:xfrm>
        </p:spPr>
        <p:txBody>
          <a:bodyPr>
            <a:normAutofit fontScale="70000" lnSpcReduction="20000"/>
          </a:bodyPr>
          <a:lstStyle/>
          <a:p>
            <a:pPr lvl="1"/>
            <a:endParaRPr lang="ja-JP" altLang="en-US" sz="2400" dirty="0"/>
          </a:p>
          <a:p>
            <a:pPr lvl="1"/>
            <a:r>
              <a:rPr lang="ja-JP" altLang="en-US" sz="2400" dirty="0"/>
              <a:t>海外インターンシップ派遣（大学主催　国際センター）</a:t>
            </a:r>
            <a:endParaRPr lang="en-US" altLang="ja-JP" sz="2400" dirty="0"/>
          </a:p>
          <a:p>
            <a:pPr lvl="1"/>
            <a:r>
              <a:rPr lang="ja-JP" altLang="en-US" sz="2400" dirty="0" smtClean="0"/>
              <a:t>ネパール</a:t>
            </a:r>
            <a:r>
              <a:rPr lang="ja-JP" altLang="en-US" sz="2400" dirty="0"/>
              <a:t>建築・都市環境フィールド研修　（環境学部 主催</a:t>
            </a:r>
            <a:r>
              <a:rPr lang="ja-JP" altLang="en-US" sz="2400" dirty="0" smtClean="0"/>
              <a:t>）</a:t>
            </a:r>
            <a:endParaRPr lang="en-US" altLang="ja-JP" sz="2400" dirty="0" smtClean="0"/>
          </a:p>
          <a:p>
            <a:pPr lvl="1"/>
            <a:r>
              <a:rPr lang="ja-JP" altLang="en-US" sz="2400" dirty="0" smtClean="0"/>
              <a:t>オーストラリア</a:t>
            </a:r>
            <a:r>
              <a:rPr lang="ja-JP" altLang="en-US" sz="2400" dirty="0"/>
              <a:t>熱帯雨林復元フィールド研修　（環境学部 主催</a:t>
            </a:r>
            <a:r>
              <a:rPr lang="ja-JP" altLang="en-US" sz="2400" dirty="0" smtClean="0"/>
              <a:t>）</a:t>
            </a:r>
            <a:endParaRPr lang="en-US" altLang="ja-JP" sz="2400" dirty="0" smtClean="0"/>
          </a:p>
          <a:p>
            <a:pPr lvl="1"/>
            <a:r>
              <a:rPr lang="ja-JP" altLang="en-US" sz="2400" dirty="0"/>
              <a:t>日中共同沙漠緑化フィールド研修　（環境学部 主催</a:t>
            </a:r>
            <a:r>
              <a:rPr lang="ja-JP" altLang="en-US" sz="2400" dirty="0" smtClean="0"/>
              <a:t>）</a:t>
            </a:r>
            <a:endParaRPr lang="en-US" altLang="ja-JP" sz="2400" dirty="0" smtClean="0"/>
          </a:p>
          <a:p>
            <a:pPr lvl="1"/>
            <a:r>
              <a:rPr lang="ja-JP" altLang="en-US" sz="2400" dirty="0"/>
              <a:t>フィジー諸島における自然体験実習　（知識工学部 主催</a:t>
            </a:r>
            <a:r>
              <a:rPr lang="ja-JP" altLang="en-US" sz="2400" dirty="0" smtClean="0"/>
              <a:t>）</a:t>
            </a:r>
            <a:endParaRPr lang="en-US" altLang="ja-JP" sz="2400" dirty="0" smtClean="0"/>
          </a:p>
          <a:p>
            <a:pPr lvl="1"/>
            <a:r>
              <a:rPr lang="ja-JP" altLang="en-US" sz="2400" dirty="0"/>
              <a:t>ボルネオ島自然体験実習　（知識工学部 主催</a:t>
            </a:r>
            <a:r>
              <a:rPr lang="ja-JP" altLang="en-US" sz="2400" dirty="0" smtClean="0"/>
              <a:t>）</a:t>
            </a:r>
            <a:endParaRPr lang="en-US" altLang="ja-JP" sz="2400" dirty="0" smtClean="0"/>
          </a:p>
          <a:p>
            <a:pPr lvl="1"/>
            <a:r>
              <a:rPr lang="ja-JP" altLang="en-US" sz="2400" dirty="0"/>
              <a:t>ハワイ火山見学　（知識工学部 主催</a:t>
            </a:r>
            <a:r>
              <a:rPr lang="ja-JP" altLang="en-US" sz="2400" dirty="0" smtClean="0"/>
              <a:t>）</a:t>
            </a:r>
            <a:endParaRPr lang="en-US" altLang="ja-JP" sz="2400" dirty="0" smtClean="0"/>
          </a:p>
          <a:p>
            <a:pPr lvl="1"/>
            <a:r>
              <a:rPr lang="ja-JP" altLang="en-US" sz="2400" dirty="0"/>
              <a:t>ニュージーランド幼児教育研修　（人間科学部 主催</a:t>
            </a:r>
            <a:r>
              <a:rPr lang="ja-JP" altLang="en-US" sz="2400" dirty="0" smtClean="0"/>
              <a:t>）</a:t>
            </a:r>
            <a:endParaRPr lang="en-US" altLang="ja-JP" sz="2400" dirty="0"/>
          </a:p>
          <a:p>
            <a:pPr lvl="1"/>
            <a:r>
              <a:rPr lang="ja-JP" altLang="en-US" sz="2400" dirty="0"/>
              <a:t>「世界の都市」 ─ ヨーロッパ編　（都市生活学部 主催</a:t>
            </a:r>
            <a:r>
              <a:rPr lang="ja-JP" altLang="en-US" sz="2400" dirty="0" smtClean="0"/>
              <a:t>）</a:t>
            </a:r>
            <a:endParaRPr lang="en-US" altLang="ja-JP" sz="2400" dirty="0" smtClean="0"/>
          </a:p>
          <a:p>
            <a:pPr lvl="1"/>
            <a:r>
              <a:rPr lang="ja-JP" altLang="en-US" sz="2400" dirty="0"/>
              <a:t>カーティン大学 英語研修　（共通教育部 主催</a:t>
            </a:r>
            <a:r>
              <a:rPr lang="ja-JP" altLang="en-US" sz="2400" dirty="0" smtClean="0"/>
              <a:t>）</a:t>
            </a:r>
            <a:endParaRPr lang="en-US" altLang="ja-JP" sz="24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2</a:t>
            </a:fld>
            <a:endParaRPr kumimoji="1" lang="ja-JP" altLang="en-US"/>
          </a:p>
        </p:txBody>
      </p:sp>
    </p:spTree>
    <p:extLst>
      <p:ext uri="{BB962C8B-B14F-4D97-AF65-F5344CB8AC3E}">
        <p14:creationId xmlns:p14="http://schemas.microsoft.com/office/powerpoint/2010/main" val="1750373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6048672" cy="1656184"/>
          </a:xfrm>
        </p:spPr>
        <p:txBody>
          <a:bodyPr>
            <a:normAutofit/>
          </a:bodyPr>
          <a:lstStyle/>
          <a:p>
            <a:r>
              <a:rPr lang="ja-JP" altLang="en-US" dirty="0"/>
              <a:t>学部</a:t>
            </a:r>
            <a:r>
              <a:rPr lang="ja-JP" altLang="en-US" dirty="0" smtClean="0"/>
              <a:t>としての活動を</a:t>
            </a:r>
            <a:r>
              <a:rPr lang="en-US" altLang="ja-JP" dirty="0" smtClean="0"/>
              <a:t/>
            </a:r>
            <a:br>
              <a:rPr lang="en-US" altLang="ja-JP" dirty="0" smtClean="0"/>
            </a:br>
            <a:r>
              <a:rPr lang="ja-JP" altLang="en-US" dirty="0" smtClean="0"/>
              <a:t>考える</a:t>
            </a:r>
            <a:endParaRPr kumimoji="1" lang="ja-JP" altLang="en-US" dirty="0"/>
          </a:p>
        </p:txBody>
      </p:sp>
      <p:sp>
        <p:nvSpPr>
          <p:cNvPr id="3" name="コンテンツ プレースホルダー 2"/>
          <p:cNvSpPr>
            <a:spLocks noGrp="1"/>
          </p:cNvSpPr>
          <p:nvPr>
            <p:ph idx="1"/>
          </p:nvPr>
        </p:nvSpPr>
        <p:spPr>
          <a:xfrm>
            <a:off x="251520" y="1847015"/>
            <a:ext cx="7083029" cy="4176464"/>
          </a:xfrm>
        </p:spPr>
        <p:txBody>
          <a:bodyPr>
            <a:normAutofit/>
          </a:bodyPr>
          <a:lstStyle/>
          <a:p>
            <a:pPr lvl="1"/>
            <a:r>
              <a:rPr lang="ja-JP" altLang="en-US" sz="2800" dirty="0" smtClean="0"/>
              <a:t>学科の前に学部という意識は重要か？</a:t>
            </a:r>
            <a:endParaRPr lang="en-US" altLang="ja-JP" sz="2800" dirty="0" smtClean="0"/>
          </a:p>
          <a:p>
            <a:pPr lvl="1"/>
            <a:r>
              <a:rPr lang="ja-JP" altLang="en-US" sz="2800" dirty="0"/>
              <a:t>重要</a:t>
            </a:r>
            <a:r>
              <a:rPr lang="ja-JP" altLang="en-US" sz="2800" dirty="0" smtClean="0"/>
              <a:t>であるなら</a:t>
            </a:r>
            <a:endParaRPr lang="en-US" altLang="ja-JP" sz="2800" dirty="0" smtClean="0"/>
          </a:p>
          <a:p>
            <a:pPr lvl="2"/>
            <a:r>
              <a:rPr lang="ja-JP" altLang="en-US" sz="2800" dirty="0"/>
              <a:t>学部</a:t>
            </a:r>
            <a:r>
              <a:rPr lang="ja-JP" altLang="en-US" sz="2800" dirty="0" smtClean="0"/>
              <a:t>としてのポリシーは不可欠</a:t>
            </a:r>
            <a:endParaRPr lang="en-US" altLang="ja-JP" sz="2800" dirty="0" smtClean="0"/>
          </a:p>
          <a:p>
            <a:pPr lvl="2"/>
            <a:r>
              <a:rPr lang="ja-JP" altLang="en-US" sz="2800" dirty="0"/>
              <a:t>ポリシ</a:t>
            </a:r>
            <a:r>
              <a:rPr lang="ja-JP" altLang="en-US" sz="2800" dirty="0" smtClean="0"/>
              <a:t>ーの下での施策</a:t>
            </a:r>
            <a:endParaRPr lang="en-US" altLang="ja-JP" sz="2800" dirty="0" smtClean="0"/>
          </a:p>
          <a:p>
            <a:pPr lvl="2"/>
            <a:r>
              <a:rPr lang="ja-JP" altLang="en-US" sz="2800" dirty="0" smtClean="0"/>
              <a:t>施策を推進する際の行動原則</a:t>
            </a:r>
            <a:endParaRPr lang="en-US" altLang="ja-JP" sz="2800" dirty="0" smtClean="0"/>
          </a:p>
          <a:p>
            <a:pPr lvl="2"/>
            <a:r>
              <a:rPr lang="ja-JP" altLang="en-US" sz="2800" dirty="0"/>
              <a:t>学科</a:t>
            </a:r>
            <a:r>
              <a:rPr lang="ja-JP" altLang="en-US" sz="2800" dirty="0" smtClean="0"/>
              <a:t>という小集団の個別意識の呪縛からの解放</a:t>
            </a:r>
            <a:endParaRPr lang="en-US" altLang="ja-JP" sz="2800" dirty="0" smtClean="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20</a:t>
            </a:fld>
            <a:endParaRPr kumimoji="1" lang="ja-JP" altLang="en-US"/>
          </a:p>
        </p:txBody>
      </p:sp>
    </p:spTree>
    <p:extLst>
      <p:ext uri="{BB962C8B-B14F-4D97-AF65-F5344CB8AC3E}">
        <p14:creationId xmlns:p14="http://schemas.microsoft.com/office/powerpoint/2010/main" val="3130803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補足資料</a:t>
            </a:r>
            <a:endParaRPr kumimoji="1" lang="ja-JP" altLang="en-US" dirty="0"/>
          </a:p>
        </p:txBody>
      </p:sp>
    </p:spTree>
    <p:extLst>
      <p:ext uri="{BB962C8B-B14F-4D97-AF65-F5344CB8AC3E}">
        <p14:creationId xmlns:p14="http://schemas.microsoft.com/office/powerpoint/2010/main" val="1664278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行動原則に関係するメモ</a:t>
            </a:r>
            <a:endParaRPr kumimoji="1" lang="ja-JP" altLang="en-US" dirty="0"/>
          </a:p>
        </p:txBody>
      </p:sp>
      <p:sp>
        <p:nvSpPr>
          <p:cNvPr id="3" name="コンテンツ プレースホルダー 2"/>
          <p:cNvSpPr>
            <a:spLocks noGrp="1"/>
          </p:cNvSpPr>
          <p:nvPr>
            <p:ph idx="1"/>
          </p:nvPr>
        </p:nvSpPr>
        <p:spPr/>
        <p:txBody>
          <a:bodyPr/>
          <a:lstStyle/>
          <a:p>
            <a:r>
              <a:rPr lang="ja-JP" altLang="en-US" sz="2400" dirty="0"/>
              <a:t>３つの</a:t>
            </a:r>
            <a:r>
              <a:rPr lang="ja-JP" altLang="en-US" sz="2400" dirty="0" smtClean="0"/>
              <a:t>人間像</a:t>
            </a:r>
            <a:endParaRPr lang="en-US" altLang="ja-JP" sz="2400" dirty="0" smtClean="0"/>
          </a:p>
          <a:p>
            <a:pPr marL="0" indent="0">
              <a:buNone/>
            </a:pPr>
            <a:r>
              <a:rPr lang="ja-JP" altLang="en-US" sz="2400" dirty="0"/>
              <a:t>　</a:t>
            </a:r>
            <a:r>
              <a:rPr lang="ja-JP" altLang="en-US" sz="2400" dirty="0" smtClean="0"/>
              <a:t>（</a:t>
            </a:r>
            <a:r>
              <a:rPr lang="ja-JP" altLang="en-US" sz="2400" dirty="0"/>
              <a:t>米国社会学者Ｄ．</a:t>
            </a:r>
            <a:r>
              <a:rPr lang="ja-JP" altLang="en-US" sz="2400" dirty="0" smtClean="0"/>
              <a:t>リースマンによる）</a:t>
            </a:r>
            <a:endParaRPr lang="en-US" altLang="ja-JP" sz="2400" dirty="0" smtClean="0"/>
          </a:p>
          <a:p>
            <a:pPr marL="0" indent="0">
              <a:buNone/>
            </a:pPr>
            <a:endParaRPr lang="en-US" altLang="ja-JP" sz="2400" dirty="0"/>
          </a:p>
          <a:p>
            <a:pPr lvl="1"/>
            <a:r>
              <a:rPr lang="ja-JP" altLang="en-US" sz="2400" dirty="0"/>
              <a:t>伝統指向型  </a:t>
            </a:r>
            <a:r>
              <a:rPr lang="en-US" altLang="ja-JP" sz="2400" dirty="0"/>
              <a:t>Traditional-directed Type</a:t>
            </a:r>
          </a:p>
          <a:p>
            <a:pPr lvl="1"/>
            <a:r>
              <a:rPr lang="ja-JP" altLang="en-US" sz="2400" dirty="0"/>
              <a:t>内部指向型  </a:t>
            </a:r>
            <a:r>
              <a:rPr lang="en-US" altLang="ja-JP" sz="2400" dirty="0"/>
              <a:t>Inner-directed Type</a:t>
            </a:r>
          </a:p>
          <a:p>
            <a:pPr lvl="1"/>
            <a:r>
              <a:rPr lang="ja-JP" altLang="en-US" sz="2400" dirty="0"/>
              <a:t>他人指向型  </a:t>
            </a:r>
            <a:r>
              <a:rPr lang="en-US" altLang="ja-JP" sz="2400" dirty="0"/>
              <a:t>Other-directed Type</a:t>
            </a:r>
          </a:p>
          <a:p>
            <a:pPr marL="0" indent="0">
              <a:buNone/>
            </a:pP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22</a:t>
            </a:fld>
            <a:endParaRPr kumimoji="1" lang="ja-JP" altLang="en-US"/>
          </a:p>
        </p:txBody>
      </p:sp>
    </p:spTree>
    <p:extLst>
      <p:ext uri="{BB962C8B-B14F-4D97-AF65-F5344CB8AC3E}">
        <p14:creationId xmlns:p14="http://schemas.microsoft.com/office/powerpoint/2010/main" val="3032565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pPr eaLnBrk="1" hangingPunct="1"/>
            <a:r>
              <a:rPr kumimoji="1" lang="ja-JP" altLang="en-US" smtClean="0"/>
              <a:t>伝統指向型の人材</a:t>
            </a:r>
          </a:p>
        </p:txBody>
      </p:sp>
      <p:sp>
        <p:nvSpPr>
          <p:cNvPr id="6147" name="コンテンツ プレースホルダ 2"/>
          <p:cNvSpPr>
            <a:spLocks noGrp="1"/>
          </p:cNvSpPr>
          <p:nvPr>
            <p:ph idx="1"/>
          </p:nvPr>
        </p:nvSpPr>
        <p:spPr/>
        <p:txBody>
          <a:bodyPr/>
          <a:lstStyle/>
          <a:p>
            <a:pPr eaLnBrk="1" hangingPunct="1"/>
            <a:r>
              <a:rPr kumimoji="1" lang="ja-JP" altLang="en-US" sz="2800" dirty="0" smtClean="0"/>
              <a:t>伝統を最も重要な価値とみなす。</a:t>
            </a:r>
            <a:endParaRPr kumimoji="1" lang="en-US" altLang="ja-JP" sz="2800" dirty="0" smtClean="0"/>
          </a:p>
          <a:p>
            <a:pPr eaLnBrk="1" hangingPunct="1"/>
            <a:r>
              <a:rPr kumimoji="1" lang="ja-JP" altLang="en-US" sz="2800" dirty="0" smtClean="0"/>
              <a:t>カソリック教徒：大司教の祭壇の上からの説教に安らぎを求め、自分の行動を司教に懺悔する、典型的な「伝統指向型」</a:t>
            </a:r>
            <a:endParaRPr kumimoji="1" lang="en-US" altLang="ja-JP" sz="2800" dirty="0" smtClean="0"/>
          </a:p>
          <a:p>
            <a:pPr eaLnBrk="1" hangingPunct="1"/>
            <a:r>
              <a:rPr kumimoji="1" lang="ja-JP" altLang="en-US" sz="2800" dirty="0" smtClean="0"/>
              <a:t>行動原理を外から得ようとする。</a:t>
            </a:r>
            <a:endParaRPr kumimoji="1" lang="en-US" altLang="ja-JP" sz="2800" dirty="0" smtClean="0"/>
          </a:p>
          <a:p>
            <a:pPr eaLnBrk="1" hangingPunct="1"/>
            <a:endParaRPr kumimoji="1" lang="ja-JP" altLang="en-US" dirty="0" smtClean="0"/>
          </a:p>
        </p:txBody>
      </p:sp>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23</a:t>
            </a:fld>
            <a:endParaRPr kumimoji="1" lang="ja-JP" altLang="en-US"/>
          </a:p>
        </p:txBody>
      </p:sp>
    </p:spTree>
    <p:extLst>
      <p:ext uri="{BB962C8B-B14F-4D97-AF65-F5344CB8AC3E}">
        <p14:creationId xmlns:p14="http://schemas.microsoft.com/office/powerpoint/2010/main" val="2182336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pPr eaLnBrk="1" hangingPunct="1"/>
            <a:r>
              <a:rPr kumimoji="1" lang="ja-JP" altLang="en-US" smtClean="0"/>
              <a:t>内部指向型の人材</a:t>
            </a:r>
          </a:p>
        </p:txBody>
      </p:sp>
      <p:sp>
        <p:nvSpPr>
          <p:cNvPr id="7171" name="コンテンツ プレースホルダ 2"/>
          <p:cNvSpPr>
            <a:spLocks noGrp="1"/>
          </p:cNvSpPr>
          <p:nvPr>
            <p:ph idx="1"/>
          </p:nvPr>
        </p:nvSpPr>
        <p:spPr>
          <a:xfrm>
            <a:off x="428625" y="1428750"/>
            <a:ext cx="6375623" cy="5000625"/>
          </a:xfrm>
        </p:spPr>
        <p:txBody>
          <a:bodyPr/>
          <a:lstStyle/>
          <a:p>
            <a:pPr eaLnBrk="1" hangingPunct="1"/>
            <a:r>
              <a:rPr kumimoji="1" lang="ja-JP" altLang="en-US" sz="2400" dirty="0" smtClean="0"/>
              <a:t>伝統やしきたりに捉われず、自分自身の内部にある価値、判断・良心にもとづく。</a:t>
            </a:r>
            <a:endParaRPr kumimoji="1" lang="en-US" altLang="ja-JP" sz="2400" dirty="0" smtClean="0"/>
          </a:p>
          <a:p>
            <a:pPr eaLnBrk="1" hangingPunct="1"/>
            <a:r>
              <a:rPr kumimoji="1" lang="ja-JP" altLang="en-US" sz="2400" dirty="0" smtClean="0"/>
              <a:t>プロテスタント：自分自身で静かにバイブルと対峙し、心の中に神の存在を確かめてゆく、「内部指向型」</a:t>
            </a:r>
            <a:endParaRPr kumimoji="1" lang="en-US" altLang="ja-JP" sz="2400" dirty="0" smtClean="0"/>
          </a:p>
          <a:p>
            <a:pPr eaLnBrk="1" hangingPunct="1"/>
            <a:r>
              <a:rPr kumimoji="1" lang="ja-JP" altLang="en-US" sz="2400" dirty="0" smtClean="0"/>
              <a:t>行動原理は自分の内側から生まれてくる。</a:t>
            </a:r>
            <a:endParaRPr kumimoji="1" lang="en-US" altLang="ja-JP" sz="2400" dirty="0" smtClean="0"/>
          </a:p>
          <a:p>
            <a:pPr eaLnBrk="1" hangingPunct="1"/>
            <a:r>
              <a:rPr kumimoji="1" lang="ja-JP" altLang="en-US" sz="2400" dirty="0" smtClean="0"/>
              <a:t>発展段階に必要な指向性：伝統が存在しない新たな世界で、孤独に耐え、自分で考え、行動する。</a:t>
            </a:r>
            <a:endParaRPr kumimoji="1" lang="en-US" altLang="ja-JP" sz="2400" dirty="0" smtClean="0"/>
          </a:p>
          <a:p>
            <a:pPr eaLnBrk="1" hangingPunct="1"/>
            <a:endParaRPr kumimoji="1" lang="ja-JP" altLang="en-US" dirty="0" smtClean="0"/>
          </a:p>
        </p:txBody>
      </p:sp>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24</a:t>
            </a:fld>
            <a:endParaRPr kumimoji="1" lang="ja-JP" altLang="en-US"/>
          </a:p>
        </p:txBody>
      </p:sp>
    </p:spTree>
    <p:extLst>
      <p:ext uri="{BB962C8B-B14F-4D97-AF65-F5344CB8AC3E}">
        <p14:creationId xmlns:p14="http://schemas.microsoft.com/office/powerpoint/2010/main" val="3009884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pPr eaLnBrk="1" hangingPunct="1"/>
            <a:r>
              <a:rPr kumimoji="1" lang="ja-JP" altLang="en-US" smtClean="0"/>
              <a:t>他人指向型の人材</a:t>
            </a:r>
          </a:p>
        </p:txBody>
      </p:sp>
      <p:sp>
        <p:nvSpPr>
          <p:cNvPr id="8195" name="コンテンツ プレースホルダ 2"/>
          <p:cNvSpPr>
            <a:spLocks noGrp="1"/>
          </p:cNvSpPr>
          <p:nvPr>
            <p:ph idx="1"/>
          </p:nvPr>
        </p:nvSpPr>
        <p:spPr>
          <a:xfrm>
            <a:off x="683568" y="1340768"/>
            <a:ext cx="6347714" cy="5112568"/>
          </a:xfrm>
        </p:spPr>
        <p:txBody>
          <a:bodyPr>
            <a:noAutofit/>
          </a:bodyPr>
          <a:lstStyle/>
          <a:p>
            <a:pPr eaLnBrk="1" hangingPunct="1"/>
            <a:r>
              <a:rPr kumimoji="1" lang="ja-JP" altLang="en-US" sz="2800" dirty="0" smtClean="0"/>
              <a:t>社会が進み、高度大衆消費社会おいて形成</a:t>
            </a:r>
            <a:endParaRPr kumimoji="1" lang="en-US" altLang="ja-JP" sz="2800" dirty="0" smtClean="0"/>
          </a:p>
          <a:p>
            <a:pPr eaLnBrk="1" hangingPunct="1"/>
            <a:r>
              <a:rPr kumimoji="1" lang="ja-JP" altLang="en-US" sz="2800" dirty="0" smtClean="0"/>
              <a:t>周囲の他人の行動に照準を合わし、探索しながら自分自身の行動を決定</a:t>
            </a:r>
            <a:endParaRPr kumimoji="1" lang="en-US" altLang="ja-JP" sz="2800" dirty="0" smtClean="0"/>
          </a:p>
          <a:p>
            <a:pPr eaLnBrk="1" hangingPunct="1"/>
            <a:r>
              <a:rPr kumimoji="1" lang="ja-JP" altLang="en-US" sz="2800" dirty="0" smtClean="0"/>
              <a:t>日本はまさにこの段階であり、主たる人間像は「他人指向型」</a:t>
            </a:r>
            <a:endParaRPr kumimoji="1" lang="en-US" altLang="ja-JP" sz="2800" dirty="0" smtClean="0"/>
          </a:p>
          <a:p>
            <a:pPr lvl="1" eaLnBrk="1" hangingPunct="1"/>
            <a:r>
              <a:rPr kumimoji="1" lang="ja-JP" altLang="en-US" sz="2800" dirty="0" smtClean="0"/>
              <a:t>まずはインターネットでだれがどうやっているかを調べる。</a:t>
            </a:r>
            <a:endParaRPr kumimoji="1" lang="en-US" altLang="ja-JP" sz="2800" dirty="0" smtClean="0"/>
          </a:p>
          <a:p>
            <a:pPr lvl="1" eaLnBrk="1" hangingPunct="1"/>
            <a:r>
              <a:rPr kumimoji="1" lang="ja-JP" altLang="en-US" sz="2800" dirty="0" smtClean="0"/>
              <a:t>自発的に意見を述べず、人の意見で考えを決める。などなど</a:t>
            </a:r>
          </a:p>
        </p:txBody>
      </p:sp>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25</a:t>
            </a:fld>
            <a:endParaRPr kumimoji="1" lang="ja-JP" altLang="en-US"/>
          </a:p>
        </p:txBody>
      </p:sp>
    </p:spTree>
    <p:extLst>
      <p:ext uri="{BB962C8B-B14F-4D97-AF65-F5344CB8AC3E}">
        <p14:creationId xmlns:p14="http://schemas.microsoft.com/office/powerpoint/2010/main" val="979059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pPr eaLnBrk="1" hangingPunct="1"/>
            <a:r>
              <a:rPr kumimoji="1" lang="ja-JP" altLang="en-US" dirty="0" smtClean="0"/>
              <a:t>本学に必要な人材は</a:t>
            </a:r>
            <a:r>
              <a:rPr kumimoji="1" lang="en-US" altLang="ja-JP" dirty="0" smtClean="0"/>
              <a:t/>
            </a:r>
            <a:br>
              <a:rPr kumimoji="1" lang="en-US" altLang="ja-JP" dirty="0" smtClean="0"/>
            </a:br>
            <a:r>
              <a:rPr kumimoji="1" lang="ja-JP" altLang="en-US" dirty="0" smtClean="0"/>
              <a:t>　　　　　「内部指向型」</a:t>
            </a:r>
          </a:p>
        </p:txBody>
      </p:sp>
      <p:sp>
        <p:nvSpPr>
          <p:cNvPr id="9219" name="コンテンツ プレースホルダ 2"/>
          <p:cNvSpPr>
            <a:spLocks noGrp="1"/>
          </p:cNvSpPr>
          <p:nvPr>
            <p:ph idx="1"/>
          </p:nvPr>
        </p:nvSpPr>
        <p:spPr>
          <a:xfrm>
            <a:off x="609598" y="2160590"/>
            <a:ext cx="6626697" cy="3880773"/>
          </a:xfrm>
        </p:spPr>
        <p:txBody>
          <a:bodyPr>
            <a:normAutofit/>
          </a:bodyPr>
          <a:lstStyle/>
          <a:p>
            <a:pPr eaLnBrk="1" hangingPunct="1"/>
            <a:r>
              <a:rPr kumimoji="1" lang="ja-JP" altLang="en-US" sz="2800" dirty="0" smtClean="0"/>
              <a:t>発展段階であり、フロンティア</a:t>
            </a:r>
            <a:endParaRPr kumimoji="1" lang="en-US" altLang="ja-JP" sz="2800" dirty="0" smtClean="0"/>
          </a:p>
          <a:p>
            <a:pPr eaLnBrk="1" hangingPunct="1"/>
            <a:r>
              <a:rPr kumimoji="1" lang="ja-JP" altLang="en-US" sz="2800" dirty="0" smtClean="0"/>
              <a:t>対象とする課題の解決に独自性・独創性が必要</a:t>
            </a:r>
            <a:endParaRPr kumimoji="1" lang="en-US" altLang="ja-JP" sz="2800" dirty="0" smtClean="0"/>
          </a:p>
          <a:p>
            <a:r>
              <a:rPr lang="ja-JP" altLang="en-US" sz="2800" dirty="0"/>
              <a:t>「内部指向型」の人材が特に必要</a:t>
            </a:r>
          </a:p>
          <a:p>
            <a:pPr eaLnBrk="1" hangingPunct="1"/>
            <a:r>
              <a:rPr kumimoji="1" lang="ja-JP" altLang="en-US" sz="2800" dirty="0" smtClean="0"/>
              <a:t>前例から学ぶため、「他人指向型」考えも必要</a:t>
            </a:r>
            <a:endParaRPr kumimoji="1" lang="en-US" altLang="ja-JP" sz="2800" dirty="0" smtClean="0"/>
          </a:p>
        </p:txBody>
      </p:sp>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26</a:t>
            </a:fld>
            <a:endParaRPr kumimoji="1" lang="ja-JP" altLang="en-US"/>
          </a:p>
        </p:txBody>
      </p:sp>
    </p:spTree>
    <p:extLst>
      <p:ext uri="{BB962C8B-B14F-4D97-AF65-F5344CB8AC3E}">
        <p14:creationId xmlns:p14="http://schemas.microsoft.com/office/powerpoint/2010/main" val="78065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pPr eaLnBrk="1" hangingPunct="1"/>
            <a:r>
              <a:rPr kumimoji="1" lang="ja-JP" altLang="en-US" dirty="0" smtClean="0"/>
              <a:t>リーダーの役割</a:t>
            </a:r>
          </a:p>
        </p:txBody>
      </p:sp>
      <p:sp>
        <p:nvSpPr>
          <p:cNvPr id="15363" name="コンテンツ プレースホルダ 2"/>
          <p:cNvSpPr>
            <a:spLocks noGrp="1"/>
          </p:cNvSpPr>
          <p:nvPr>
            <p:ph idx="1"/>
          </p:nvPr>
        </p:nvSpPr>
        <p:spPr/>
        <p:txBody>
          <a:bodyPr>
            <a:normAutofit lnSpcReduction="10000"/>
          </a:bodyPr>
          <a:lstStyle/>
          <a:p>
            <a:pPr eaLnBrk="1" hangingPunct="1"/>
            <a:r>
              <a:rPr kumimoji="1" lang="ja-JP" altLang="en-US" sz="2800" dirty="0" smtClean="0"/>
              <a:t>有能な指導者とは：組織を構成する人材が、目的達成のための推進力となるよう、それぞれの能力や意思を関連付ける方法を知っている者。</a:t>
            </a:r>
            <a:r>
              <a:rPr kumimoji="1" lang="ja-JP" altLang="en-US" sz="2800" dirty="0" smtClean="0">
                <a:solidFill>
                  <a:srgbClr val="FF0000"/>
                </a:solidFill>
              </a:rPr>
              <a:t>自分の思考・意思に沿って組織を動かす能力を持った者ではない。</a:t>
            </a:r>
            <a:endParaRPr kumimoji="1" lang="en-US" altLang="ja-JP" sz="2800" dirty="0" smtClean="0">
              <a:solidFill>
                <a:srgbClr val="FF0000"/>
              </a:solidFill>
            </a:endParaRPr>
          </a:p>
          <a:p>
            <a:pPr eaLnBrk="1" hangingPunct="1"/>
            <a:r>
              <a:rPr kumimoji="1" lang="ja-JP" altLang="en-US" sz="2800" dirty="0" smtClean="0"/>
              <a:t>リーダーの能力：個々の人材の能力範囲を見定め、専門性を総和させ、総合的な組織力を生み出す能力</a:t>
            </a:r>
            <a:endParaRPr kumimoji="1" lang="en-US" altLang="ja-JP" sz="2800" dirty="0" smtClean="0"/>
          </a:p>
          <a:p>
            <a:pPr eaLnBrk="1" hangingPunct="1"/>
            <a:endParaRPr kumimoji="1" lang="en-US" altLang="ja-JP" dirty="0" smtClean="0">
              <a:solidFill>
                <a:srgbClr val="FF0000"/>
              </a:solidFill>
            </a:endParaRPr>
          </a:p>
          <a:p>
            <a:pPr eaLnBrk="1" hangingPunct="1"/>
            <a:endParaRPr kumimoji="1" lang="en-US" altLang="ja-JP" dirty="0" smtClean="0"/>
          </a:p>
        </p:txBody>
      </p:sp>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27</a:t>
            </a:fld>
            <a:endParaRPr kumimoji="1" lang="ja-JP" altLang="en-US"/>
          </a:p>
        </p:txBody>
      </p:sp>
    </p:spTree>
    <p:extLst>
      <p:ext uri="{BB962C8B-B14F-4D97-AF65-F5344CB8AC3E}">
        <p14:creationId xmlns:p14="http://schemas.microsoft.com/office/powerpoint/2010/main" val="3553284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539552" y="260648"/>
            <a:ext cx="6347713" cy="731168"/>
          </a:xfrm>
        </p:spPr>
        <p:txBody>
          <a:bodyPr/>
          <a:lstStyle/>
          <a:p>
            <a:pPr eaLnBrk="1" hangingPunct="1"/>
            <a:r>
              <a:rPr kumimoji="1" lang="ja-JP" altLang="en-US" dirty="0" smtClean="0"/>
              <a:t>日本のリーダーを待つ陥穽</a:t>
            </a:r>
          </a:p>
        </p:txBody>
      </p:sp>
      <p:sp>
        <p:nvSpPr>
          <p:cNvPr id="16387" name="コンテンツ プレースホルダ 2"/>
          <p:cNvSpPr>
            <a:spLocks noGrp="1"/>
          </p:cNvSpPr>
          <p:nvPr>
            <p:ph idx="1"/>
          </p:nvPr>
        </p:nvSpPr>
        <p:spPr>
          <a:xfrm>
            <a:off x="611560" y="1556792"/>
            <a:ext cx="6347714" cy="4680520"/>
          </a:xfrm>
        </p:spPr>
        <p:txBody>
          <a:bodyPr>
            <a:noAutofit/>
          </a:bodyPr>
          <a:lstStyle/>
          <a:p>
            <a:pPr eaLnBrk="1" hangingPunct="1"/>
            <a:r>
              <a:rPr kumimoji="1" lang="ja-JP" altLang="en-US" sz="2800" dirty="0" smtClean="0"/>
              <a:t>ボトムアップ形態の組織で育った日本人リーダーは、トップダウン形態で独裁者に陥る。</a:t>
            </a:r>
            <a:endParaRPr kumimoji="1" lang="en-US" altLang="ja-JP" sz="2800" dirty="0" smtClean="0"/>
          </a:p>
          <a:p>
            <a:pPr eaLnBrk="1" hangingPunct="1"/>
            <a:r>
              <a:rPr kumimoji="1" lang="ja-JP" altLang="en-US" sz="2800" dirty="0" smtClean="0"/>
              <a:t>意思決定の誤り：リーダーの意思決定とは、自身が属する組織の意思の決定であるが、自分の意思の決定となってしまう。</a:t>
            </a:r>
            <a:endParaRPr kumimoji="1" lang="en-US" altLang="ja-JP" sz="2800" dirty="0" smtClean="0"/>
          </a:p>
          <a:p>
            <a:pPr eaLnBrk="1" hangingPunct="1"/>
            <a:r>
              <a:rPr kumimoji="1" lang="ja-JP" altLang="en-US" sz="2800" dirty="0" smtClean="0"/>
              <a:t>リーダーは、自分の思考パターンに囚われず、様々な角度から分析、組織としての意思決定をするべき</a:t>
            </a:r>
          </a:p>
        </p:txBody>
      </p:sp>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28</a:t>
            </a:fld>
            <a:endParaRPr kumimoji="1" lang="ja-JP" altLang="en-US"/>
          </a:p>
        </p:txBody>
      </p:sp>
    </p:spTree>
    <p:extLst>
      <p:ext uri="{BB962C8B-B14F-4D97-AF65-F5344CB8AC3E}">
        <p14:creationId xmlns:p14="http://schemas.microsoft.com/office/powerpoint/2010/main" val="3560515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kumimoji="1" lang="ja-JP" altLang="en-US" dirty="0" smtClean="0"/>
              <a:t>スタッフとリーダーの役割</a:t>
            </a:r>
          </a:p>
        </p:txBody>
      </p:sp>
      <p:sp>
        <p:nvSpPr>
          <p:cNvPr id="17411" name="コンテンツ プレースホルダ 2"/>
          <p:cNvSpPr>
            <a:spLocks noGrp="1"/>
          </p:cNvSpPr>
          <p:nvPr>
            <p:ph idx="1"/>
          </p:nvPr>
        </p:nvSpPr>
        <p:spPr/>
        <p:txBody>
          <a:bodyPr>
            <a:normAutofit fontScale="92500" lnSpcReduction="10000"/>
          </a:bodyPr>
          <a:lstStyle/>
          <a:p>
            <a:pPr eaLnBrk="1" hangingPunct="1"/>
            <a:r>
              <a:rPr kumimoji="1" lang="ja-JP" altLang="en-US" sz="2800" dirty="0" smtClean="0"/>
              <a:t>リーダーより効果的に問題処理できる専門性のある部下がスタッフ．</a:t>
            </a:r>
            <a:endParaRPr kumimoji="1" lang="en-US" altLang="ja-JP" sz="2800" dirty="0" smtClean="0"/>
          </a:p>
          <a:p>
            <a:pPr eaLnBrk="1" hangingPunct="1"/>
            <a:r>
              <a:rPr kumimoji="1" lang="ja-JP" altLang="en-US" sz="2800" dirty="0" smtClean="0"/>
              <a:t>リーダーには、平均的な能力分布が必要．</a:t>
            </a:r>
            <a:endParaRPr kumimoji="1" lang="en-US" altLang="ja-JP" sz="2800" dirty="0" smtClean="0"/>
          </a:p>
          <a:p>
            <a:pPr eaLnBrk="1" hangingPunct="1"/>
            <a:r>
              <a:rPr kumimoji="1" lang="ja-JP" altLang="en-US" sz="2800" dirty="0" smtClean="0"/>
              <a:t>得てして、助手や従僕と勘違いして、自分への賛同者のみで周りを固める．独裁の危険あり．</a:t>
            </a:r>
            <a:endParaRPr kumimoji="1" lang="en-US" altLang="ja-JP" sz="2800" dirty="0" smtClean="0"/>
          </a:p>
          <a:p>
            <a:pPr eaLnBrk="1" hangingPunct="1"/>
            <a:r>
              <a:rPr kumimoji="1" lang="ja-JP" altLang="en-US" sz="2800" dirty="0" smtClean="0"/>
              <a:t>リーダーを個別能力</a:t>
            </a:r>
            <a:r>
              <a:rPr kumimoji="1" lang="en-US" altLang="ja-JP" sz="2800" dirty="0" smtClean="0"/>
              <a:t>(</a:t>
            </a:r>
            <a:r>
              <a:rPr kumimoji="1" lang="ja-JP" altLang="en-US" sz="2800" dirty="0" smtClean="0"/>
              <a:t>教員では教育力や研究力）のみから選ぶのは不可？</a:t>
            </a:r>
            <a:endParaRPr kumimoji="1" lang="ja-JP" altLang="en-US" dirty="0" smtClean="0"/>
          </a:p>
        </p:txBody>
      </p:sp>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29</a:t>
            </a:fld>
            <a:endParaRPr kumimoji="1" lang="ja-JP" altLang="en-US"/>
          </a:p>
        </p:txBody>
      </p:sp>
    </p:spTree>
    <p:extLst>
      <p:ext uri="{BB962C8B-B14F-4D97-AF65-F5344CB8AC3E}">
        <p14:creationId xmlns:p14="http://schemas.microsoft.com/office/powerpoint/2010/main" val="3242299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88640"/>
            <a:ext cx="6347713" cy="1320800"/>
          </a:xfrm>
        </p:spPr>
        <p:txBody>
          <a:bodyPr/>
          <a:lstStyle/>
          <a:p>
            <a:r>
              <a:rPr kumimoji="1" lang="ja-JP" altLang="en-US" dirty="0" smtClean="0"/>
              <a:t>都市工学科の</a:t>
            </a:r>
            <a:r>
              <a:rPr kumimoji="1" lang="en-US" altLang="ja-JP" dirty="0" smtClean="0"/>
              <a:t/>
            </a:r>
            <a:br>
              <a:rPr kumimoji="1" lang="en-US" altLang="ja-JP" dirty="0" smtClean="0"/>
            </a:br>
            <a:r>
              <a:rPr kumimoji="1" lang="ja-JP" altLang="en-US" dirty="0" smtClean="0"/>
              <a:t>人材育成スキーム</a:t>
            </a:r>
            <a:endParaRPr kumimoji="1" lang="ja-JP" altLang="en-US" dirty="0"/>
          </a:p>
        </p:txBody>
      </p:sp>
      <p:pic>
        <p:nvPicPr>
          <p:cNvPr id="4" name="コンテンツ プレースホルダー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340768"/>
            <a:ext cx="5037756" cy="3782473"/>
          </a:xfrm>
          <a:prstGeom prst="rect">
            <a:avLst/>
          </a:prstGeom>
          <a:noFill/>
          <a:ln>
            <a:noFill/>
          </a:ln>
        </p:spPr>
      </p:pic>
      <p:sp>
        <p:nvSpPr>
          <p:cNvPr id="5" name="テキスト ボックス 4"/>
          <p:cNvSpPr txBox="1"/>
          <p:nvPr/>
        </p:nvSpPr>
        <p:spPr>
          <a:xfrm>
            <a:off x="473048" y="5150672"/>
            <a:ext cx="6624736" cy="830997"/>
          </a:xfrm>
          <a:prstGeom prst="rect">
            <a:avLst/>
          </a:prstGeom>
          <a:noFill/>
        </p:spPr>
        <p:txBody>
          <a:bodyPr wrap="square" rtlCol="0">
            <a:spAutoFit/>
          </a:bodyPr>
          <a:lstStyle/>
          <a:p>
            <a:pPr algn="ctr"/>
            <a:r>
              <a:rPr lang="ja-JP" altLang="ja-JP" sz="2400" dirty="0"/>
              <a:t>アジア</a:t>
            </a:r>
            <a:r>
              <a:rPr lang="en-US" altLang="ja-JP" sz="2400" dirty="0"/>
              <a:t>12</a:t>
            </a:r>
            <a:r>
              <a:rPr lang="ja-JP" altLang="ja-JP" sz="2400" dirty="0"/>
              <a:t>カ国，</a:t>
            </a:r>
            <a:r>
              <a:rPr lang="en-US" altLang="ja-JP" sz="2400" dirty="0"/>
              <a:t>16</a:t>
            </a:r>
            <a:r>
              <a:rPr lang="ja-JP" altLang="ja-JP" sz="2400" dirty="0"/>
              <a:t>大学の教員から</a:t>
            </a:r>
            <a:r>
              <a:rPr lang="ja-JP" altLang="ja-JP" sz="2400" dirty="0" smtClean="0"/>
              <a:t>なる</a:t>
            </a:r>
            <a:endParaRPr lang="en-US" altLang="ja-JP" sz="2400" dirty="0" smtClean="0"/>
          </a:p>
          <a:p>
            <a:pPr algn="ctr"/>
            <a:r>
              <a:rPr lang="ja-JP" altLang="ja-JP" sz="2400" dirty="0" smtClean="0"/>
              <a:t>建設</a:t>
            </a:r>
            <a:r>
              <a:rPr lang="ja-JP" altLang="ja-JP" sz="2400" dirty="0"/>
              <a:t>マネジメント系教員により</a:t>
            </a:r>
            <a:r>
              <a:rPr lang="ja-JP" altLang="ja-JP" sz="2400" dirty="0" smtClean="0"/>
              <a:t>組織</a:t>
            </a:r>
            <a:r>
              <a:rPr lang="ja-JP" altLang="en-US" sz="2400" dirty="0" smtClean="0"/>
              <a:t>。</a:t>
            </a:r>
            <a:endParaRPr kumimoji="1" lang="ja-JP" altLang="en-US" sz="2400" dirty="0"/>
          </a:p>
        </p:txBody>
      </p:sp>
      <p:sp>
        <p:nvSpPr>
          <p:cNvPr id="3" name="フッター プレースホルダー 2"/>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6" name="スライド番号プレースホルダー 5"/>
          <p:cNvSpPr>
            <a:spLocks noGrp="1"/>
          </p:cNvSpPr>
          <p:nvPr>
            <p:ph type="sldNum" sz="quarter" idx="12"/>
          </p:nvPr>
        </p:nvSpPr>
        <p:spPr/>
        <p:txBody>
          <a:bodyPr/>
          <a:lstStyle/>
          <a:p>
            <a:fld id="{8F177F25-6765-47A2-A13C-E73873EC4460}" type="slidenum">
              <a:rPr kumimoji="1" lang="ja-JP" altLang="en-US" smtClean="0"/>
              <a:t>3</a:t>
            </a:fld>
            <a:endParaRPr kumimoji="1" lang="ja-JP" altLang="en-US"/>
          </a:p>
        </p:txBody>
      </p:sp>
    </p:spTree>
    <p:extLst>
      <p:ext uri="{BB962C8B-B14F-4D97-AF65-F5344CB8AC3E}">
        <p14:creationId xmlns:p14="http://schemas.microsoft.com/office/powerpoint/2010/main" val="1697076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15616" y="404664"/>
            <a:ext cx="1872208" cy="687762"/>
          </a:xfrm>
        </p:spPr>
        <p:txBody>
          <a:bodyPr>
            <a:noAutofit/>
          </a:bodyPr>
          <a:lstStyle/>
          <a:p>
            <a:r>
              <a:rPr kumimoji="1" lang="ja-JP" altLang="en-US" sz="4000" dirty="0" smtClean="0"/>
              <a:t>おまけ</a:t>
            </a:r>
            <a:endParaRPr kumimoji="1" lang="ja-JP" altLang="en-US" sz="4000" dirty="0"/>
          </a:p>
        </p:txBody>
      </p:sp>
      <p:grpSp>
        <p:nvGrpSpPr>
          <p:cNvPr id="4" name="グループ化 3"/>
          <p:cNvGrpSpPr/>
          <p:nvPr/>
        </p:nvGrpSpPr>
        <p:grpSpPr>
          <a:xfrm>
            <a:off x="461503" y="739169"/>
            <a:ext cx="6459706" cy="5300692"/>
            <a:chOff x="1007604" y="546354"/>
            <a:chExt cx="6459706" cy="5300692"/>
          </a:xfrm>
        </p:grpSpPr>
        <p:grpSp>
          <p:nvGrpSpPr>
            <p:cNvPr id="5" name="グループ化 4"/>
            <p:cNvGrpSpPr/>
            <p:nvPr/>
          </p:nvGrpSpPr>
          <p:grpSpPr>
            <a:xfrm>
              <a:off x="1907704" y="1433544"/>
              <a:ext cx="5400600" cy="3960440"/>
              <a:chOff x="1907704" y="1433544"/>
              <a:chExt cx="5400600" cy="3960440"/>
            </a:xfrm>
          </p:grpSpPr>
          <p:cxnSp>
            <p:nvCxnSpPr>
              <p:cNvPr id="17" name="直線矢印コネクタ 16"/>
              <p:cNvCxnSpPr/>
              <p:nvPr/>
            </p:nvCxnSpPr>
            <p:spPr>
              <a:xfrm>
                <a:off x="4283968" y="4385872"/>
                <a:ext cx="3024336" cy="0"/>
              </a:xfrm>
              <a:prstGeom prst="straightConnector1">
                <a:avLst/>
              </a:prstGeom>
              <a:ln w="38100">
                <a:solidFill>
                  <a:schemeClr val="tx1"/>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4283968" y="1433544"/>
                <a:ext cx="0" cy="2952328"/>
              </a:xfrm>
              <a:prstGeom prst="straightConnector1">
                <a:avLst/>
              </a:prstGeom>
              <a:ln w="38100">
                <a:solidFill>
                  <a:schemeClr val="tx1"/>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1907704" y="4387566"/>
                <a:ext cx="2376264" cy="1006418"/>
              </a:xfrm>
              <a:prstGeom prst="straightConnector1">
                <a:avLst/>
              </a:prstGeom>
              <a:ln w="38100">
                <a:solidFill>
                  <a:schemeClr val="tx1"/>
                </a:solidFill>
                <a:headEnd w="med" len="lg"/>
                <a:tailEnd type="arrow"/>
              </a:ln>
            </p:spPr>
            <p:style>
              <a:lnRef idx="1">
                <a:schemeClr val="accent1"/>
              </a:lnRef>
              <a:fillRef idx="0">
                <a:schemeClr val="accent1"/>
              </a:fillRef>
              <a:effectRef idx="0">
                <a:schemeClr val="accent1"/>
              </a:effectRef>
              <a:fontRef idx="minor">
                <a:schemeClr val="tx1"/>
              </a:fontRef>
            </p:style>
          </p:cxnSp>
        </p:grpSp>
        <p:sp>
          <p:nvSpPr>
            <p:cNvPr id="6" name="円/楕円 5"/>
            <p:cNvSpPr/>
            <p:nvPr/>
          </p:nvSpPr>
          <p:spPr>
            <a:xfrm>
              <a:off x="4321076" y="546354"/>
              <a:ext cx="2592288" cy="10081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集団主義的</a:t>
              </a:r>
              <a:endParaRPr kumimoji="1" lang="en-US" altLang="ja-JP" sz="2400" dirty="0" smtClean="0"/>
            </a:p>
            <a:p>
              <a:pPr algn="ctr"/>
              <a:r>
                <a:rPr kumimoji="1" lang="ja-JP" altLang="en-US" sz="2400" dirty="0" smtClean="0"/>
                <a:t>自己観</a:t>
              </a:r>
              <a:endParaRPr kumimoji="1" lang="ja-JP" altLang="en-US" sz="2400" dirty="0"/>
            </a:p>
          </p:txBody>
        </p:sp>
        <p:sp>
          <p:nvSpPr>
            <p:cNvPr id="7" name="角丸四角形 6"/>
            <p:cNvSpPr/>
            <p:nvPr/>
          </p:nvSpPr>
          <p:spPr>
            <a:xfrm>
              <a:off x="4572000" y="1433544"/>
              <a:ext cx="208823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集団欲求（本能）</a:t>
              </a:r>
              <a:endParaRPr lang="en-US" altLang="ja-JP" dirty="0"/>
            </a:p>
            <a:p>
              <a:pPr algn="ctr"/>
              <a:r>
                <a:rPr lang="ja-JP" altLang="en-US" dirty="0"/>
                <a:t>統一一貫性本能</a:t>
              </a:r>
            </a:p>
          </p:txBody>
        </p:sp>
        <p:sp>
          <p:nvSpPr>
            <p:cNvPr id="8" name="角丸四角形 7"/>
            <p:cNvSpPr/>
            <p:nvPr/>
          </p:nvSpPr>
          <p:spPr>
            <a:xfrm>
              <a:off x="1007604" y="3394920"/>
              <a:ext cx="208823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知的欲求</a:t>
              </a:r>
              <a:r>
                <a:rPr lang="ja-JP" altLang="en-US" dirty="0"/>
                <a:t>（本能</a:t>
              </a:r>
              <a:r>
                <a:rPr lang="ja-JP" altLang="en-US" dirty="0" smtClean="0"/>
                <a:t>）</a:t>
              </a:r>
              <a:endParaRPr lang="en-US" altLang="ja-JP" dirty="0"/>
            </a:p>
          </p:txBody>
        </p:sp>
        <p:sp>
          <p:nvSpPr>
            <p:cNvPr id="9" name="角丸四角形 8"/>
            <p:cNvSpPr/>
            <p:nvPr/>
          </p:nvSpPr>
          <p:spPr>
            <a:xfrm>
              <a:off x="5191472" y="4566739"/>
              <a:ext cx="208823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生存欲求</a:t>
              </a:r>
              <a:r>
                <a:rPr lang="ja-JP" altLang="en-US" dirty="0"/>
                <a:t>（本能）</a:t>
              </a:r>
              <a:endParaRPr lang="en-US" altLang="ja-JP" dirty="0"/>
            </a:p>
            <a:p>
              <a:pPr algn="ctr"/>
              <a:r>
                <a:rPr lang="ja-JP" altLang="en-US" dirty="0" smtClean="0"/>
                <a:t>自己保存本能</a:t>
              </a:r>
              <a:endParaRPr lang="ja-JP" altLang="en-US" dirty="0"/>
            </a:p>
          </p:txBody>
        </p:sp>
        <p:sp>
          <p:nvSpPr>
            <p:cNvPr id="10" name="角丸四角形 9"/>
            <p:cNvSpPr/>
            <p:nvPr/>
          </p:nvSpPr>
          <p:spPr>
            <a:xfrm>
              <a:off x="4752020" y="2091094"/>
              <a:ext cx="2088232" cy="64807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dirty="0" smtClean="0"/>
                <a:t>秩序・親和・支配</a:t>
              </a:r>
              <a:r>
                <a:rPr lang="en-US" altLang="ja-JP" dirty="0" smtClean="0"/>
                <a:t>/</a:t>
              </a:r>
              <a:r>
                <a:rPr lang="ja-JP" altLang="en-US" dirty="0" smtClean="0"/>
                <a:t>追従欲求</a:t>
              </a:r>
              <a:endParaRPr kumimoji="1" lang="ja-JP" altLang="en-US" dirty="0"/>
            </a:p>
          </p:txBody>
        </p:sp>
        <p:sp>
          <p:nvSpPr>
            <p:cNvPr id="11" name="角丸四角形 10"/>
            <p:cNvSpPr/>
            <p:nvPr/>
          </p:nvSpPr>
          <p:spPr>
            <a:xfrm>
              <a:off x="5379078" y="5198974"/>
              <a:ext cx="2088232" cy="64807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dirty="0" smtClean="0"/>
                <a:t>達成・顕示・他者認知欲求</a:t>
              </a:r>
              <a:endParaRPr kumimoji="1" lang="ja-JP" altLang="en-US" dirty="0"/>
            </a:p>
          </p:txBody>
        </p:sp>
        <p:sp>
          <p:nvSpPr>
            <p:cNvPr id="12" name="角丸四角形 11"/>
            <p:cNvSpPr/>
            <p:nvPr/>
          </p:nvSpPr>
          <p:spPr>
            <a:xfrm>
              <a:off x="1187624" y="4061836"/>
              <a:ext cx="2088232" cy="64807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dirty="0" smtClean="0"/>
                <a:t>自律欲求</a:t>
              </a:r>
              <a:endParaRPr kumimoji="1" lang="ja-JP" altLang="en-US" dirty="0"/>
            </a:p>
          </p:txBody>
        </p:sp>
        <p:sp>
          <p:nvSpPr>
            <p:cNvPr id="13" name="正方形/長方形 12"/>
            <p:cNvSpPr/>
            <p:nvPr/>
          </p:nvSpPr>
          <p:spPr>
            <a:xfrm>
              <a:off x="1403648" y="1433544"/>
              <a:ext cx="1692188" cy="483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095836" y="1675188"/>
              <a:ext cx="1800200" cy="483288"/>
            </a:xfrm>
            <a:prstGeom prst="rect">
              <a:avLst/>
            </a:prstGeom>
            <a:noFill/>
            <a:ln>
              <a:noFill/>
            </a:ln>
            <a:scene3d>
              <a:camera prst="orthographicFront">
                <a:rot lat="0" lon="0" rev="540000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集団志向軸</a:t>
              </a:r>
              <a:endParaRPr kumimoji="1" lang="ja-JP" altLang="en-US" sz="2400" dirty="0"/>
            </a:p>
          </p:txBody>
        </p:sp>
        <p:sp>
          <p:nvSpPr>
            <p:cNvPr id="15" name="正方形/長方形 14"/>
            <p:cNvSpPr/>
            <p:nvPr/>
          </p:nvSpPr>
          <p:spPr>
            <a:xfrm>
              <a:off x="5469251" y="3801348"/>
              <a:ext cx="1800200" cy="483288"/>
            </a:xfrm>
            <a:prstGeom prst="rect">
              <a:avLst/>
            </a:prstGeom>
            <a:noFill/>
            <a:ln>
              <a:noFill/>
            </a:ln>
            <a:scene3d>
              <a:camera prst="orthographicFront">
                <a:rot lat="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t>達成</a:t>
              </a:r>
              <a:r>
                <a:rPr lang="ja-JP" altLang="en-US" sz="2400" dirty="0" smtClean="0"/>
                <a:t>志向</a:t>
              </a:r>
              <a:r>
                <a:rPr kumimoji="1" lang="ja-JP" altLang="en-US" sz="2400" dirty="0" smtClean="0"/>
                <a:t>軸</a:t>
              </a:r>
              <a:endParaRPr kumimoji="1" lang="ja-JP" altLang="en-US" sz="2400" dirty="0"/>
            </a:p>
          </p:txBody>
        </p:sp>
        <p:sp>
          <p:nvSpPr>
            <p:cNvPr id="16" name="正方形/長方形 15"/>
            <p:cNvSpPr/>
            <p:nvPr/>
          </p:nvSpPr>
          <p:spPr>
            <a:xfrm rot="20239424">
              <a:off x="2470803" y="4931296"/>
              <a:ext cx="1822086" cy="499125"/>
            </a:xfrm>
            <a:prstGeom prst="rect">
              <a:avLst/>
            </a:prstGeom>
            <a:noFill/>
            <a:ln>
              <a:noFill/>
            </a:ln>
            <a:scene3d>
              <a:camera prst="orthographicFront">
                <a:rot lat="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t>知性志向</a:t>
              </a:r>
              <a:r>
                <a:rPr kumimoji="1" lang="ja-JP" altLang="en-US" sz="2400" dirty="0" smtClean="0"/>
                <a:t>軸</a:t>
              </a:r>
              <a:endParaRPr kumimoji="1" lang="ja-JP" altLang="en-US" sz="2400" dirty="0"/>
            </a:p>
          </p:txBody>
        </p:sp>
      </p:grpSp>
      <p:sp>
        <p:nvSpPr>
          <p:cNvPr id="3" name="フッター プレースホルダー 2"/>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20" name="スライド番号プレースホルダー 19"/>
          <p:cNvSpPr>
            <a:spLocks noGrp="1"/>
          </p:cNvSpPr>
          <p:nvPr>
            <p:ph type="sldNum" sz="quarter" idx="12"/>
          </p:nvPr>
        </p:nvSpPr>
        <p:spPr/>
        <p:txBody>
          <a:bodyPr/>
          <a:lstStyle/>
          <a:p>
            <a:fld id="{8F177F25-6765-47A2-A13C-E73873EC4460}" type="slidenum">
              <a:rPr kumimoji="1" lang="ja-JP" altLang="en-US" smtClean="0"/>
              <a:t>30</a:t>
            </a:fld>
            <a:endParaRPr kumimoji="1" lang="ja-JP" altLang="en-US"/>
          </a:p>
        </p:txBody>
      </p:sp>
    </p:spTree>
    <p:extLst>
      <p:ext uri="{BB962C8B-B14F-4D97-AF65-F5344CB8AC3E}">
        <p14:creationId xmlns:p14="http://schemas.microsoft.com/office/powerpoint/2010/main" val="2718219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620688"/>
            <a:ext cx="7128792" cy="1320800"/>
          </a:xfrm>
        </p:spPr>
        <p:txBody>
          <a:bodyPr>
            <a:normAutofit/>
          </a:bodyPr>
          <a:lstStyle/>
          <a:p>
            <a:r>
              <a:rPr kumimoji="1" lang="ja-JP" altLang="en-US" dirty="0" smtClean="0"/>
              <a:t>「行動原則案」の皆川イメージ</a:t>
            </a:r>
            <a:endParaRPr kumimoji="1" lang="ja-JP" altLang="en-US" dirty="0"/>
          </a:p>
        </p:txBody>
      </p:sp>
      <p:sp>
        <p:nvSpPr>
          <p:cNvPr id="3" name="コンテンツ プレースホルダー 2"/>
          <p:cNvSpPr>
            <a:spLocks noGrp="1"/>
          </p:cNvSpPr>
          <p:nvPr>
            <p:ph idx="1"/>
          </p:nvPr>
        </p:nvSpPr>
        <p:spPr>
          <a:xfrm>
            <a:off x="609599" y="2160590"/>
            <a:ext cx="6347714" cy="4292746"/>
          </a:xfrm>
        </p:spPr>
        <p:txBody>
          <a:bodyPr/>
          <a:lstStyle/>
          <a:p>
            <a:r>
              <a:rPr lang="ja-JP" altLang="en-US" dirty="0"/>
              <a:t>社会に貢献できる人間になることが学生の期待</a:t>
            </a:r>
            <a:endParaRPr lang="en-US" altLang="ja-JP" dirty="0"/>
          </a:p>
          <a:p>
            <a:r>
              <a:rPr lang="ja-JP" altLang="en-US" dirty="0"/>
              <a:t>学生の満足は，短期的なものと長期的なものが</a:t>
            </a:r>
            <a:r>
              <a:rPr lang="ja-JP" altLang="en-US" dirty="0" smtClean="0"/>
              <a:t>ある</a:t>
            </a:r>
            <a:endParaRPr lang="en-US" altLang="ja-JP" dirty="0" smtClean="0"/>
          </a:p>
          <a:p>
            <a:pPr marL="0" indent="0">
              <a:buNone/>
            </a:pPr>
            <a:endParaRPr lang="en-US" altLang="ja-JP" dirty="0"/>
          </a:p>
          <a:p>
            <a:r>
              <a:rPr kumimoji="1" lang="ja-JP" altLang="en-US" dirty="0" smtClean="0"/>
              <a:t>「公正」であることを最高の原則とする．</a:t>
            </a:r>
            <a:endParaRPr kumimoji="1" lang="en-US" altLang="ja-JP" dirty="0" smtClean="0"/>
          </a:p>
          <a:p>
            <a:r>
              <a:rPr lang="ja-JP" altLang="en-US" dirty="0" smtClean="0"/>
              <a:t>「自治」「自律」の下で得られる「自由」を尊重</a:t>
            </a:r>
            <a:endParaRPr lang="en-US" altLang="ja-JP" dirty="0" smtClean="0"/>
          </a:p>
          <a:p>
            <a:r>
              <a:rPr lang="ja-JP" altLang="en-US" dirty="0"/>
              <a:t>自分の内面</a:t>
            </a:r>
            <a:r>
              <a:rPr lang="ja-JP" altLang="en-US" dirty="0" smtClean="0"/>
              <a:t>から課題を見つめ，解決を図ろうとする．</a:t>
            </a:r>
            <a:endParaRPr lang="en-US" altLang="ja-JP" dirty="0" smtClean="0"/>
          </a:p>
          <a:p>
            <a:r>
              <a:rPr lang="ja-JP" altLang="en-US" dirty="0" smtClean="0"/>
              <a:t>誰かが何かを言ったとき，「誰が」でなく，「何を」を重視．</a:t>
            </a:r>
            <a:endParaRPr lang="en-US" altLang="ja-JP" dirty="0" smtClean="0"/>
          </a:p>
          <a:p>
            <a:r>
              <a:rPr lang="ja-JP" altLang="en-US" dirty="0" smtClean="0"/>
              <a:t>言行一致．率先垂範して行動に</a:t>
            </a:r>
            <a:endParaRPr lang="en-US" altLang="ja-JP" dirty="0" smtClean="0"/>
          </a:p>
          <a:p>
            <a:r>
              <a:rPr lang="ja-JP" altLang="en-US" dirty="0"/>
              <a:t>迷ったとき</a:t>
            </a:r>
            <a:r>
              <a:rPr lang="ja-JP" altLang="en-US" dirty="0" smtClean="0"/>
              <a:t>は苦しい選択肢を選ぶ．</a:t>
            </a:r>
            <a:endParaRPr lang="en-US" altLang="ja-JP" dirty="0" smtClean="0"/>
          </a:p>
          <a:p>
            <a:pPr marL="0" indent="0">
              <a:buNone/>
            </a:pPr>
            <a:r>
              <a:rPr lang="ja-JP" altLang="en-US" dirty="0" smtClean="0"/>
              <a:t>　　こんなイメージです．</a:t>
            </a:r>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1188906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都市工学科</a:t>
            </a:r>
            <a:r>
              <a:rPr kumimoji="1" lang="en-US" altLang="ja-JP" dirty="0" smtClean="0"/>
              <a:t/>
            </a:r>
            <a:br>
              <a:rPr kumimoji="1" lang="en-US" altLang="ja-JP" dirty="0" smtClean="0"/>
            </a:br>
            <a:r>
              <a:rPr lang="ja-JP" altLang="en-US" dirty="0" smtClean="0"/>
              <a:t>ジャカルタ</a:t>
            </a:r>
            <a:r>
              <a:rPr lang="en-US" altLang="ja-JP" dirty="0" smtClean="0"/>
              <a:t>MRT</a:t>
            </a:r>
            <a:r>
              <a:rPr lang="ja-JP" altLang="en-US" dirty="0" smtClean="0"/>
              <a:t>研修プログラム</a:t>
            </a:r>
            <a:endParaRPr kumimoji="1" lang="ja-JP" altLang="en-US" dirty="0"/>
          </a:p>
        </p:txBody>
      </p:sp>
      <p:sp>
        <p:nvSpPr>
          <p:cNvPr id="3" name="コンテンツ プレースホルダー 2"/>
          <p:cNvSpPr>
            <a:spLocks noGrp="1"/>
          </p:cNvSpPr>
          <p:nvPr>
            <p:ph idx="1"/>
          </p:nvPr>
        </p:nvSpPr>
        <p:spPr>
          <a:xfrm>
            <a:off x="611560" y="1844824"/>
            <a:ext cx="6840760" cy="3880773"/>
          </a:xfrm>
        </p:spPr>
        <p:txBody>
          <a:bodyPr>
            <a:normAutofit fontScale="92500" lnSpcReduction="10000"/>
          </a:bodyPr>
          <a:lstStyle/>
          <a:p>
            <a:r>
              <a:rPr lang="ja-JP" altLang="en-US" sz="2800" dirty="0"/>
              <a:t>場所：ジャカルタ</a:t>
            </a:r>
            <a:r>
              <a:rPr lang="en-US" altLang="ja-JP" sz="2800" dirty="0"/>
              <a:t>MRT</a:t>
            </a:r>
            <a:r>
              <a:rPr lang="ja-JP" altLang="en-US" sz="2800" dirty="0"/>
              <a:t>プロジェクトサイト，インドネシア</a:t>
            </a:r>
          </a:p>
          <a:p>
            <a:r>
              <a:rPr lang="ja-JP" altLang="en-US" sz="2800" dirty="0"/>
              <a:t>訪問先：ジャカルタ</a:t>
            </a:r>
            <a:r>
              <a:rPr lang="en-US" altLang="ja-JP" sz="2800" dirty="0"/>
              <a:t>MRT</a:t>
            </a:r>
            <a:r>
              <a:rPr lang="ja-JP" altLang="en-US" sz="2800" dirty="0"/>
              <a:t>（</a:t>
            </a:r>
            <a:r>
              <a:rPr lang="en-US" altLang="ja-JP" sz="2800" dirty="0"/>
              <a:t>JMRT</a:t>
            </a:r>
            <a:r>
              <a:rPr lang="ja-JP" altLang="en-US" sz="2800" dirty="0"/>
              <a:t>），</a:t>
            </a:r>
            <a:r>
              <a:rPr lang="en-US" altLang="ja-JP" sz="2800" dirty="0"/>
              <a:t>JMRT(</a:t>
            </a:r>
            <a:r>
              <a:rPr lang="ja-JP" altLang="en-US" sz="2800" dirty="0"/>
              <a:t>コンサル</a:t>
            </a:r>
            <a:r>
              <a:rPr lang="en-US" altLang="ja-JP" sz="2800" dirty="0"/>
              <a:t>Office)</a:t>
            </a:r>
            <a:r>
              <a:rPr lang="ja-JP" altLang="en-US" sz="2800" dirty="0"/>
              <a:t>，</a:t>
            </a:r>
            <a:r>
              <a:rPr lang="en-US" altLang="ja-JP" sz="2800" dirty="0"/>
              <a:t>JMRT(</a:t>
            </a:r>
            <a:r>
              <a:rPr lang="ja-JP" altLang="en-US" sz="2800" dirty="0"/>
              <a:t>ｺﾝﾄﾗｸﾀｰ</a:t>
            </a:r>
            <a:r>
              <a:rPr lang="en-US" altLang="ja-JP" sz="2800" dirty="0"/>
              <a:t>Office)</a:t>
            </a:r>
            <a:r>
              <a:rPr lang="ja-JP" altLang="en-US" sz="2800" dirty="0"/>
              <a:t>，</a:t>
            </a:r>
            <a:r>
              <a:rPr lang="en-US" altLang="ja-JP" sz="2800" dirty="0"/>
              <a:t>JICA</a:t>
            </a:r>
            <a:r>
              <a:rPr lang="ja-JP" altLang="en-US" sz="2800" dirty="0"/>
              <a:t>ジャカルタ事務所等のマネジャー，エンジニア</a:t>
            </a:r>
          </a:p>
          <a:p>
            <a:r>
              <a:rPr lang="ja-JP" altLang="en-US" sz="2800" dirty="0"/>
              <a:t>時期：年</a:t>
            </a:r>
            <a:r>
              <a:rPr lang="en-US" altLang="ja-JP" sz="2800" dirty="0"/>
              <a:t>2</a:t>
            </a:r>
            <a:r>
              <a:rPr lang="ja-JP" altLang="en-US" sz="2800" dirty="0"/>
              <a:t>回（春と秋）にそれぞれ</a:t>
            </a:r>
            <a:r>
              <a:rPr lang="en-US" altLang="ja-JP" sz="2800" dirty="0"/>
              <a:t>1</a:t>
            </a:r>
            <a:r>
              <a:rPr lang="ja-JP" altLang="en-US" sz="2800" dirty="0"/>
              <a:t>週間程度，</a:t>
            </a:r>
            <a:r>
              <a:rPr lang="en-US" altLang="ja-JP" sz="2800" dirty="0"/>
              <a:t>5</a:t>
            </a:r>
            <a:r>
              <a:rPr lang="ja-JP" altLang="en-US" sz="2800" dirty="0"/>
              <a:t>日間の研修を含む</a:t>
            </a:r>
            <a:r>
              <a:rPr lang="ja-JP" altLang="en-US" sz="2800" dirty="0" smtClean="0"/>
              <a:t>．</a:t>
            </a:r>
            <a:endParaRPr lang="en-US" altLang="ja-JP" sz="2800" dirty="0" smtClean="0"/>
          </a:p>
          <a:p>
            <a:pPr marL="0" indent="0">
              <a:buNone/>
            </a:pPr>
            <a:r>
              <a:rPr lang="en-US" altLang="ja-JP" sz="2800" dirty="0" smtClean="0"/>
              <a:t>MRT</a:t>
            </a:r>
            <a:r>
              <a:rPr lang="ja-JP" altLang="en-US" sz="2800" dirty="0" smtClean="0"/>
              <a:t>：</a:t>
            </a:r>
            <a:r>
              <a:rPr lang="en-US" altLang="ja-JP" sz="2800" dirty="0" smtClean="0"/>
              <a:t>Mass Rapid Transit</a:t>
            </a:r>
            <a:endParaRPr lang="ja-JP" altLang="en-US" sz="2800" dirty="0"/>
          </a:p>
          <a:p>
            <a:pPr marL="0" indent="0">
              <a:buNone/>
            </a:pP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4</a:t>
            </a:fld>
            <a:endParaRPr kumimoji="1" lang="ja-JP" altLang="en-US"/>
          </a:p>
        </p:txBody>
      </p:sp>
    </p:spTree>
    <p:extLst>
      <p:ext uri="{BB962C8B-B14F-4D97-AF65-F5344CB8AC3E}">
        <p14:creationId xmlns:p14="http://schemas.microsoft.com/office/powerpoint/2010/main" val="2500214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5</a:t>
            </a:fld>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1594" y="-5543"/>
            <a:ext cx="9144000" cy="6858000"/>
          </a:xfrm>
          <a:prstGeom prst="rect">
            <a:avLst/>
          </a:prstGeom>
        </p:spPr>
      </p:pic>
      <p:pic>
        <p:nvPicPr>
          <p:cNvPr id="5" name="図 4"/>
          <p:cNvPicPr>
            <a:picLocks noChangeAspect="1"/>
          </p:cNvPicPr>
          <p:nvPr/>
        </p:nvPicPr>
        <p:blipFill>
          <a:blip r:embed="rId3"/>
          <a:stretch>
            <a:fillRect/>
          </a:stretch>
        </p:blipFill>
        <p:spPr>
          <a:xfrm rot="10800000" flipV="1">
            <a:off x="4959911" y="20836"/>
            <a:ext cx="4160176" cy="3120132"/>
          </a:xfrm>
          <a:prstGeom prst="rect">
            <a:avLst/>
          </a:prstGeom>
        </p:spPr>
      </p:pic>
    </p:spTree>
    <p:extLst>
      <p:ext uri="{BB962C8B-B14F-4D97-AF65-F5344CB8AC3E}">
        <p14:creationId xmlns:p14="http://schemas.microsoft.com/office/powerpoint/2010/main" val="1478414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都市工学科</a:t>
            </a:r>
            <a:r>
              <a:rPr kumimoji="1" lang="en-US" altLang="ja-JP" dirty="0" smtClean="0"/>
              <a:t/>
            </a:r>
            <a:br>
              <a:rPr kumimoji="1" lang="en-US" altLang="ja-JP" dirty="0" smtClean="0"/>
            </a:br>
            <a:r>
              <a:rPr lang="ja-JP" altLang="en-US" dirty="0" smtClean="0"/>
              <a:t>ジャカルタ</a:t>
            </a:r>
            <a:r>
              <a:rPr lang="en-US" altLang="ja-JP" dirty="0" smtClean="0"/>
              <a:t>MRT</a:t>
            </a:r>
            <a:r>
              <a:rPr lang="ja-JP" altLang="en-US" dirty="0" smtClean="0"/>
              <a:t>研修プログラム</a:t>
            </a:r>
            <a:endParaRPr kumimoji="1" lang="ja-JP" altLang="en-US" dirty="0"/>
          </a:p>
        </p:txBody>
      </p:sp>
      <p:sp>
        <p:nvSpPr>
          <p:cNvPr id="3" name="コンテンツ プレースホルダー 2"/>
          <p:cNvSpPr>
            <a:spLocks noGrp="1"/>
          </p:cNvSpPr>
          <p:nvPr>
            <p:ph idx="1"/>
          </p:nvPr>
        </p:nvSpPr>
        <p:spPr>
          <a:xfrm>
            <a:off x="611560" y="1844824"/>
            <a:ext cx="6768752" cy="4320480"/>
          </a:xfrm>
        </p:spPr>
        <p:txBody>
          <a:bodyPr>
            <a:normAutofit/>
          </a:bodyPr>
          <a:lstStyle/>
          <a:p>
            <a:r>
              <a:rPr lang="ja-JP" altLang="en-US" sz="2800" dirty="0" smtClean="0"/>
              <a:t>内容</a:t>
            </a:r>
            <a:r>
              <a:rPr lang="ja-JP" altLang="en-US" sz="2800" dirty="0"/>
              <a:t>：英語を公用語としたプレゼンテーションとディスカッション，課題発見型のワークショップ</a:t>
            </a:r>
          </a:p>
          <a:p>
            <a:r>
              <a:rPr lang="ja-JP" altLang="en-US" sz="2800" dirty="0" smtClean="0"/>
              <a:t>参加者</a:t>
            </a:r>
            <a:r>
              <a:rPr lang="ja-JP" altLang="en-US" sz="2800" dirty="0"/>
              <a:t>：本学および他大学の教員数名および学生</a:t>
            </a:r>
            <a:r>
              <a:rPr lang="en-US" altLang="ja-JP" sz="2800" dirty="0"/>
              <a:t>5</a:t>
            </a:r>
            <a:r>
              <a:rPr lang="ja-JP" altLang="en-US" sz="2800" dirty="0"/>
              <a:t>名から</a:t>
            </a:r>
            <a:r>
              <a:rPr lang="en-US" altLang="ja-JP" sz="2800" dirty="0"/>
              <a:t>10</a:t>
            </a:r>
            <a:r>
              <a:rPr lang="ja-JP" altLang="en-US" sz="2800" dirty="0"/>
              <a:t>名（国内</a:t>
            </a:r>
            <a:r>
              <a:rPr lang="en-US" altLang="ja-JP" sz="2800" dirty="0"/>
              <a:t>4</a:t>
            </a:r>
            <a:r>
              <a:rPr lang="ja-JP" altLang="en-US" sz="2800" dirty="0"/>
              <a:t>大学，現地大学</a:t>
            </a:r>
            <a:r>
              <a:rPr lang="en-US" altLang="ja-JP" sz="2800" dirty="0"/>
              <a:t>2</a:t>
            </a:r>
            <a:r>
              <a:rPr lang="ja-JP" altLang="en-US" sz="2800" dirty="0"/>
              <a:t>大学）</a:t>
            </a:r>
          </a:p>
          <a:p>
            <a:r>
              <a:rPr lang="ja-JP" altLang="en-US" sz="2800" dirty="0"/>
              <a:t>参加大学：高知工科大学，名古屋大学，愛媛大学</a:t>
            </a:r>
            <a:r>
              <a:rPr lang="ja-JP" altLang="en-US" sz="2800" dirty="0" smtClean="0"/>
              <a:t>，</a:t>
            </a:r>
            <a:r>
              <a:rPr lang="en-US" altLang="ja-JP" sz="2800" dirty="0" err="1" smtClean="0"/>
              <a:t>Institut</a:t>
            </a:r>
            <a:r>
              <a:rPr lang="en-US" altLang="ja-JP" sz="2800" dirty="0" smtClean="0"/>
              <a:t> </a:t>
            </a:r>
            <a:r>
              <a:rPr lang="en-US" altLang="ja-JP" sz="2800" dirty="0" err="1"/>
              <a:t>Teknologi</a:t>
            </a:r>
            <a:r>
              <a:rPr lang="en-US" altLang="ja-JP" sz="2800" dirty="0"/>
              <a:t> Bandung </a:t>
            </a:r>
            <a:r>
              <a:rPr lang="en-US" altLang="ja-JP" sz="2800" dirty="0" err="1"/>
              <a:t>Universitas</a:t>
            </a:r>
            <a:r>
              <a:rPr lang="en-US" altLang="ja-JP" sz="2800" dirty="0"/>
              <a:t> </a:t>
            </a:r>
            <a:r>
              <a:rPr lang="en-US" altLang="ja-JP" sz="2800" dirty="0" err="1"/>
              <a:t>Atma</a:t>
            </a:r>
            <a:r>
              <a:rPr lang="en-US" altLang="ja-JP" sz="2800" dirty="0"/>
              <a:t> Jaya Yogyakarta</a:t>
            </a:r>
          </a:p>
          <a:p>
            <a:pPr marL="0" indent="0">
              <a:buNone/>
            </a:pP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6</a:t>
            </a:fld>
            <a:endParaRPr kumimoji="1" lang="ja-JP" altLang="en-US"/>
          </a:p>
        </p:txBody>
      </p:sp>
    </p:spTree>
    <p:extLst>
      <p:ext uri="{BB962C8B-B14F-4D97-AF65-F5344CB8AC3E}">
        <p14:creationId xmlns:p14="http://schemas.microsoft.com/office/powerpoint/2010/main" val="91039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3" name="スライド番号プレースホルダー 2"/>
          <p:cNvSpPr>
            <a:spLocks noGrp="1"/>
          </p:cNvSpPr>
          <p:nvPr>
            <p:ph type="sldNum" sz="quarter" idx="12"/>
          </p:nvPr>
        </p:nvSpPr>
        <p:spPr/>
        <p:txBody>
          <a:bodyPr/>
          <a:lstStyle/>
          <a:p>
            <a:fld id="{8F177F25-6765-47A2-A13C-E73873EC4460}" type="slidenum">
              <a:rPr kumimoji="1" lang="ja-JP" altLang="en-US" smtClean="0"/>
              <a:t>7</a:t>
            </a:fld>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679" y="1238"/>
            <a:ext cx="4666359" cy="3499769"/>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991" y="0"/>
            <a:ext cx="4668010" cy="3501008"/>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3501008"/>
            <a:ext cx="4475989" cy="3356992"/>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19926" y="2965567"/>
            <a:ext cx="4448495" cy="3336371"/>
          </a:xfrm>
          <a:prstGeom prst="rect">
            <a:avLst/>
          </a:prstGeom>
        </p:spPr>
      </p:pic>
    </p:spTree>
    <p:extLst>
      <p:ext uri="{BB962C8B-B14F-4D97-AF65-F5344CB8AC3E}">
        <p14:creationId xmlns:p14="http://schemas.microsoft.com/office/powerpoint/2010/main" val="725904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7" y="609600"/>
            <a:ext cx="6768752" cy="1320800"/>
          </a:xfrm>
        </p:spPr>
        <p:txBody>
          <a:bodyPr/>
          <a:lstStyle/>
          <a:p>
            <a:r>
              <a:rPr lang="ja-JP" altLang="ja-JP" dirty="0"/>
              <a:t>建設マネジメント分野における人材育成と技術移転</a:t>
            </a:r>
            <a:endParaRPr kumimoji="1" lang="ja-JP" altLang="en-US" dirty="0"/>
          </a:p>
        </p:txBody>
      </p:sp>
      <p:sp>
        <p:nvSpPr>
          <p:cNvPr id="3" name="コンテンツ プレースホルダー 2"/>
          <p:cNvSpPr>
            <a:spLocks noGrp="1"/>
          </p:cNvSpPr>
          <p:nvPr>
            <p:ph idx="1"/>
          </p:nvPr>
        </p:nvSpPr>
        <p:spPr>
          <a:xfrm>
            <a:off x="395538" y="2160590"/>
            <a:ext cx="7056782" cy="3880773"/>
          </a:xfrm>
        </p:spPr>
        <p:txBody>
          <a:bodyPr>
            <a:normAutofit/>
          </a:bodyPr>
          <a:lstStyle/>
          <a:p>
            <a:r>
              <a:rPr lang="ja-JP" altLang="ja-JP" sz="2800" dirty="0" smtClean="0"/>
              <a:t>日本</a:t>
            </a:r>
            <a:r>
              <a:rPr lang="ja-JP" altLang="ja-JP" sz="2800" dirty="0"/>
              <a:t>社会では，若者にとって社会基盤施設（</a:t>
            </a:r>
            <a:r>
              <a:rPr lang="en-US" altLang="ja-JP" sz="2800" dirty="0"/>
              <a:t>Infrastructure</a:t>
            </a:r>
            <a:r>
              <a:rPr lang="ja-JP" altLang="ja-JP" sz="2800" dirty="0"/>
              <a:t>）は空気と同じ</a:t>
            </a:r>
            <a:r>
              <a:rPr lang="ja-JP" altLang="ja-JP" sz="2800" dirty="0" smtClean="0"/>
              <a:t>存在</a:t>
            </a:r>
            <a:r>
              <a:rPr lang="ja-JP" altLang="en-US" sz="2800" dirty="0" smtClean="0"/>
              <a:t>．</a:t>
            </a:r>
            <a:endParaRPr lang="en-US" altLang="ja-JP" sz="2800" dirty="0" smtClean="0"/>
          </a:p>
          <a:p>
            <a:r>
              <a:rPr lang="ja-JP" altLang="ja-JP" sz="2800" dirty="0" smtClean="0"/>
              <a:t>日本</a:t>
            </a:r>
            <a:r>
              <a:rPr lang="ja-JP" altLang="ja-JP" sz="2800" dirty="0"/>
              <a:t>国内に居たのでは，自分達の生活を支える社会基盤に関する重要性の認識は</a:t>
            </a:r>
            <a:r>
              <a:rPr lang="ja-JP" altLang="ja-JP" sz="2800" dirty="0" smtClean="0"/>
              <a:t>生まれて</a:t>
            </a:r>
            <a:r>
              <a:rPr lang="ja-JP" altLang="en-US" sz="2800" dirty="0" smtClean="0"/>
              <a:t>きにく</a:t>
            </a:r>
            <a:r>
              <a:rPr lang="ja-JP" altLang="en-US" sz="2800" dirty="0"/>
              <a:t>い</a:t>
            </a:r>
            <a:r>
              <a:rPr lang="ja-JP" altLang="ja-JP" sz="2800" dirty="0" smtClean="0"/>
              <a:t>．</a:t>
            </a:r>
            <a:endParaRPr lang="en-US" altLang="ja-JP" sz="2800" dirty="0" smtClean="0"/>
          </a:p>
          <a:p>
            <a:r>
              <a:rPr lang="ja-JP" altLang="ja-JP" sz="2800" dirty="0" smtClean="0"/>
              <a:t>そこ</a:t>
            </a:r>
            <a:r>
              <a:rPr lang="ja-JP" altLang="ja-JP" sz="2800" dirty="0"/>
              <a:t>で，</a:t>
            </a:r>
            <a:r>
              <a:rPr lang="ja-JP" altLang="ja-JP" sz="2800" u="sng" dirty="0"/>
              <a:t>発展途上国を見て将来を考えさせる教育が</a:t>
            </a:r>
            <a:r>
              <a:rPr lang="ja-JP" altLang="ja-JP" sz="2800" u="sng" dirty="0" smtClean="0"/>
              <a:t>必要</a:t>
            </a:r>
            <a:r>
              <a:rPr lang="ja-JP" altLang="ja-JP" sz="2800" dirty="0" smtClean="0"/>
              <a:t>．</a:t>
            </a:r>
            <a:endParaRPr kumimoji="1" lang="ja-JP" altLang="en-US" sz="2800"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8</a:t>
            </a:fld>
            <a:endParaRPr kumimoji="1" lang="ja-JP" altLang="en-US"/>
          </a:p>
        </p:txBody>
      </p:sp>
    </p:spTree>
    <p:extLst>
      <p:ext uri="{BB962C8B-B14F-4D97-AF65-F5344CB8AC3E}">
        <p14:creationId xmlns:p14="http://schemas.microsoft.com/office/powerpoint/2010/main" val="3950476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7" y="609600"/>
            <a:ext cx="6768752" cy="1320800"/>
          </a:xfrm>
        </p:spPr>
        <p:txBody>
          <a:bodyPr/>
          <a:lstStyle/>
          <a:p>
            <a:r>
              <a:rPr lang="ja-JP" altLang="ja-JP" dirty="0"/>
              <a:t>建設マネジメント分野における人材育成と技術移転</a:t>
            </a:r>
            <a:endParaRPr kumimoji="1" lang="ja-JP" altLang="en-US" dirty="0"/>
          </a:p>
        </p:txBody>
      </p:sp>
      <p:sp>
        <p:nvSpPr>
          <p:cNvPr id="3" name="コンテンツ プレースホルダー 2"/>
          <p:cNvSpPr>
            <a:spLocks noGrp="1"/>
          </p:cNvSpPr>
          <p:nvPr>
            <p:ph idx="1"/>
          </p:nvPr>
        </p:nvSpPr>
        <p:spPr>
          <a:xfrm>
            <a:off x="395538" y="2160590"/>
            <a:ext cx="7200798" cy="3880773"/>
          </a:xfrm>
        </p:spPr>
        <p:txBody>
          <a:bodyPr>
            <a:normAutofit fontScale="92500" lnSpcReduction="10000"/>
          </a:bodyPr>
          <a:lstStyle/>
          <a:p>
            <a:r>
              <a:rPr lang="ja-JP" altLang="ja-JP" sz="2400" dirty="0" smtClean="0"/>
              <a:t>グローバル</a:t>
            </a:r>
            <a:r>
              <a:rPr lang="ja-JP" altLang="ja-JP" sz="2400" dirty="0"/>
              <a:t>に活躍する人材となるためには，コミュニケ―ション能力の育成は</a:t>
            </a:r>
            <a:r>
              <a:rPr lang="ja-JP" altLang="ja-JP" sz="2400" dirty="0" smtClean="0"/>
              <a:t>重要</a:t>
            </a:r>
            <a:endParaRPr lang="en-US" altLang="ja-JP" sz="2400" dirty="0" smtClean="0"/>
          </a:p>
          <a:p>
            <a:pPr lvl="1"/>
            <a:r>
              <a:rPr lang="ja-JP" altLang="ja-JP" sz="2400" u="sng" dirty="0" smtClean="0"/>
              <a:t>語学</a:t>
            </a:r>
            <a:r>
              <a:rPr lang="ja-JP" altLang="ja-JP" sz="2400" u="sng" dirty="0"/>
              <a:t>を中心としたコミュニケ―ション</a:t>
            </a:r>
            <a:r>
              <a:rPr lang="ja-JP" altLang="ja-JP" sz="2400" u="sng" dirty="0" smtClean="0"/>
              <a:t>技術</a:t>
            </a:r>
            <a:endParaRPr lang="en-US" altLang="ja-JP" sz="2400" u="sng" dirty="0"/>
          </a:p>
          <a:p>
            <a:pPr lvl="1"/>
            <a:r>
              <a:rPr lang="ja-JP" altLang="ja-JP" sz="2400" u="sng" dirty="0" smtClean="0"/>
              <a:t>語る</a:t>
            </a:r>
            <a:r>
              <a:rPr lang="ja-JP" altLang="ja-JP" sz="2400" u="sng" dirty="0"/>
              <a:t>ことのできるコミュニケ―ション・コンテンツを持つ</a:t>
            </a:r>
            <a:r>
              <a:rPr lang="ja-JP" altLang="ja-JP" sz="2400" u="sng" dirty="0" smtClean="0"/>
              <a:t>こと</a:t>
            </a:r>
            <a:endParaRPr lang="en-US" altLang="ja-JP" sz="2400" u="sng" dirty="0" smtClean="0"/>
          </a:p>
          <a:p>
            <a:r>
              <a:rPr lang="ja-JP" altLang="ja-JP" sz="2400" dirty="0" smtClean="0"/>
              <a:t>発展</a:t>
            </a:r>
            <a:r>
              <a:rPr lang="ja-JP" altLang="ja-JP" sz="2400" dirty="0"/>
              <a:t>途上国における体験的学習はまさに学生に語ることのできるコンテンツ（内容）を提供</a:t>
            </a:r>
            <a:r>
              <a:rPr lang="ja-JP" altLang="ja-JP" sz="2400" dirty="0" smtClean="0"/>
              <a:t>する</a:t>
            </a:r>
            <a:r>
              <a:rPr lang="ja-JP" altLang="en-US" sz="2400" dirty="0" smtClean="0"/>
              <a:t>もの．</a:t>
            </a:r>
            <a:endParaRPr lang="en-US" altLang="ja-JP" sz="2400" dirty="0" smtClean="0"/>
          </a:p>
          <a:p>
            <a:r>
              <a:rPr lang="ja-JP" altLang="ja-JP" sz="2400" u="sng" dirty="0" smtClean="0"/>
              <a:t>英語</a:t>
            </a:r>
            <a:r>
              <a:rPr lang="ja-JP" altLang="ja-JP" sz="2400" u="sng" dirty="0"/>
              <a:t>を母国語としないアジア圏の教員，学生並びに技術者との間で</a:t>
            </a:r>
            <a:r>
              <a:rPr lang="ja-JP" altLang="ja-JP" sz="2400" dirty="0"/>
              <a:t>，心を開き，恥ずかしいという意識を捨てて使うことで格段と向上して</a:t>
            </a:r>
            <a:r>
              <a:rPr lang="ja-JP" altLang="ja-JP" sz="2400" dirty="0" smtClean="0"/>
              <a:t>いく．</a:t>
            </a:r>
            <a:endParaRPr lang="ja-JP" altLang="ja-JP" sz="2400" dirty="0"/>
          </a:p>
          <a:p>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FDSD</a:t>
            </a:r>
            <a:r>
              <a:rPr kumimoji="1" lang="ja-JP" altLang="en-US" smtClean="0"/>
              <a:t>ワークショップ「学生が成長するための活動事例」</a:t>
            </a:r>
            <a:endParaRPr kumimoji="1" lang="ja-JP" altLang="en-US"/>
          </a:p>
        </p:txBody>
      </p:sp>
      <p:sp>
        <p:nvSpPr>
          <p:cNvPr id="5" name="スライド番号プレースホルダー 4"/>
          <p:cNvSpPr>
            <a:spLocks noGrp="1"/>
          </p:cNvSpPr>
          <p:nvPr>
            <p:ph type="sldNum" sz="quarter" idx="12"/>
          </p:nvPr>
        </p:nvSpPr>
        <p:spPr/>
        <p:txBody>
          <a:bodyPr/>
          <a:lstStyle/>
          <a:p>
            <a:fld id="{8F177F25-6765-47A2-A13C-E73873EC4460}" type="slidenum">
              <a:rPr kumimoji="1" lang="ja-JP" altLang="en-US" smtClean="0"/>
              <a:t>9</a:t>
            </a:fld>
            <a:endParaRPr kumimoji="1" lang="ja-JP" altLang="en-US"/>
          </a:p>
        </p:txBody>
      </p:sp>
    </p:spTree>
    <p:extLst>
      <p:ext uri="{BB962C8B-B14F-4D97-AF65-F5344CB8AC3E}">
        <p14:creationId xmlns:p14="http://schemas.microsoft.com/office/powerpoint/2010/main" val="3891985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224</TotalTime>
  <Words>2129</Words>
  <Application>Microsoft Office PowerPoint</Application>
  <PresentationFormat>画面に合わせる (4:3)</PresentationFormat>
  <Paragraphs>255</Paragraphs>
  <Slides>31</Slides>
  <Notes>13</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ファセット</vt:lpstr>
      <vt:lpstr>学生が成長するための活動事例</vt:lpstr>
      <vt:lpstr>教員としての活動事例 研究室の範囲を超えた活動 大学外での研修プログラム</vt:lpstr>
      <vt:lpstr>都市工学科の 人材育成スキーム</vt:lpstr>
      <vt:lpstr>都市工学科 ジャカルタMRT研修プログラム</vt:lpstr>
      <vt:lpstr>PowerPoint プレゼンテーション</vt:lpstr>
      <vt:lpstr>都市工学科 ジャカルタMRT研修プログラム</vt:lpstr>
      <vt:lpstr>PowerPoint プレゼンテーション</vt:lpstr>
      <vt:lpstr>建設マネジメント分野における人材育成と技術移転</vt:lpstr>
      <vt:lpstr>建設マネジメント分野における人材育成と技術移転</vt:lpstr>
      <vt:lpstr>研究室の範囲を超えた活動</vt:lpstr>
      <vt:lpstr>学科としての活動その1 全学生が卒論必修、 研究室で丁寧な教育</vt:lpstr>
      <vt:lpstr>全学生が卒論必修、 研究室で丁寧な教育</vt:lpstr>
      <vt:lpstr>学生はどのように研究室を選ぶ？</vt:lpstr>
      <vt:lpstr>すべての学生が指導してほしい教員を選んでいるわけでもない． 教員は学生を選べない．</vt:lpstr>
      <vt:lpstr>研究室と教員の研究</vt:lpstr>
      <vt:lpstr>学科としての活動その２ JABEE認定と技術士補資格</vt:lpstr>
      <vt:lpstr>学科としての活動その２ JABEE認定と 技術士補資格</vt:lpstr>
      <vt:lpstr>学科としての活動その２ JABEE認定と 技術士捕資格</vt:lpstr>
      <vt:lpstr>学科としての活動その２ JABEE認定と 技術士捕資格</vt:lpstr>
      <vt:lpstr>学部としての活動を 考える</vt:lpstr>
      <vt:lpstr>補足資料</vt:lpstr>
      <vt:lpstr>行動原則に関係するメモ</vt:lpstr>
      <vt:lpstr>伝統指向型の人材</vt:lpstr>
      <vt:lpstr>内部指向型の人材</vt:lpstr>
      <vt:lpstr>他人指向型の人材</vt:lpstr>
      <vt:lpstr>本学に必要な人材は 　　　　　「内部指向型」</vt:lpstr>
      <vt:lpstr>リーダーの役割</vt:lpstr>
      <vt:lpstr>日本のリーダーを待つ陥穽</vt:lpstr>
      <vt:lpstr>スタッフとリーダーの役割</vt:lpstr>
      <vt:lpstr>おまけ</vt:lpstr>
      <vt:lpstr>「行動原則案」の皆川イメージ</vt:lpstr>
    </vt:vector>
  </TitlesOfParts>
  <Company>東京都市大学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scmodel</dc:creator>
  <cp:lastModifiedBy>Masaru MINAGAWA</cp:lastModifiedBy>
  <cp:revision>39</cp:revision>
  <cp:lastPrinted>2014-09-30T07:06:30Z</cp:lastPrinted>
  <dcterms:created xsi:type="dcterms:W3CDTF">2014-07-04T01:11:45Z</dcterms:created>
  <dcterms:modified xsi:type="dcterms:W3CDTF">2023-03-31T08:04:27Z</dcterms:modified>
</cp:coreProperties>
</file>